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4"/>
  </p:notesMasterIdLst>
  <p:handoutMasterIdLst>
    <p:handoutMasterId r:id="rId45"/>
  </p:handoutMasterIdLst>
  <p:sldIdLst>
    <p:sldId id="898" r:id="rId3"/>
    <p:sldId id="897" r:id="rId4"/>
    <p:sldId id="896" r:id="rId5"/>
    <p:sldId id="437" r:id="rId6"/>
    <p:sldId id="741" r:id="rId7"/>
    <p:sldId id="769" r:id="rId8"/>
    <p:sldId id="771" r:id="rId9"/>
    <p:sldId id="772" r:id="rId10"/>
    <p:sldId id="773" r:id="rId11"/>
    <p:sldId id="899" r:id="rId12"/>
    <p:sldId id="648" r:id="rId13"/>
    <p:sldId id="782" r:id="rId14"/>
    <p:sldId id="901" r:id="rId15"/>
    <p:sldId id="903" r:id="rId16"/>
    <p:sldId id="905" r:id="rId17"/>
    <p:sldId id="906" r:id="rId18"/>
    <p:sldId id="908" r:id="rId19"/>
    <p:sldId id="909" r:id="rId20"/>
    <p:sldId id="910" r:id="rId21"/>
    <p:sldId id="912" r:id="rId22"/>
    <p:sldId id="911" r:id="rId23"/>
    <p:sldId id="795" r:id="rId24"/>
    <p:sldId id="796" r:id="rId25"/>
    <p:sldId id="797" r:id="rId26"/>
    <p:sldId id="798" r:id="rId27"/>
    <p:sldId id="799" r:id="rId28"/>
    <p:sldId id="800" r:id="rId29"/>
    <p:sldId id="801" r:id="rId30"/>
    <p:sldId id="951" r:id="rId31"/>
    <p:sldId id="952" r:id="rId32"/>
    <p:sldId id="812" r:id="rId33"/>
    <p:sldId id="813" r:id="rId34"/>
    <p:sldId id="814" r:id="rId35"/>
    <p:sldId id="815" r:id="rId36"/>
    <p:sldId id="816" r:id="rId37"/>
    <p:sldId id="817" r:id="rId38"/>
    <p:sldId id="818" r:id="rId39"/>
    <p:sldId id="819" r:id="rId40"/>
    <p:sldId id="820" r:id="rId41"/>
    <p:sldId id="821" r:id="rId42"/>
    <p:sldId id="953" r:id="rId43"/>
  </p:sldIdLst>
  <p:sldSz cx="12195175" cy="6858000"/>
  <p:notesSz cx="6858000" cy="9144000"/>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7819"/>
    <a:srgbClr val="5F5E5C"/>
    <a:srgbClr val="F8F8F8"/>
    <a:srgbClr val="F3F3F3"/>
    <a:srgbClr val="F6F6F6"/>
    <a:srgbClr val="F7F7F7"/>
    <a:srgbClr val="C8C8C8"/>
    <a:srgbClr val="D0D0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706" autoAdjust="0"/>
    <p:restoredTop sz="94660" autoAdjust="0"/>
  </p:normalViewPr>
  <p:slideViewPr>
    <p:cSldViewPr>
      <p:cViewPr varScale="1">
        <p:scale>
          <a:sx n="114" d="100"/>
          <a:sy n="114" d="100"/>
        </p:scale>
        <p:origin x="-210" y="-108"/>
      </p:cViewPr>
      <p:guideLst>
        <p:guide orient="horz" pos="2130"/>
        <p:guide pos="3840"/>
      </p:guideLst>
    </p:cSldViewPr>
  </p:slideViewPr>
  <p:notesTextViewPr>
    <p:cViewPr>
      <p:scale>
        <a:sx n="100" d="100"/>
        <a:sy n="100" d="100"/>
      </p:scale>
      <p:origin x="0" y="0"/>
    </p:cViewPr>
  </p:notesTextViewPr>
  <p:sorterViewPr>
    <p:cViewPr>
      <p:scale>
        <a:sx n="100" d="100"/>
        <a:sy n="100" d="100"/>
      </p:scale>
      <p:origin x="0" y="1776"/>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8" Type="http://schemas.openxmlformats.org/officeDocument/2006/relationships/tableStyles" Target="tableStyles.xml"/><Relationship Id="rId47" Type="http://schemas.openxmlformats.org/officeDocument/2006/relationships/viewProps" Target="viewProps.xml"/><Relationship Id="rId46" Type="http://schemas.openxmlformats.org/officeDocument/2006/relationships/presProps" Target="presProps.xml"/><Relationship Id="rId45" Type="http://schemas.openxmlformats.org/officeDocument/2006/relationships/handoutMaster" Target="handoutMasters/handoutMaster1.xml"/><Relationship Id="rId44" Type="http://schemas.openxmlformats.org/officeDocument/2006/relationships/notesMaster" Target="notesMasters/notesMaster1.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a:defRPr/>
            </a:pPr>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smtClean="0">
                <a:latin typeface="+mn-lt"/>
                <a:ea typeface="+mn-ea"/>
              </a:defRPr>
            </a:lvl1pPr>
          </a:lstStyle>
          <a:p>
            <a:pPr>
              <a:defRPr/>
            </a:pPr>
            <a:fld id="{2DF6E4F5-AFD9-452D-978C-A65E37BD2A75}" type="datetimeFigureOut">
              <a:rPr lang="en-US"/>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a:defRPr/>
            </a:pPr>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46CE8DB1-5EBA-482F-8AC9-ED19D3C46EDD}" type="slidenum">
              <a:rPr lang="en-US" altLang="zh-CN"/>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buFontTx/>
              <a:buNone/>
              <a:defRPr sz="1200">
                <a:latin typeface="+mn-lt"/>
                <a:ea typeface="+mn-ea"/>
              </a:defRPr>
            </a:lvl1pPr>
          </a:lstStyle>
          <a:p>
            <a:pPr>
              <a:defRPr/>
            </a:pPr>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buFontTx/>
              <a:buNone/>
              <a:defRPr sz="1200" smtClean="0">
                <a:latin typeface="+mn-lt"/>
                <a:ea typeface="+mn-ea"/>
              </a:defRPr>
            </a:lvl1pPr>
          </a:lstStyle>
          <a:p>
            <a:pPr>
              <a:defRPr/>
            </a:pPr>
            <a:fld id="{51779D53-1687-4629-A7C4-5F633C48289A}" type="datetimeFigureOut">
              <a:rPr lang="en-US"/>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buFontTx/>
              <a:buNone/>
              <a:defRPr sz="1200">
                <a:latin typeface="+mn-lt"/>
                <a:ea typeface="+mn-ea"/>
              </a:defRPr>
            </a:lvl1pPr>
          </a:lstStyle>
          <a:p>
            <a:pPr>
              <a:defRPr/>
            </a:pPr>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defRPr sz="1200"/>
            </a:lvl1pPr>
          </a:lstStyle>
          <a:p>
            <a:fld id="{7183F048-F474-490B-AD47-FFCFF004B369}" type="slidenum">
              <a:rPr lang="en-US" altLang="zh-CN"/>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mn-lt"/>
        <a:ea typeface="+mn-ea"/>
        <a:cs typeface="+mn-cs"/>
      </a:defRPr>
    </a:lvl1pPr>
    <a:lvl2pPr marL="457200" algn="l" rtl="0" fontAlgn="base">
      <a:spcBef>
        <a:spcPct val="0"/>
      </a:spcBef>
      <a:spcAft>
        <a:spcPct val="0"/>
      </a:spcAft>
      <a:defRPr sz="1200" kern="1200">
        <a:solidFill>
          <a:schemeClr val="tx1"/>
        </a:solidFill>
        <a:latin typeface="+mn-lt"/>
        <a:ea typeface="+mn-ea"/>
        <a:cs typeface="+mn-cs"/>
      </a:defRPr>
    </a:lvl2pPr>
    <a:lvl3pPr marL="914400" algn="l" rtl="0" fontAlgn="base">
      <a:spcBef>
        <a:spcPct val="0"/>
      </a:spcBef>
      <a:spcAft>
        <a:spcPct val="0"/>
      </a:spcAft>
      <a:defRPr sz="1200" kern="1200">
        <a:solidFill>
          <a:schemeClr val="tx1"/>
        </a:solidFill>
        <a:latin typeface="+mn-lt"/>
        <a:ea typeface="+mn-ea"/>
        <a:cs typeface="+mn-cs"/>
      </a:defRPr>
    </a:lvl3pPr>
    <a:lvl4pPr marL="1371600" algn="l" rtl="0" fontAlgn="base">
      <a:spcBef>
        <a:spcPct val="0"/>
      </a:spcBef>
      <a:spcAft>
        <a:spcPct val="0"/>
      </a:spcAft>
      <a:defRPr sz="1200" kern="1200">
        <a:solidFill>
          <a:schemeClr val="tx1"/>
        </a:solidFill>
        <a:latin typeface="+mn-lt"/>
        <a:ea typeface="+mn-ea"/>
        <a:cs typeface="+mn-cs"/>
      </a:defRPr>
    </a:lvl4pPr>
    <a:lvl5pPr marL="1828800" algn="l" rtl="0" fontAlgn="base">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sp>
        <p:nvSpPr>
          <p:cNvPr id="2" name="矩形 1"/>
          <p:cNvSpPr/>
          <p:nvPr/>
        </p:nvSpPr>
        <p:spPr>
          <a:xfrm>
            <a:off x="0" y="0"/>
            <a:ext cx="12196763" cy="6858000"/>
          </a:xfrm>
          <a:prstGeom prst="rect">
            <a:avLst/>
          </a:prstGeom>
          <a:gradFill>
            <a:gsLst>
              <a:gs pos="0">
                <a:srgbClr val="E67819"/>
              </a:gs>
              <a:gs pos="74000">
                <a:srgbClr val="D66519"/>
              </a:gs>
              <a:gs pos="83000">
                <a:srgbClr val="D46219"/>
              </a:gs>
              <a:gs pos="100000">
                <a:srgbClr val="D25F1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两栏内容">
    <p:spTree>
      <p:nvGrpSpPr>
        <p:cNvPr id="1" name=""/>
        <p:cNvGrpSpPr/>
        <p:nvPr/>
      </p:nvGrpSpPr>
      <p:grpSpPr>
        <a:xfrm>
          <a:off x="0" y="0"/>
          <a:ext cx="0" cy="0"/>
          <a:chOff x="0" y="0"/>
          <a:chExt cx="0" cy="0"/>
        </a:xfrm>
      </p:grpSpPr>
      <p:sp>
        <p:nvSpPr>
          <p:cNvPr id="2" name="TextBox 4"/>
          <p:cNvSpPr txBox="1"/>
          <p:nvPr/>
        </p:nvSpPr>
        <p:spPr>
          <a:xfrm>
            <a:off x="10129838" y="476250"/>
            <a:ext cx="1625600" cy="1169988"/>
          </a:xfrm>
          <a:prstGeom prst="rect">
            <a:avLst/>
          </a:prstGeom>
          <a:noFill/>
        </p:spPr>
        <p:txBody>
          <a:bodyPr>
            <a:spAutoFit/>
          </a:bodyPr>
          <a:lstStyle/>
          <a:p>
            <a:pPr fontAlgn="auto">
              <a:spcBef>
                <a:spcPts val="400"/>
              </a:spcBef>
              <a:spcAft>
                <a:spcPts val="0"/>
              </a:spcAft>
              <a:buFontTx/>
              <a:buNone/>
              <a:defRPr/>
            </a:pPr>
            <a:r>
              <a:rPr lang="zh-CN" altLang="en-US" sz="1600" dirty="0">
                <a:solidFill>
                  <a:schemeClr val="bg1"/>
                </a:solidFill>
                <a:latin typeface="微软雅黑" panose="020B0503020204020204" charset="-122"/>
                <a:ea typeface="微软雅黑" panose="020B0503020204020204" charset="-122"/>
              </a:rPr>
              <a:t>第三章  </a:t>
            </a:r>
            <a:endParaRPr lang="en-US" altLang="zh-CN" sz="1600"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素质模型</a:t>
            </a:r>
            <a:endParaRPr lang="en-US" altLang="zh-CN" sz="2700" b="1"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面试问题</a:t>
            </a:r>
            <a:endParaRPr lang="zh-CN" altLang="en-US" sz="2700" b="1" dirty="0">
              <a:solidFill>
                <a:schemeClr val="bg1"/>
              </a:solidFill>
              <a:latin typeface="微软雅黑" panose="020B0503020204020204" charset="-122"/>
              <a:ea typeface="微软雅黑" panose="020B0503020204020204" charset="-122"/>
            </a:endParaRPr>
          </a:p>
        </p:txBody>
      </p:sp>
      <p:sp>
        <p:nvSpPr>
          <p:cNvPr id="3" name="TextBox 8"/>
          <p:cNvSpPr txBox="1"/>
          <p:nvPr/>
        </p:nvSpPr>
        <p:spPr>
          <a:xfrm>
            <a:off x="336550" y="476250"/>
            <a:ext cx="4968875" cy="461963"/>
          </a:xfrm>
          <a:prstGeom prst="rect">
            <a:avLst/>
          </a:prstGeom>
          <a:noFill/>
        </p:spPr>
        <p:txBody>
          <a:bodyPr>
            <a:spAutoFit/>
          </a:bodyPr>
          <a:lstStyle/>
          <a:p>
            <a:pPr fontAlgn="auto">
              <a:spcBef>
                <a:spcPts val="0"/>
              </a:spcBef>
              <a:spcAft>
                <a:spcPts val="0"/>
              </a:spcAft>
              <a:buFontTx/>
              <a:buNone/>
              <a:defRPr/>
            </a:pPr>
            <a:r>
              <a:rPr lang="zh-CN" altLang="en-US" sz="2400" b="1" dirty="0">
                <a:solidFill>
                  <a:srgbClr val="5F5E5C"/>
                </a:solidFill>
                <a:latin typeface="Impact" panose="020B0806030902050204" pitchFamily="34" charset="0"/>
                <a:ea typeface="微软雅黑" panose="020B0503020204020204" charset="-122"/>
              </a:rPr>
              <a:t>第一节   </a:t>
            </a:r>
            <a:r>
              <a:rPr lang="zh-CN" altLang="en-US" sz="2400" b="1" dirty="0">
                <a:solidFill>
                  <a:srgbClr val="5F5E5C"/>
                </a:solidFill>
                <a:latin typeface="微软雅黑" panose="020B0503020204020204" charset="-122"/>
                <a:ea typeface="微软雅黑" panose="020B0503020204020204" charset="-122"/>
              </a:rPr>
              <a:t>素质模型</a:t>
            </a:r>
            <a:endParaRPr lang="zh-CN" altLang="en-US" sz="2400" b="1" dirty="0">
              <a:solidFill>
                <a:srgbClr val="5F5E5C"/>
              </a:solidFill>
              <a:latin typeface="微软雅黑" panose="020B0503020204020204" charset="-122"/>
              <a:ea typeface="微软雅黑" panose="020B0503020204020204" charset="-122"/>
            </a:endParaRPr>
          </a:p>
        </p:txBody>
      </p:sp>
      <p:sp>
        <p:nvSpPr>
          <p:cNvPr id="4" name="文本框 5"/>
          <p:cNvSpPr txBox="1"/>
          <p:nvPr/>
        </p:nvSpPr>
        <p:spPr>
          <a:xfrm>
            <a:off x="336550" y="971550"/>
            <a:ext cx="4117975" cy="452438"/>
          </a:xfrm>
          <a:prstGeom prst="rect">
            <a:avLst/>
          </a:prstGeom>
          <a:noFill/>
        </p:spPr>
        <p:txBody>
          <a:bodyPr>
            <a:spAutoFit/>
          </a:bodyPr>
          <a:lstStyle/>
          <a:p>
            <a:pPr fontAlgn="auto">
              <a:lnSpc>
                <a:spcPct val="130000"/>
              </a:lnSpc>
              <a:spcBef>
                <a:spcPts val="0"/>
              </a:spcBef>
              <a:spcAft>
                <a:spcPts val="0"/>
              </a:spcAft>
              <a:buFontTx/>
              <a:buNone/>
              <a:defRPr/>
            </a:pPr>
            <a:r>
              <a:rPr lang="en-US" altLang="zh-CN" b="1" dirty="0">
                <a:solidFill>
                  <a:srgbClr val="5F5E5C"/>
                </a:solidFill>
                <a:latin typeface="微软雅黑" panose="020B0503020204020204" charset="-122"/>
                <a:ea typeface="微软雅黑" panose="020B0503020204020204" charset="-122"/>
              </a:rPr>
              <a:t>3.1.2 </a:t>
            </a:r>
            <a:r>
              <a:rPr lang="zh-CN" altLang="en-US" b="1" dirty="0">
                <a:solidFill>
                  <a:srgbClr val="5F5E5C"/>
                </a:solidFill>
                <a:latin typeface="微软雅黑" panose="020B0503020204020204" charset="-122"/>
                <a:ea typeface="微软雅黑" panose="020B0503020204020204" charset="-122"/>
              </a:rPr>
              <a:t>素质</a:t>
            </a:r>
            <a:r>
              <a:rPr lang="zh-CN" altLang="en-US" b="1" dirty="0">
                <a:solidFill>
                  <a:srgbClr val="E67819"/>
                </a:solidFill>
                <a:latin typeface="微软雅黑" panose="020B0503020204020204" charset="-122"/>
                <a:ea typeface="微软雅黑" panose="020B0503020204020204" charset="-122"/>
              </a:rPr>
              <a:t>（</a:t>
            </a:r>
            <a:r>
              <a:rPr lang="en-US" altLang="zh-CN" dirty="0">
                <a:solidFill>
                  <a:srgbClr val="E67819"/>
                </a:solidFill>
                <a:latin typeface="Impact" panose="020B0806030902050204" pitchFamily="34" charset="0"/>
                <a:ea typeface="微软雅黑" panose="020B0503020204020204" charset="-122"/>
              </a:rPr>
              <a:t>Competency</a:t>
            </a:r>
            <a:r>
              <a:rPr lang="zh-CN" altLang="en-US" b="1" dirty="0">
                <a:solidFill>
                  <a:srgbClr val="E67819"/>
                </a:solidFill>
                <a:latin typeface="微软雅黑" panose="020B0503020204020204" charset="-122"/>
                <a:ea typeface="微软雅黑" panose="020B0503020204020204" charset="-122"/>
              </a:rPr>
              <a:t>）</a:t>
            </a:r>
            <a:endParaRPr lang="zh-CN" altLang="en-US" b="1" dirty="0">
              <a:solidFill>
                <a:srgbClr val="E67819"/>
              </a:solidFill>
              <a:latin typeface="微软雅黑" panose="020B0503020204020204" charset="-122"/>
              <a:ea typeface="微软雅黑" panose="020B0503020204020204" charset="-122"/>
            </a:endParaRPr>
          </a:p>
        </p:txBody>
      </p:sp>
    </p:spTree>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sp>
        <p:nvSpPr>
          <p:cNvPr id="2" name="TextBox 4"/>
          <p:cNvSpPr txBox="1"/>
          <p:nvPr/>
        </p:nvSpPr>
        <p:spPr>
          <a:xfrm>
            <a:off x="10129838" y="476250"/>
            <a:ext cx="1625600" cy="1169988"/>
          </a:xfrm>
          <a:prstGeom prst="rect">
            <a:avLst/>
          </a:prstGeom>
          <a:noFill/>
        </p:spPr>
        <p:txBody>
          <a:bodyPr>
            <a:spAutoFit/>
          </a:bodyPr>
          <a:lstStyle/>
          <a:p>
            <a:pPr fontAlgn="auto">
              <a:spcBef>
                <a:spcPts val="400"/>
              </a:spcBef>
              <a:spcAft>
                <a:spcPts val="0"/>
              </a:spcAft>
              <a:buFontTx/>
              <a:buNone/>
              <a:defRPr/>
            </a:pPr>
            <a:r>
              <a:rPr lang="zh-CN" altLang="en-US" sz="1600" dirty="0">
                <a:solidFill>
                  <a:schemeClr val="bg1"/>
                </a:solidFill>
                <a:latin typeface="微软雅黑" panose="020B0503020204020204" charset="-122"/>
                <a:ea typeface="微软雅黑" panose="020B0503020204020204" charset="-122"/>
              </a:rPr>
              <a:t>第三章  </a:t>
            </a:r>
            <a:endParaRPr lang="en-US" altLang="zh-CN" sz="1600"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素质模型</a:t>
            </a:r>
            <a:endParaRPr lang="en-US" altLang="zh-CN" sz="2700" b="1"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面试问题</a:t>
            </a:r>
            <a:endParaRPr lang="zh-CN" altLang="en-US" sz="2700" b="1" dirty="0">
              <a:solidFill>
                <a:schemeClr val="bg1"/>
              </a:solidFill>
              <a:latin typeface="微软雅黑" panose="020B0503020204020204" charset="-122"/>
              <a:ea typeface="微软雅黑" panose="020B0503020204020204" charset="-122"/>
            </a:endParaRPr>
          </a:p>
        </p:txBody>
      </p:sp>
      <p:sp>
        <p:nvSpPr>
          <p:cNvPr id="3" name="TextBox 8"/>
          <p:cNvSpPr txBox="1"/>
          <p:nvPr/>
        </p:nvSpPr>
        <p:spPr>
          <a:xfrm>
            <a:off x="336550" y="476250"/>
            <a:ext cx="4968875" cy="461963"/>
          </a:xfrm>
          <a:prstGeom prst="rect">
            <a:avLst/>
          </a:prstGeom>
          <a:noFill/>
        </p:spPr>
        <p:txBody>
          <a:bodyPr>
            <a:spAutoFit/>
          </a:bodyPr>
          <a:lstStyle/>
          <a:p>
            <a:pPr fontAlgn="auto">
              <a:spcBef>
                <a:spcPts val="0"/>
              </a:spcBef>
              <a:spcAft>
                <a:spcPts val="0"/>
              </a:spcAft>
              <a:buFontTx/>
              <a:buNone/>
              <a:defRPr/>
            </a:pPr>
            <a:r>
              <a:rPr lang="zh-CN" altLang="en-US" sz="2400" b="1" dirty="0">
                <a:solidFill>
                  <a:srgbClr val="5F5E5C"/>
                </a:solidFill>
                <a:latin typeface="Impact" panose="020B0806030902050204" pitchFamily="34" charset="0"/>
                <a:ea typeface="微软雅黑" panose="020B0503020204020204" charset="-122"/>
              </a:rPr>
              <a:t>第一节   </a:t>
            </a:r>
            <a:r>
              <a:rPr lang="zh-CN" altLang="en-US" sz="2400" b="1" dirty="0">
                <a:solidFill>
                  <a:srgbClr val="5F5E5C"/>
                </a:solidFill>
                <a:latin typeface="微软雅黑" panose="020B0503020204020204" charset="-122"/>
                <a:ea typeface="微软雅黑" panose="020B0503020204020204" charset="-122"/>
              </a:rPr>
              <a:t>素质模型</a:t>
            </a:r>
            <a:endParaRPr lang="zh-CN" altLang="en-US" sz="2400" b="1" dirty="0">
              <a:solidFill>
                <a:srgbClr val="5F5E5C"/>
              </a:solidFill>
              <a:latin typeface="微软雅黑" panose="020B0503020204020204" charset="-122"/>
              <a:ea typeface="微软雅黑" panose="020B0503020204020204" charset="-122"/>
            </a:endParaRPr>
          </a:p>
        </p:txBody>
      </p:sp>
      <p:sp>
        <p:nvSpPr>
          <p:cNvPr id="4" name="文本框 3"/>
          <p:cNvSpPr txBox="1"/>
          <p:nvPr/>
        </p:nvSpPr>
        <p:spPr>
          <a:xfrm>
            <a:off x="336550" y="971550"/>
            <a:ext cx="6121400" cy="452438"/>
          </a:xfrm>
          <a:prstGeom prst="rect">
            <a:avLst/>
          </a:prstGeom>
          <a:noFill/>
        </p:spPr>
        <p:txBody>
          <a:bodyPr>
            <a:spAutoFit/>
          </a:bodyPr>
          <a:lstStyle/>
          <a:p>
            <a:pPr fontAlgn="auto">
              <a:lnSpc>
                <a:spcPct val="130000"/>
              </a:lnSpc>
              <a:spcBef>
                <a:spcPts val="0"/>
              </a:spcBef>
              <a:spcAft>
                <a:spcPts val="0"/>
              </a:spcAft>
              <a:buFontTx/>
              <a:buNone/>
              <a:defRPr/>
            </a:pPr>
            <a:r>
              <a:rPr lang="en-US" altLang="zh-CN" b="1" dirty="0">
                <a:solidFill>
                  <a:srgbClr val="5F5E5C"/>
                </a:solidFill>
                <a:latin typeface="微软雅黑" panose="020B0503020204020204" charset="-122"/>
                <a:ea typeface="微软雅黑" panose="020B0503020204020204" charset="-122"/>
              </a:rPr>
              <a:t>3.1.3 </a:t>
            </a:r>
            <a:r>
              <a:rPr lang="zh-CN" altLang="en-US" b="1" dirty="0">
                <a:solidFill>
                  <a:srgbClr val="5F5E5C"/>
                </a:solidFill>
                <a:latin typeface="微软雅黑" panose="020B0503020204020204" charset="-122"/>
                <a:ea typeface="微软雅黑" panose="020B0503020204020204" charset="-122"/>
              </a:rPr>
              <a:t>胜任素质模型</a:t>
            </a:r>
            <a:r>
              <a:rPr lang="zh-CN" altLang="en-US" b="1" dirty="0">
                <a:solidFill>
                  <a:srgbClr val="E67819"/>
                </a:solidFill>
                <a:latin typeface="微软雅黑" panose="020B0503020204020204" charset="-122"/>
                <a:ea typeface="微软雅黑" panose="020B0503020204020204" charset="-122"/>
              </a:rPr>
              <a:t>（</a:t>
            </a:r>
            <a:r>
              <a:rPr lang="en-US" altLang="zh-CN" dirty="0">
                <a:solidFill>
                  <a:srgbClr val="E67819"/>
                </a:solidFill>
                <a:latin typeface="Impact" panose="020B0806030902050204" pitchFamily="34" charset="0"/>
                <a:ea typeface="微软雅黑" panose="020B0503020204020204" charset="-122"/>
              </a:rPr>
              <a:t>Competency Model</a:t>
            </a:r>
            <a:r>
              <a:rPr lang="zh-CN" altLang="en-US" b="1" dirty="0">
                <a:solidFill>
                  <a:srgbClr val="E67819"/>
                </a:solidFill>
                <a:latin typeface="微软雅黑" panose="020B0503020204020204" charset="-122"/>
                <a:ea typeface="微软雅黑" panose="020B0503020204020204" charset="-122"/>
              </a:rPr>
              <a:t>）</a:t>
            </a:r>
            <a:endParaRPr lang="zh-CN" altLang="en-US" b="1" dirty="0">
              <a:solidFill>
                <a:srgbClr val="E67819"/>
              </a:solidFill>
              <a:latin typeface="微软雅黑" panose="020B0503020204020204" charset="-122"/>
              <a:ea typeface="微软雅黑" panose="020B0503020204020204" charset="-122"/>
            </a:endParaRPr>
          </a:p>
        </p:txBody>
      </p:sp>
    </p:spTree>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两栏内容">
    <p:spTree>
      <p:nvGrpSpPr>
        <p:cNvPr id="1" name=""/>
        <p:cNvGrpSpPr/>
        <p:nvPr/>
      </p:nvGrpSpPr>
      <p:grpSpPr>
        <a:xfrm>
          <a:off x="0" y="0"/>
          <a:ext cx="0" cy="0"/>
          <a:chOff x="0" y="0"/>
          <a:chExt cx="0" cy="0"/>
        </a:xfrm>
      </p:grpSpPr>
      <p:sp>
        <p:nvSpPr>
          <p:cNvPr id="2" name="矩形 1"/>
          <p:cNvSpPr/>
          <p:nvPr/>
        </p:nvSpPr>
        <p:spPr>
          <a:xfrm>
            <a:off x="481013" y="2014538"/>
            <a:ext cx="107950" cy="395287"/>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 name="文本框 2"/>
          <p:cNvSpPr txBox="1"/>
          <p:nvPr/>
        </p:nvSpPr>
        <p:spPr>
          <a:xfrm>
            <a:off x="612775" y="2003425"/>
            <a:ext cx="3465513" cy="417513"/>
          </a:xfrm>
          <a:prstGeom prst="rect">
            <a:avLst/>
          </a:prstGeom>
          <a:noFill/>
        </p:spPr>
        <p:txBody>
          <a:bodyPr>
            <a:spAutoFit/>
          </a:bodyPr>
          <a:lstStyle/>
          <a:p>
            <a:pPr fontAlgn="auto">
              <a:lnSpc>
                <a:spcPct val="130000"/>
              </a:lnSpc>
              <a:spcBef>
                <a:spcPts val="0"/>
              </a:spcBef>
              <a:spcAft>
                <a:spcPts val="0"/>
              </a:spcAft>
              <a:buFontTx/>
              <a:buNone/>
              <a:defRPr/>
            </a:pPr>
            <a:r>
              <a:rPr lang="en-US" altLang="zh-CN" dirty="0">
                <a:solidFill>
                  <a:srgbClr val="5F5E5C"/>
                </a:solidFill>
                <a:latin typeface="微软雅黑" panose="020B0503020204020204" charset="-122"/>
                <a:ea typeface="微软雅黑" panose="020B0503020204020204" charset="-122"/>
              </a:rPr>
              <a:t>2</a:t>
            </a:r>
            <a:r>
              <a:rPr lang="zh-CN" altLang="en-US" dirty="0">
                <a:solidFill>
                  <a:srgbClr val="5F5E5C"/>
                </a:solidFill>
                <a:latin typeface="微软雅黑" panose="020B0503020204020204" charset="-122"/>
                <a:ea typeface="微软雅黑" panose="020B0503020204020204" charset="-122"/>
              </a:rPr>
              <a:t>）选择什么类型的人</a:t>
            </a:r>
            <a:endParaRPr lang="zh-CN" altLang="en-US" dirty="0">
              <a:solidFill>
                <a:srgbClr val="5F5E5C"/>
              </a:solidFill>
              <a:latin typeface="微软雅黑" panose="020B0503020204020204" charset="-122"/>
              <a:ea typeface="微软雅黑" panose="020B0503020204020204" charset="-122"/>
            </a:endParaRPr>
          </a:p>
        </p:txBody>
      </p:sp>
      <p:sp>
        <p:nvSpPr>
          <p:cNvPr id="4" name="TextBox 4"/>
          <p:cNvSpPr txBox="1"/>
          <p:nvPr/>
        </p:nvSpPr>
        <p:spPr>
          <a:xfrm>
            <a:off x="10129838" y="476250"/>
            <a:ext cx="1625600" cy="1169988"/>
          </a:xfrm>
          <a:prstGeom prst="rect">
            <a:avLst/>
          </a:prstGeom>
          <a:noFill/>
        </p:spPr>
        <p:txBody>
          <a:bodyPr>
            <a:spAutoFit/>
          </a:bodyPr>
          <a:lstStyle/>
          <a:p>
            <a:pPr fontAlgn="auto">
              <a:spcBef>
                <a:spcPts val="400"/>
              </a:spcBef>
              <a:spcAft>
                <a:spcPts val="0"/>
              </a:spcAft>
              <a:buFontTx/>
              <a:buNone/>
              <a:defRPr/>
            </a:pPr>
            <a:r>
              <a:rPr lang="zh-CN" altLang="en-US" sz="1600" dirty="0">
                <a:solidFill>
                  <a:schemeClr val="bg1"/>
                </a:solidFill>
                <a:latin typeface="微软雅黑" panose="020B0503020204020204" charset="-122"/>
                <a:ea typeface="微软雅黑" panose="020B0503020204020204" charset="-122"/>
              </a:rPr>
              <a:t>第三章  </a:t>
            </a:r>
            <a:endParaRPr lang="en-US" altLang="zh-CN" sz="1600"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素质模型</a:t>
            </a:r>
            <a:endParaRPr lang="en-US" altLang="zh-CN" sz="2700" b="1"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面试问题</a:t>
            </a:r>
            <a:endParaRPr lang="zh-CN" altLang="en-US" sz="2700" b="1" dirty="0">
              <a:solidFill>
                <a:schemeClr val="bg1"/>
              </a:solidFill>
              <a:latin typeface="微软雅黑" panose="020B0503020204020204" charset="-122"/>
              <a:ea typeface="微软雅黑" panose="020B0503020204020204" charset="-122"/>
            </a:endParaRPr>
          </a:p>
        </p:txBody>
      </p:sp>
      <p:sp>
        <p:nvSpPr>
          <p:cNvPr id="5" name="TextBox 8"/>
          <p:cNvSpPr txBox="1"/>
          <p:nvPr/>
        </p:nvSpPr>
        <p:spPr>
          <a:xfrm>
            <a:off x="336550" y="476250"/>
            <a:ext cx="4968875" cy="461963"/>
          </a:xfrm>
          <a:prstGeom prst="rect">
            <a:avLst/>
          </a:prstGeom>
          <a:noFill/>
        </p:spPr>
        <p:txBody>
          <a:bodyPr>
            <a:spAutoFit/>
          </a:bodyPr>
          <a:lstStyle/>
          <a:p>
            <a:pPr fontAlgn="auto">
              <a:spcBef>
                <a:spcPts val="0"/>
              </a:spcBef>
              <a:spcAft>
                <a:spcPts val="0"/>
              </a:spcAft>
              <a:buFontTx/>
              <a:buNone/>
              <a:defRPr/>
            </a:pPr>
            <a:r>
              <a:rPr lang="zh-CN" altLang="en-US" sz="2400" b="1" dirty="0">
                <a:solidFill>
                  <a:srgbClr val="5F5E5C"/>
                </a:solidFill>
                <a:latin typeface="Impact" panose="020B0806030902050204" pitchFamily="34" charset="0"/>
                <a:ea typeface="微软雅黑" panose="020B0503020204020204" charset="-122"/>
              </a:rPr>
              <a:t>第一节   </a:t>
            </a:r>
            <a:r>
              <a:rPr lang="zh-CN" altLang="en-US" sz="2400" b="1" dirty="0">
                <a:solidFill>
                  <a:srgbClr val="5F5E5C"/>
                </a:solidFill>
                <a:latin typeface="微软雅黑" panose="020B0503020204020204" charset="-122"/>
                <a:ea typeface="微软雅黑" panose="020B0503020204020204" charset="-122"/>
              </a:rPr>
              <a:t>素质模型</a:t>
            </a:r>
            <a:endParaRPr lang="zh-CN" altLang="en-US" sz="2400" b="1" dirty="0">
              <a:solidFill>
                <a:srgbClr val="5F5E5C"/>
              </a:solidFill>
              <a:latin typeface="微软雅黑" panose="020B0503020204020204" charset="-122"/>
              <a:ea typeface="微软雅黑" panose="020B0503020204020204" charset="-122"/>
            </a:endParaRPr>
          </a:p>
        </p:txBody>
      </p:sp>
      <p:sp>
        <p:nvSpPr>
          <p:cNvPr id="6" name="文本框 5"/>
          <p:cNvSpPr txBox="1"/>
          <p:nvPr/>
        </p:nvSpPr>
        <p:spPr>
          <a:xfrm>
            <a:off x="336550" y="971550"/>
            <a:ext cx="6121400" cy="452438"/>
          </a:xfrm>
          <a:prstGeom prst="rect">
            <a:avLst/>
          </a:prstGeom>
          <a:noFill/>
        </p:spPr>
        <p:txBody>
          <a:bodyPr>
            <a:spAutoFit/>
          </a:bodyPr>
          <a:lstStyle/>
          <a:p>
            <a:pPr fontAlgn="auto">
              <a:lnSpc>
                <a:spcPct val="130000"/>
              </a:lnSpc>
              <a:spcBef>
                <a:spcPts val="0"/>
              </a:spcBef>
              <a:spcAft>
                <a:spcPts val="0"/>
              </a:spcAft>
              <a:buFontTx/>
              <a:buNone/>
              <a:defRPr/>
            </a:pPr>
            <a:r>
              <a:rPr lang="en-US" altLang="zh-CN" b="1" dirty="0">
                <a:solidFill>
                  <a:srgbClr val="5F5E5C"/>
                </a:solidFill>
                <a:latin typeface="微软雅黑" panose="020B0503020204020204" charset="-122"/>
                <a:ea typeface="微软雅黑" panose="020B0503020204020204" charset="-122"/>
              </a:rPr>
              <a:t>3.1.3 </a:t>
            </a:r>
            <a:r>
              <a:rPr lang="zh-CN" altLang="en-US" b="1" dirty="0">
                <a:solidFill>
                  <a:srgbClr val="5F5E5C"/>
                </a:solidFill>
                <a:latin typeface="微软雅黑" panose="020B0503020204020204" charset="-122"/>
                <a:ea typeface="微软雅黑" panose="020B0503020204020204" charset="-122"/>
              </a:rPr>
              <a:t>胜任素质模型</a:t>
            </a:r>
            <a:r>
              <a:rPr lang="zh-CN" altLang="en-US" b="1" dirty="0">
                <a:solidFill>
                  <a:srgbClr val="E67819"/>
                </a:solidFill>
                <a:latin typeface="微软雅黑" panose="020B0503020204020204" charset="-122"/>
                <a:ea typeface="微软雅黑" panose="020B0503020204020204" charset="-122"/>
              </a:rPr>
              <a:t>（</a:t>
            </a:r>
            <a:r>
              <a:rPr lang="en-US" altLang="zh-CN" dirty="0">
                <a:solidFill>
                  <a:srgbClr val="E67819"/>
                </a:solidFill>
                <a:latin typeface="Impact" panose="020B0806030902050204" pitchFamily="34" charset="0"/>
                <a:ea typeface="微软雅黑" panose="020B0503020204020204" charset="-122"/>
              </a:rPr>
              <a:t>Competency Model</a:t>
            </a:r>
            <a:r>
              <a:rPr lang="zh-CN" altLang="en-US" b="1" dirty="0">
                <a:solidFill>
                  <a:srgbClr val="E67819"/>
                </a:solidFill>
                <a:latin typeface="微软雅黑" panose="020B0503020204020204" charset="-122"/>
                <a:ea typeface="微软雅黑" panose="020B0503020204020204" charset="-122"/>
              </a:rPr>
              <a:t>）</a:t>
            </a:r>
            <a:endParaRPr lang="zh-CN" altLang="en-US" b="1" dirty="0">
              <a:solidFill>
                <a:srgbClr val="E67819"/>
              </a:solidFill>
              <a:latin typeface="微软雅黑" panose="020B0503020204020204" charset="-122"/>
              <a:ea typeface="微软雅黑" panose="020B0503020204020204" charset="-122"/>
            </a:endParaRPr>
          </a:p>
        </p:txBody>
      </p:sp>
    </p:spTree>
  </p:cSld>
  <p:clrMapOvr>
    <a:masterClrMapping/>
  </p:clrMapOvr>
  <p:transition spd="slow"/>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两栏内容">
    <p:spTree>
      <p:nvGrpSpPr>
        <p:cNvPr id="1" name=""/>
        <p:cNvGrpSpPr/>
        <p:nvPr/>
      </p:nvGrpSpPr>
      <p:grpSpPr>
        <a:xfrm>
          <a:off x="0" y="0"/>
          <a:ext cx="0" cy="0"/>
          <a:chOff x="0" y="0"/>
          <a:chExt cx="0" cy="0"/>
        </a:xfrm>
      </p:grpSpPr>
      <p:sp>
        <p:nvSpPr>
          <p:cNvPr id="2" name="TextBox 4"/>
          <p:cNvSpPr txBox="1"/>
          <p:nvPr/>
        </p:nvSpPr>
        <p:spPr>
          <a:xfrm>
            <a:off x="10129838" y="476250"/>
            <a:ext cx="1625600" cy="1169988"/>
          </a:xfrm>
          <a:prstGeom prst="rect">
            <a:avLst/>
          </a:prstGeom>
          <a:noFill/>
        </p:spPr>
        <p:txBody>
          <a:bodyPr>
            <a:spAutoFit/>
          </a:bodyPr>
          <a:lstStyle/>
          <a:p>
            <a:pPr fontAlgn="auto">
              <a:spcBef>
                <a:spcPts val="400"/>
              </a:spcBef>
              <a:spcAft>
                <a:spcPts val="0"/>
              </a:spcAft>
              <a:buFontTx/>
              <a:buNone/>
              <a:defRPr/>
            </a:pPr>
            <a:r>
              <a:rPr lang="zh-CN" altLang="en-US" sz="1600" dirty="0">
                <a:solidFill>
                  <a:schemeClr val="bg1"/>
                </a:solidFill>
                <a:latin typeface="微软雅黑" panose="020B0503020204020204" charset="-122"/>
                <a:ea typeface="微软雅黑" panose="020B0503020204020204" charset="-122"/>
              </a:rPr>
              <a:t>第三章  </a:t>
            </a:r>
            <a:endParaRPr lang="en-US" altLang="zh-CN" sz="1600"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素质模型</a:t>
            </a:r>
            <a:endParaRPr lang="en-US" altLang="zh-CN" sz="2700" b="1"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面试问题</a:t>
            </a:r>
            <a:endParaRPr lang="zh-CN" altLang="en-US" sz="2700" b="1" dirty="0">
              <a:solidFill>
                <a:schemeClr val="bg1"/>
              </a:solidFill>
              <a:latin typeface="微软雅黑" panose="020B0503020204020204" charset="-122"/>
              <a:ea typeface="微软雅黑" panose="020B0503020204020204" charset="-122"/>
            </a:endParaRPr>
          </a:p>
        </p:txBody>
      </p:sp>
      <p:sp>
        <p:nvSpPr>
          <p:cNvPr id="3" name="TextBox 8"/>
          <p:cNvSpPr txBox="1"/>
          <p:nvPr/>
        </p:nvSpPr>
        <p:spPr>
          <a:xfrm>
            <a:off x="336550" y="476250"/>
            <a:ext cx="4968875" cy="461963"/>
          </a:xfrm>
          <a:prstGeom prst="rect">
            <a:avLst/>
          </a:prstGeom>
          <a:noFill/>
        </p:spPr>
        <p:txBody>
          <a:bodyPr>
            <a:spAutoFit/>
          </a:bodyPr>
          <a:lstStyle/>
          <a:p>
            <a:pPr fontAlgn="auto">
              <a:spcBef>
                <a:spcPts val="0"/>
              </a:spcBef>
              <a:spcAft>
                <a:spcPts val="0"/>
              </a:spcAft>
              <a:buFontTx/>
              <a:buNone/>
              <a:defRPr/>
            </a:pPr>
            <a:r>
              <a:rPr lang="zh-CN" altLang="en-US" sz="2400" b="1" dirty="0">
                <a:solidFill>
                  <a:srgbClr val="5F5E5C"/>
                </a:solidFill>
                <a:latin typeface="Impact" panose="020B0806030902050204" pitchFamily="34" charset="0"/>
                <a:ea typeface="微软雅黑" panose="020B0503020204020204" charset="-122"/>
              </a:rPr>
              <a:t>第二节   </a:t>
            </a:r>
            <a:r>
              <a:rPr lang="zh-CN" altLang="en-US" sz="2400" b="1" dirty="0">
                <a:solidFill>
                  <a:srgbClr val="5F5E5C"/>
                </a:solidFill>
                <a:latin typeface="微软雅黑" panose="020B0503020204020204" charset="-122"/>
                <a:ea typeface="微软雅黑" panose="020B0503020204020204" charset="-122"/>
              </a:rPr>
              <a:t>面试问题</a:t>
            </a:r>
            <a:endParaRPr lang="zh-CN" altLang="en-US" sz="2400" b="1" dirty="0">
              <a:solidFill>
                <a:srgbClr val="5F5E5C"/>
              </a:solidFill>
              <a:latin typeface="微软雅黑" panose="020B0503020204020204" charset="-122"/>
              <a:ea typeface="微软雅黑" panose="020B0503020204020204" charset="-122"/>
            </a:endParaRPr>
          </a:p>
        </p:txBody>
      </p:sp>
    </p:spTree>
  </p:cSld>
  <p:clrMapOvr>
    <a:masterClrMapping/>
  </p:clrMapOvr>
  <p:transition spd="slow"/>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两栏内容">
    <p:spTree>
      <p:nvGrpSpPr>
        <p:cNvPr id="1" name=""/>
        <p:cNvGrpSpPr/>
        <p:nvPr/>
      </p:nvGrpSpPr>
      <p:grpSpPr>
        <a:xfrm>
          <a:off x="0" y="0"/>
          <a:ext cx="0" cy="0"/>
          <a:chOff x="0" y="0"/>
          <a:chExt cx="0" cy="0"/>
        </a:xfrm>
      </p:grpSpPr>
      <p:sp>
        <p:nvSpPr>
          <p:cNvPr id="2" name="TextBox 4"/>
          <p:cNvSpPr txBox="1"/>
          <p:nvPr/>
        </p:nvSpPr>
        <p:spPr>
          <a:xfrm>
            <a:off x="10129838" y="476250"/>
            <a:ext cx="1625600" cy="1169988"/>
          </a:xfrm>
          <a:prstGeom prst="rect">
            <a:avLst/>
          </a:prstGeom>
          <a:noFill/>
        </p:spPr>
        <p:txBody>
          <a:bodyPr>
            <a:spAutoFit/>
          </a:bodyPr>
          <a:lstStyle/>
          <a:p>
            <a:pPr fontAlgn="auto">
              <a:spcBef>
                <a:spcPts val="400"/>
              </a:spcBef>
              <a:spcAft>
                <a:spcPts val="0"/>
              </a:spcAft>
              <a:buFontTx/>
              <a:buNone/>
              <a:defRPr/>
            </a:pPr>
            <a:r>
              <a:rPr lang="zh-CN" altLang="en-US" sz="1600" dirty="0">
                <a:solidFill>
                  <a:schemeClr val="bg1"/>
                </a:solidFill>
                <a:latin typeface="微软雅黑" panose="020B0503020204020204" charset="-122"/>
                <a:ea typeface="微软雅黑" panose="020B0503020204020204" charset="-122"/>
              </a:rPr>
              <a:t>第三章  </a:t>
            </a:r>
            <a:endParaRPr lang="en-US" altLang="zh-CN" sz="1600"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素质模型</a:t>
            </a:r>
            <a:endParaRPr lang="en-US" altLang="zh-CN" sz="2700" b="1"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面试问题</a:t>
            </a:r>
            <a:endParaRPr lang="zh-CN" altLang="en-US" sz="2700" b="1" dirty="0">
              <a:solidFill>
                <a:schemeClr val="bg1"/>
              </a:solidFill>
              <a:latin typeface="微软雅黑" panose="020B0503020204020204" charset="-122"/>
              <a:ea typeface="微软雅黑" panose="020B0503020204020204" charset="-122"/>
            </a:endParaRPr>
          </a:p>
        </p:txBody>
      </p:sp>
      <p:sp>
        <p:nvSpPr>
          <p:cNvPr id="3" name="TextBox 8"/>
          <p:cNvSpPr txBox="1"/>
          <p:nvPr/>
        </p:nvSpPr>
        <p:spPr>
          <a:xfrm>
            <a:off x="336550" y="476250"/>
            <a:ext cx="4968875" cy="461963"/>
          </a:xfrm>
          <a:prstGeom prst="rect">
            <a:avLst/>
          </a:prstGeom>
          <a:noFill/>
        </p:spPr>
        <p:txBody>
          <a:bodyPr>
            <a:spAutoFit/>
          </a:bodyPr>
          <a:lstStyle/>
          <a:p>
            <a:pPr fontAlgn="auto">
              <a:spcBef>
                <a:spcPts val="0"/>
              </a:spcBef>
              <a:spcAft>
                <a:spcPts val="0"/>
              </a:spcAft>
              <a:buFontTx/>
              <a:buNone/>
              <a:defRPr/>
            </a:pPr>
            <a:r>
              <a:rPr lang="zh-CN" altLang="en-US" sz="2400" b="1" dirty="0">
                <a:solidFill>
                  <a:srgbClr val="5F5E5C"/>
                </a:solidFill>
                <a:latin typeface="Impact" panose="020B0806030902050204" pitchFamily="34" charset="0"/>
                <a:ea typeface="微软雅黑" panose="020B0503020204020204" charset="-122"/>
              </a:rPr>
              <a:t>第二节   </a:t>
            </a:r>
            <a:r>
              <a:rPr lang="zh-CN" altLang="en-US" sz="2400" b="1" dirty="0">
                <a:solidFill>
                  <a:srgbClr val="5F5E5C"/>
                </a:solidFill>
                <a:latin typeface="微软雅黑" panose="020B0503020204020204" charset="-122"/>
                <a:ea typeface="微软雅黑" panose="020B0503020204020204" charset="-122"/>
              </a:rPr>
              <a:t>面试问题</a:t>
            </a:r>
            <a:endParaRPr lang="zh-CN" altLang="en-US" sz="2400" b="1" dirty="0">
              <a:solidFill>
                <a:srgbClr val="5F5E5C"/>
              </a:solidFill>
              <a:latin typeface="微软雅黑" panose="020B0503020204020204" charset="-122"/>
              <a:ea typeface="微软雅黑" panose="020B0503020204020204" charset="-122"/>
            </a:endParaRPr>
          </a:p>
        </p:txBody>
      </p:sp>
      <p:sp>
        <p:nvSpPr>
          <p:cNvPr id="4" name="文本框 3"/>
          <p:cNvSpPr txBox="1"/>
          <p:nvPr/>
        </p:nvSpPr>
        <p:spPr>
          <a:xfrm>
            <a:off x="369888" y="900113"/>
            <a:ext cx="5257800" cy="434975"/>
          </a:xfrm>
          <a:prstGeom prst="rect">
            <a:avLst/>
          </a:prstGeom>
          <a:noFill/>
        </p:spPr>
        <p:txBody>
          <a:bodyPr anchor="ctr">
            <a:spAutoFit/>
          </a:bodyPr>
          <a:lstStyle/>
          <a:p>
            <a:pPr fontAlgn="auto">
              <a:lnSpc>
                <a:spcPct val="130000"/>
              </a:lnSpc>
              <a:spcBef>
                <a:spcPts val="0"/>
              </a:spcBef>
              <a:spcAft>
                <a:spcPts val="0"/>
              </a:spcAft>
              <a:buFontTx/>
              <a:buNone/>
              <a:defRPr/>
            </a:pPr>
            <a:r>
              <a:rPr lang="zh-CN" altLang="en-US" sz="1900" b="1" dirty="0">
                <a:solidFill>
                  <a:srgbClr val="E67819"/>
                </a:solidFill>
                <a:latin typeface="微软雅黑" panose="020B0503020204020204" charset="-122"/>
                <a:ea typeface="微软雅黑" panose="020B0503020204020204" charset="-122"/>
              </a:rPr>
              <a:t>面试经典六问</a:t>
            </a:r>
            <a:endParaRPr lang="zh-CN" altLang="en-US" sz="1900" b="1" dirty="0">
              <a:solidFill>
                <a:srgbClr val="E67819"/>
              </a:solidFill>
              <a:latin typeface="微软雅黑" panose="020B0503020204020204" charset="-122"/>
              <a:ea typeface="微软雅黑" panose="020B0503020204020204" charset="-122"/>
            </a:endParaRPr>
          </a:p>
        </p:txBody>
      </p:sp>
    </p:spTree>
  </p:cSld>
  <p:clrMapOvr>
    <a:masterClrMapping/>
  </p:clrMapOvr>
  <p:transition spd="slow"/>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两栏内容">
    <p:spTree>
      <p:nvGrpSpPr>
        <p:cNvPr id="1" name=""/>
        <p:cNvGrpSpPr/>
        <p:nvPr/>
      </p:nvGrpSpPr>
      <p:grpSpPr>
        <a:xfrm>
          <a:off x="0" y="0"/>
          <a:ext cx="0" cy="0"/>
          <a:chOff x="0" y="0"/>
          <a:chExt cx="0" cy="0"/>
        </a:xfrm>
      </p:grpSpPr>
      <p:sp>
        <p:nvSpPr>
          <p:cNvPr id="2" name="TextBox 1"/>
          <p:cNvSpPr txBox="1"/>
          <p:nvPr/>
        </p:nvSpPr>
        <p:spPr>
          <a:xfrm>
            <a:off x="10129838" y="476250"/>
            <a:ext cx="1625600" cy="1169988"/>
          </a:xfrm>
          <a:prstGeom prst="rect">
            <a:avLst/>
          </a:prstGeom>
          <a:noFill/>
        </p:spPr>
        <p:txBody>
          <a:bodyPr>
            <a:spAutoFit/>
          </a:bodyPr>
          <a:lstStyle/>
          <a:p>
            <a:pPr fontAlgn="auto">
              <a:spcBef>
                <a:spcPts val="400"/>
              </a:spcBef>
              <a:spcAft>
                <a:spcPts val="0"/>
              </a:spcAft>
              <a:buFontTx/>
              <a:buNone/>
              <a:defRPr/>
            </a:pPr>
            <a:r>
              <a:rPr lang="zh-CN" altLang="en-US" sz="1600" dirty="0">
                <a:solidFill>
                  <a:schemeClr val="bg1"/>
                </a:solidFill>
                <a:latin typeface="微软雅黑" panose="020B0503020204020204" charset="-122"/>
                <a:ea typeface="微软雅黑" panose="020B0503020204020204" charset="-122"/>
              </a:rPr>
              <a:t>第四章  </a:t>
            </a:r>
            <a:endParaRPr lang="en-US" altLang="zh-CN" sz="1600"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面试的过程及技巧</a:t>
            </a:r>
            <a:endParaRPr lang="zh-CN" altLang="en-US" sz="2700" b="1" dirty="0">
              <a:solidFill>
                <a:schemeClr val="bg1"/>
              </a:solidFill>
              <a:latin typeface="微软雅黑" panose="020B0503020204020204" charset="-122"/>
              <a:ea typeface="微软雅黑" panose="020B0503020204020204" charset="-122"/>
            </a:endParaRPr>
          </a:p>
        </p:txBody>
      </p:sp>
    </p:spTree>
  </p:cSld>
  <p:clrMapOvr>
    <a:masterClrMapping/>
  </p:clrMapOvr>
  <p:transition spd="slow"/>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两栏内容">
    <p:spTree>
      <p:nvGrpSpPr>
        <p:cNvPr id="1" name=""/>
        <p:cNvGrpSpPr/>
        <p:nvPr/>
      </p:nvGrpSpPr>
      <p:grpSpPr>
        <a:xfrm>
          <a:off x="0" y="0"/>
          <a:ext cx="0" cy="0"/>
          <a:chOff x="0" y="0"/>
          <a:chExt cx="0" cy="0"/>
        </a:xfrm>
      </p:grpSpPr>
      <p:sp>
        <p:nvSpPr>
          <p:cNvPr id="2" name="TextBox 1"/>
          <p:cNvSpPr txBox="1"/>
          <p:nvPr/>
        </p:nvSpPr>
        <p:spPr>
          <a:xfrm>
            <a:off x="10129838" y="476250"/>
            <a:ext cx="1625600" cy="1169988"/>
          </a:xfrm>
          <a:prstGeom prst="rect">
            <a:avLst/>
          </a:prstGeom>
          <a:noFill/>
        </p:spPr>
        <p:txBody>
          <a:bodyPr>
            <a:spAutoFit/>
          </a:bodyPr>
          <a:lstStyle/>
          <a:p>
            <a:pPr fontAlgn="auto">
              <a:spcBef>
                <a:spcPts val="400"/>
              </a:spcBef>
              <a:spcAft>
                <a:spcPts val="0"/>
              </a:spcAft>
              <a:buFontTx/>
              <a:buNone/>
              <a:defRPr/>
            </a:pPr>
            <a:r>
              <a:rPr lang="zh-CN" altLang="en-US" sz="1600" dirty="0">
                <a:solidFill>
                  <a:schemeClr val="bg1"/>
                </a:solidFill>
                <a:latin typeface="微软雅黑" panose="020B0503020204020204" charset="-122"/>
                <a:ea typeface="微软雅黑" panose="020B0503020204020204" charset="-122"/>
              </a:rPr>
              <a:t>第四章  </a:t>
            </a:r>
            <a:endParaRPr lang="en-US" altLang="zh-CN" sz="1600"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面试的过程及技巧</a:t>
            </a:r>
            <a:endParaRPr lang="zh-CN" altLang="en-US" sz="2700" b="1" dirty="0">
              <a:solidFill>
                <a:schemeClr val="bg1"/>
              </a:solidFill>
              <a:latin typeface="微软雅黑" panose="020B0503020204020204" charset="-122"/>
              <a:ea typeface="微软雅黑" panose="020B0503020204020204" charset="-122"/>
            </a:endParaRPr>
          </a:p>
        </p:txBody>
      </p:sp>
      <p:sp>
        <p:nvSpPr>
          <p:cNvPr id="3" name="TextBox 8"/>
          <p:cNvSpPr txBox="1"/>
          <p:nvPr/>
        </p:nvSpPr>
        <p:spPr>
          <a:xfrm>
            <a:off x="336550" y="476250"/>
            <a:ext cx="4968875" cy="461963"/>
          </a:xfrm>
          <a:prstGeom prst="rect">
            <a:avLst/>
          </a:prstGeom>
          <a:noFill/>
        </p:spPr>
        <p:txBody>
          <a:bodyPr>
            <a:spAutoFit/>
          </a:bodyPr>
          <a:lstStyle/>
          <a:p>
            <a:pPr fontAlgn="auto">
              <a:spcBef>
                <a:spcPts val="0"/>
              </a:spcBef>
              <a:spcAft>
                <a:spcPts val="0"/>
              </a:spcAft>
              <a:buFontTx/>
              <a:buNone/>
              <a:defRPr/>
            </a:pPr>
            <a:r>
              <a:rPr lang="zh-CN" altLang="en-US" sz="2400" b="1" dirty="0">
                <a:solidFill>
                  <a:srgbClr val="5F5E5C"/>
                </a:solidFill>
                <a:latin typeface="Impact" panose="020B0806030902050204" pitchFamily="34" charset="0"/>
                <a:ea typeface="微软雅黑" panose="020B0503020204020204" charset="-122"/>
              </a:rPr>
              <a:t>第一节   </a:t>
            </a:r>
            <a:r>
              <a:rPr lang="zh-CN" altLang="en-US" sz="2400" b="1" dirty="0">
                <a:solidFill>
                  <a:srgbClr val="5F5E5C"/>
                </a:solidFill>
                <a:latin typeface="微软雅黑" panose="020B0503020204020204" charset="-122"/>
                <a:ea typeface="微软雅黑" panose="020B0503020204020204" charset="-122"/>
              </a:rPr>
              <a:t>面试前</a:t>
            </a:r>
            <a:endParaRPr lang="zh-CN" altLang="en-US" sz="2400" b="1" dirty="0">
              <a:solidFill>
                <a:srgbClr val="5F5E5C"/>
              </a:solidFill>
              <a:latin typeface="微软雅黑" panose="020B0503020204020204" charset="-122"/>
              <a:ea typeface="微软雅黑" panose="020B0503020204020204" charset="-122"/>
            </a:endParaRPr>
          </a:p>
        </p:txBody>
      </p:sp>
    </p:spTree>
  </p:cSld>
  <p:clrMapOvr>
    <a:masterClrMapping/>
  </p:clrMapOvr>
  <p:transition spd="slow"/>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两栏内容">
    <p:spTree>
      <p:nvGrpSpPr>
        <p:cNvPr id="1" name=""/>
        <p:cNvGrpSpPr/>
        <p:nvPr/>
      </p:nvGrpSpPr>
      <p:grpSpPr>
        <a:xfrm>
          <a:off x="0" y="0"/>
          <a:ext cx="0" cy="0"/>
          <a:chOff x="0" y="0"/>
          <a:chExt cx="0" cy="0"/>
        </a:xfrm>
      </p:grpSpPr>
      <p:sp>
        <p:nvSpPr>
          <p:cNvPr id="2" name="TextBox 1"/>
          <p:cNvSpPr txBox="1"/>
          <p:nvPr/>
        </p:nvSpPr>
        <p:spPr>
          <a:xfrm>
            <a:off x="10129838" y="476250"/>
            <a:ext cx="1625600" cy="1169988"/>
          </a:xfrm>
          <a:prstGeom prst="rect">
            <a:avLst/>
          </a:prstGeom>
          <a:noFill/>
        </p:spPr>
        <p:txBody>
          <a:bodyPr>
            <a:spAutoFit/>
          </a:bodyPr>
          <a:lstStyle/>
          <a:p>
            <a:pPr fontAlgn="auto">
              <a:spcBef>
                <a:spcPts val="400"/>
              </a:spcBef>
              <a:spcAft>
                <a:spcPts val="0"/>
              </a:spcAft>
              <a:buFontTx/>
              <a:buNone/>
              <a:defRPr/>
            </a:pPr>
            <a:r>
              <a:rPr lang="zh-CN" altLang="en-US" sz="1600" dirty="0">
                <a:solidFill>
                  <a:schemeClr val="bg1"/>
                </a:solidFill>
                <a:latin typeface="微软雅黑" panose="020B0503020204020204" charset="-122"/>
                <a:ea typeface="微软雅黑" panose="020B0503020204020204" charset="-122"/>
              </a:rPr>
              <a:t>第四章  </a:t>
            </a:r>
            <a:endParaRPr lang="en-US" altLang="zh-CN" sz="1600"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面试的过程及技巧</a:t>
            </a:r>
            <a:endParaRPr lang="zh-CN" altLang="en-US" sz="2700" b="1" dirty="0">
              <a:solidFill>
                <a:schemeClr val="bg1"/>
              </a:solidFill>
              <a:latin typeface="微软雅黑" panose="020B0503020204020204" charset="-122"/>
              <a:ea typeface="微软雅黑" panose="020B0503020204020204" charset="-122"/>
            </a:endParaRPr>
          </a:p>
        </p:txBody>
      </p:sp>
      <p:sp>
        <p:nvSpPr>
          <p:cNvPr id="3" name="TextBox 8"/>
          <p:cNvSpPr txBox="1"/>
          <p:nvPr/>
        </p:nvSpPr>
        <p:spPr>
          <a:xfrm>
            <a:off x="336550" y="476250"/>
            <a:ext cx="4968875" cy="461963"/>
          </a:xfrm>
          <a:prstGeom prst="rect">
            <a:avLst/>
          </a:prstGeom>
          <a:noFill/>
        </p:spPr>
        <p:txBody>
          <a:bodyPr>
            <a:spAutoFit/>
          </a:bodyPr>
          <a:lstStyle/>
          <a:p>
            <a:pPr fontAlgn="auto">
              <a:spcBef>
                <a:spcPts val="0"/>
              </a:spcBef>
              <a:spcAft>
                <a:spcPts val="0"/>
              </a:spcAft>
              <a:buFontTx/>
              <a:buNone/>
              <a:defRPr/>
            </a:pPr>
            <a:r>
              <a:rPr lang="zh-CN" altLang="en-US" sz="2400" b="1" dirty="0">
                <a:solidFill>
                  <a:srgbClr val="5F5E5C"/>
                </a:solidFill>
                <a:latin typeface="Impact" panose="020B0806030902050204" pitchFamily="34" charset="0"/>
                <a:ea typeface="微软雅黑" panose="020B0503020204020204" charset="-122"/>
              </a:rPr>
              <a:t>第二节   </a:t>
            </a:r>
            <a:r>
              <a:rPr lang="zh-CN" altLang="en-US" sz="2400" b="1" dirty="0">
                <a:solidFill>
                  <a:srgbClr val="5F5E5C"/>
                </a:solidFill>
                <a:latin typeface="微软雅黑" panose="020B0503020204020204" charset="-122"/>
                <a:ea typeface="微软雅黑" panose="020B0503020204020204" charset="-122"/>
              </a:rPr>
              <a:t>面试中</a:t>
            </a:r>
            <a:endParaRPr lang="zh-CN" altLang="en-US" sz="2400" b="1" dirty="0">
              <a:solidFill>
                <a:srgbClr val="5F5E5C"/>
              </a:solidFill>
              <a:latin typeface="微软雅黑" panose="020B0503020204020204" charset="-122"/>
              <a:ea typeface="微软雅黑" panose="020B0503020204020204" charset="-122"/>
            </a:endParaRPr>
          </a:p>
        </p:txBody>
      </p:sp>
    </p:spTree>
  </p:cSld>
  <p:clrMapOvr>
    <a:masterClrMapping/>
  </p:clrMapOvr>
  <p:transition spd="slow"/>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两栏内容">
    <p:spTree>
      <p:nvGrpSpPr>
        <p:cNvPr id="1" name=""/>
        <p:cNvGrpSpPr/>
        <p:nvPr/>
      </p:nvGrpSpPr>
      <p:grpSpPr>
        <a:xfrm>
          <a:off x="0" y="0"/>
          <a:ext cx="0" cy="0"/>
          <a:chOff x="0" y="0"/>
          <a:chExt cx="0" cy="0"/>
        </a:xfrm>
      </p:grpSpPr>
      <p:sp>
        <p:nvSpPr>
          <p:cNvPr id="2" name="TextBox 1"/>
          <p:cNvSpPr txBox="1"/>
          <p:nvPr/>
        </p:nvSpPr>
        <p:spPr>
          <a:xfrm>
            <a:off x="10129838" y="476250"/>
            <a:ext cx="1625600" cy="1169988"/>
          </a:xfrm>
          <a:prstGeom prst="rect">
            <a:avLst/>
          </a:prstGeom>
          <a:noFill/>
        </p:spPr>
        <p:txBody>
          <a:bodyPr>
            <a:spAutoFit/>
          </a:bodyPr>
          <a:lstStyle/>
          <a:p>
            <a:pPr fontAlgn="auto">
              <a:spcBef>
                <a:spcPts val="400"/>
              </a:spcBef>
              <a:spcAft>
                <a:spcPts val="0"/>
              </a:spcAft>
              <a:buFontTx/>
              <a:buNone/>
              <a:defRPr/>
            </a:pPr>
            <a:r>
              <a:rPr lang="zh-CN" altLang="en-US" sz="1600" dirty="0">
                <a:solidFill>
                  <a:schemeClr val="bg1"/>
                </a:solidFill>
                <a:latin typeface="微软雅黑" panose="020B0503020204020204" charset="-122"/>
                <a:ea typeface="微软雅黑" panose="020B0503020204020204" charset="-122"/>
              </a:rPr>
              <a:t>第四章  </a:t>
            </a:r>
            <a:endParaRPr lang="en-US" altLang="zh-CN" sz="1600"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面试的过程及技巧</a:t>
            </a:r>
            <a:endParaRPr lang="zh-CN" altLang="en-US" sz="2700" b="1" dirty="0">
              <a:solidFill>
                <a:schemeClr val="bg1"/>
              </a:solidFill>
              <a:latin typeface="微软雅黑" panose="020B0503020204020204" charset="-122"/>
              <a:ea typeface="微软雅黑" panose="020B0503020204020204" charset="-122"/>
            </a:endParaRPr>
          </a:p>
        </p:txBody>
      </p:sp>
      <p:sp>
        <p:nvSpPr>
          <p:cNvPr id="3" name="TextBox 8"/>
          <p:cNvSpPr txBox="1"/>
          <p:nvPr/>
        </p:nvSpPr>
        <p:spPr>
          <a:xfrm>
            <a:off x="336550" y="476250"/>
            <a:ext cx="4968875" cy="461963"/>
          </a:xfrm>
          <a:prstGeom prst="rect">
            <a:avLst/>
          </a:prstGeom>
          <a:noFill/>
        </p:spPr>
        <p:txBody>
          <a:bodyPr>
            <a:spAutoFit/>
          </a:bodyPr>
          <a:lstStyle/>
          <a:p>
            <a:pPr fontAlgn="auto">
              <a:spcBef>
                <a:spcPts val="0"/>
              </a:spcBef>
              <a:spcAft>
                <a:spcPts val="0"/>
              </a:spcAft>
              <a:buFontTx/>
              <a:buNone/>
              <a:defRPr/>
            </a:pPr>
            <a:r>
              <a:rPr lang="zh-CN" altLang="en-US" sz="2400" b="1" dirty="0">
                <a:solidFill>
                  <a:srgbClr val="5F5E5C"/>
                </a:solidFill>
                <a:latin typeface="Impact" panose="020B0806030902050204" pitchFamily="34" charset="0"/>
                <a:ea typeface="微软雅黑" panose="020B0503020204020204" charset="-122"/>
              </a:rPr>
              <a:t>第二节   </a:t>
            </a:r>
            <a:r>
              <a:rPr lang="zh-CN" altLang="en-US" sz="2400" b="1" dirty="0">
                <a:solidFill>
                  <a:srgbClr val="5F5E5C"/>
                </a:solidFill>
                <a:latin typeface="微软雅黑" panose="020B0503020204020204" charset="-122"/>
                <a:ea typeface="微软雅黑" panose="020B0503020204020204" charset="-122"/>
              </a:rPr>
              <a:t>面试中</a:t>
            </a:r>
            <a:endParaRPr lang="zh-CN" altLang="en-US" sz="2400" b="1" dirty="0">
              <a:solidFill>
                <a:srgbClr val="5F5E5C"/>
              </a:solidFill>
              <a:latin typeface="微软雅黑" panose="020B0503020204020204" charset="-122"/>
              <a:ea typeface="微软雅黑" panose="020B0503020204020204" charset="-122"/>
            </a:endParaRPr>
          </a:p>
        </p:txBody>
      </p:sp>
      <p:sp>
        <p:nvSpPr>
          <p:cNvPr id="4" name="文本框 5"/>
          <p:cNvSpPr txBox="1"/>
          <p:nvPr/>
        </p:nvSpPr>
        <p:spPr>
          <a:xfrm>
            <a:off x="336550" y="971550"/>
            <a:ext cx="4117975" cy="452438"/>
          </a:xfrm>
          <a:prstGeom prst="rect">
            <a:avLst/>
          </a:prstGeom>
          <a:noFill/>
        </p:spPr>
        <p:txBody>
          <a:bodyPr>
            <a:spAutoFit/>
          </a:bodyPr>
          <a:lstStyle/>
          <a:p>
            <a:pPr fontAlgn="auto">
              <a:lnSpc>
                <a:spcPct val="130000"/>
              </a:lnSpc>
              <a:spcBef>
                <a:spcPts val="0"/>
              </a:spcBef>
              <a:spcAft>
                <a:spcPts val="0"/>
              </a:spcAft>
              <a:buFontTx/>
              <a:buNone/>
              <a:defRPr/>
            </a:pPr>
            <a:r>
              <a:rPr lang="en-US" altLang="zh-CN" b="1" dirty="0">
                <a:solidFill>
                  <a:srgbClr val="5F5E5C"/>
                </a:solidFill>
                <a:latin typeface="微软雅黑" panose="020B0503020204020204" charset="-122"/>
                <a:ea typeface="微软雅黑" panose="020B0503020204020204" charset="-122"/>
              </a:rPr>
              <a:t>4.2.2 </a:t>
            </a:r>
            <a:r>
              <a:rPr lang="zh-CN" altLang="en-US" b="1" dirty="0">
                <a:solidFill>
                  <a:srgbClr val="5F5E5C"/>
                </a:solidFill>
                <a:latin typeface="微软雅黑" panose="020B0503020204020204" charset="-122"/>
                <a:ea typeface="微软雅黑" panose="020B0503020204020204" charset="-122"/>
              </a:rPr>
              <a:t>面试进行的技巧</a:t>
            </a:r>
            <a:endParaRPr lang="zh-CN" altLang="en-US" b="1" dirty="0">
              <a:solidFill>
                <a:srgbClr val="E67819"/>
              </a:solidFill>
              <a:latin typeface="微软雅黑" panose="020B0503020204020204" charset="-122"/>
              <a:ea typeface="微软雅黑" panose="020B0503020204020204" charset="-122"/>
            </a:endParaRPr>
          </a:p>
        </p:txBody>
      </p:sp>
    </p:spTree>
  </p:cSld>
  <p:clrMapOvr>
    <a:masterClrMapping/>
  </p:clrMapOvr>
  <p:transition spd="slow"/>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两栏内容">
    <p:spTree>
      <p:nvGrpSpPr>
        <p:cNvPr id="1" name=""/>
        <p:cNvGrpSpPr/>
        <p:nvPr/>
      </p:nvGrpSpPr>
      <p:grpSpPr>
        <a:xfrm>
          <a:off x="0" y="0"/>
          <a:ext cx="0" cy="0"/>
          <a:chOff x="0" y="0"/>
          <a:chExt cx="0" cy="0"/>
        </a:xfrm>
      </p:grpSpPr>
      <p:sp>
        <p:nvSpPr>
          <p:cNvPr id="2" name="TextBox 1"/>
          <p:cNvSpPr txBox="1"/>
          <p:nvPr/>
        </p:nvSpPr>
        <p:spPr>
          <a:xfrm>
            <a:off x="10129838" y="476250"/>
            <a:ext cx="1625600" cy="1169988"/>
          </a:xfrm>
          <a:prstGeom prst="rect">
            <a:avLst/>
          </a:prstGeom>
          <a:noFill/>
        </p:spPr>
        <p:txBody>
          <a:bodyPr>
            <a:spAutoFit/>
          </a:bodyPr>
          <a:lstStyle/>
          <a:p>
            <a:pPr fontAlgn="auto">
              <a:spcBef>
                <a:spcPts val="400"/>
              </a:spcBef>
              <a:spcAft>
                <a:spcPts val="0"/>
              </a:spcAft>
              <a:buFontTx/>
              <a:buNone/>
              <a:defRPr/>
            </a:pPr>
            <a:r>
              <a:rPr lang="zh-CN" altLang="en-US" sz="1600" dirty="0">
                <a:solidFill>
                  <a:schemeClr val="bg1"/>
                </a:solidFill>
                <a:latin typeface="微软雅黑" panose="020B0503020204020204" charset="-122"/>
                <a:ea typeface="微软雅黑" panose="020B0503020204020204" charset="-122"/>
              </a:rPr>
              <a:t>第四章  </a:t>
            </a:r>
            <a:endParaRPr lang="en-US" altLang="zh-CN" sz="1600"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面试的过程及技巧</a:t>
            </a:r>
            <a:endParaRPr lang="zh-CN" altLang="en-US" sz="2700" b="1" dirty="0">
              <a:solidFill>
                <a:schemeClr val="bg1"/>
              </a:solidFill>
              <a:latin typeface="微软雅黑" panose="020B0503020204020204" charset="-122"/>
              <a:ea typeface="微软雅黑" panose="020B0503020204020204" charset="-122"/>
            </a:endParaRPr>
          </a:p>
        </p:txBody>
      </p:sp>
      <p:sp>
        <p:nvSpPr>
          <p:cNvPr id="3" name="TextBox 8"/>
          <p:cNvSpPr txBox="1"/>
          <p:nvPr/>
        </p:nvSpPr>
        <p:spPr>
          <a:xfrm>
            <a:off x="336550" y="476250"/>
            <a:ext cx="4968875" cy="461963"/>
          </a:xfrm>
          <a:prstGeom prst="rect">
            <a:avLst/>
          </a:prstGeom>
          <a:noFill/>
        </p:spPr>
        <p:txBody>
          <a:bodyPr>
            <a:spAutoFit/>
          </a:bodyPr>
          <a:lstStyle/>
          <a:p>
            <a:pPr fontAlgn="auto">
              <a:spcBef>
                <a:spcPts val="0"/>
              </a:spcBef>
              <a:spcAft>
                <a:spcPts val="0"/>
              </a:spcAft>
              <a:buFontTx/>
              <a:buNone/>
              <a:defRPr/>
            </a:pPr>
            <a:r>
              <a:rPr lang="zh-CN" altLang="en-US" sz="2400" b="1" dirty="0">
                <a:solidFill>
                  <a:srgbClr val="5F5E5C"/>
                </a:solidFill>
                <a:latin typeface="Impact" panose="020B0806030902050204" pitchFamily="34" charset="0"/>
                <a:ea typeface="微软雅黑" panose="020B0503020204020204" charset="-122"/>
              </a:rPr>
              <a:t>第三节   </a:t>
            </a:r>
            <a:r>
              <a:rPr lang="zh-CN" altLang="en-US" sz="2400" b="1" dirty="0">
                <a:solidFill>
                  <a:srgbClr val="5F5E5C"/>
                </a:solidFill>
                <a:latin typeface="微软雅黑" panose="020B0503020204020204" charset="-122"/>
                <a:ea typeface="微软雅黑" panose="020B0503020204020204" charset="-122"/>
              </a:rPr>
              <a:t>面试后</a:t>
            </a:r>
            <a:endParaRPr lang="zh-CN" altLang="en-US" sz="2400" b="1" dirty="0">
              <a:solidFill>
                <a:srgbClr val="5F5E5C"/>
              </a:solidFill>
              <a:latin typeface="微软雅黑" panose="020B0503020204020204" charset="-122"/>
              <a:ea typeface="微软雅黑" panose="020B0503020204020204" charset="-122"/>
            </a:endParaRPr>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2" name="矩形 16"/>
          <p:cNvSpPr/>
          <p:nvPr/>
        </p:nvSpPr>
        <p:spPr>
          <a:xfrm>
            <a:off x="0" y="0"/>
            <a:ext cx="12196763" cy="6858000"/>
          </a:xfrm>
          <a:prstGeom prst="rect">
            <a:avLst/>
          </a:prstGeom>
          <a:gradFill>
            <a:gsLst>
              <a:gs pos="0">
                <a:srgbClr val="E67819"/>
              </a:gs>
              <a:gs pos="74000">
                <a:srgbClr val="D66519"/>
              </a:gs>
              <a:gs pos="83000">
                <a:srgbClr val="D46219"/>
              </a:gs>
              <a:gs pos="100000">
                <a:srgbClr val="D25F1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 name="Rectangle 3"/>
          <p:cNvSpPr>
            <a:spLocks noChangeArrowheads="1"/>
          </p:cNvSpPr>
          <p:nvPr/>
        </p:nvSpPr>
        <p:spPr bwMode="auto">
          <a:xfrm>
            <a:off x="1057275" y="50800"/>
            <a:ext cx="1506538" cy="360363"/>
          </a:xfrm>
          <a:prstGeom prst="roundRect">
            <a:avLst>
              <a:gd name="adj" fmla="val 16667"/>
            </a:avLst>
          </a:pr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lIns="76109" tIns="38049" rIns="38049" bIns="76109"/>
          <a:lstStyle/>
          <a:p>
            <a:pPr defTabSz="912495"/>
            <a:endParaRPr lang="en-US" altLang="zh-CN" sz="1500">
              <a:latin typeface="Segoe UI" panose="020B0502040204020203" pitchFamily="34" charset="0"/>
              <a:cs typeface="Segoe UI" panose="020B0502040204020203" pitchFamily="34" charset="0"/>
            </a:endParaRPr>
          </a:p>
        </p:txBody>
      </p:sp>
      <p:sp>
        <p:nvSpPr>
          <p:cNvPr id="4" name="Rectangle 3"/>
          <p:cNvSpPr>
            <a:spLocks noChangeArrowheads="1"/>
          </p:cNvSpPr>
          <p:nvPr/>
        </p:nvSpPr>
        <p:spPr bwMode="auto">
          <a:xfrm>
            <a:off x="1052513" y="0"/>
            <a:ext cx="1511300" cy="260350"/>
          </a:xfrm>
          <a:prstGeom prst="roundRect">
            <a:avLst>
              <a:gd name="adj" fmla="val 0"/>
            </a:avLst>
          </a:pr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lIns="76109" tIns="38049" rIns="38049" bIns="76109"/>
          <a:lstStyle/>
          <a:p>
            <a:pPr defTabSz="912495"/>
            <a:endParaRPr lang="en-US" altLang="zh-CN" sz="1500">
              <a:latin typeface="Segoe UI" panose="020B0502040204020203" pitchFamily="34" charset="0"/>
              <a:cs typeface="Segoe UI" panose="020B0502040204020203" pitchFamily="34" charset="0"/>
            </a:endParaRPr>
          </a:p>
        </p:txBody>
      </p:sp>
      <p:sp>
        <p:nvSpPr>
          <p:cNvPr id="5" name="Rectangle 3"/>
          <p:cNvSpPr>
            <a:spLocks noChangeArrowheads="1"/>
          </p:cNvSpPr>
          <p:nvPr/>
        </p:nvSpPr>
        <p:spPr bwMode="auto">
          <a:xfrm>
            <a:off x="1052513" y="463550"/>
            <a:ext cx="1511300" cy="855663"/>
          </a:xfrm>
          <a:prstGeom prst="roundRect">
            <a:avLst>
              <a:gd name="adj" fmla="val 6940"/>
            </a:avLst>
          </a:pr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lIns="76109" tIns="38049" rIns="38049" bIns="76109"/>
          <a:lstStyle/>
          <a:p>
            <a:pPr defTabSz="912495"/>
            <a:endParaRPr lang="en-US" altLang="zh-CN" sz="1500">
              <a:latin typeface="Segoe UI" panose="020B0502040204020203" pitchFamily="34" charset="0"/>
              <a:cs typeface="Segoe UI" panose="020B0502040204020203" pitchFamily="34" charset="0"/>
            </a:endParaRPr>
          </a:p>
        </p:txBody>
      </p:sp>
      <p:sp>
        <p:nvSpPr>
          <p:cNvPr id="6" name="TextBox 15"/>
          <p:cNvSpPr txBox="1">
            <a:spLocks noChangeArrowheads="1"/>
          </p:cNvSpPr>
          <p:nvPr/>
        </p:nvSpPr>
        <p:spPr bwMode="auto">
          <a:xfrm>
            <a:off x="1052513" y="952500"/>
            <a:ext cx="15113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rgbClr val="E67819"/>
                </a:solidFill>
                <a:latin typeface="Agency FB" panose="020B0503020202020204" pitchFamily="34" charset="0"/>
                <a:ea typeface="Adobe 宋体 Std L" panose="02020300000000000000" pitchFamily="18" charset="-122"/>
              </a:rPr>
              <a:t>Contents Page</a:t>
            </a:r>
            <a:endParaRPr lang="zh-CN" altLang="en-US" sz="1600">
              <a:solidFill>
                <a:srgbClr val="E67819"/>
              </a:solidFill>
              <a:latin typeface="Agency FB" panose="020B0503020202020204" pitchFamily="34" charset="0"/>
              <a:ea typeface="Adobe 宋体 Std L" panose="02020300000000000000" pitchFamily="18" charset="-122"/>
            </a:endParaRPr>
          </a:p>
        </p:txBody>
      </p:sp>
      <p:sp>
        <p:nvSpPr>
          <p:cNvPr id="7" name="文本框 63"/>
          <p:cNvSpPr txBox="1"/>
          <p:nvPr/>
        </p:nvSpPr>
        <p:spPr>
          <a:xfrm>
            <a:off x="1052513" y="512763"/>
            <a:ext cx="1511300" cy="461962"/>
          </a:xfrm>
          <a:prstGeom prst="rect">
            <a:avLst/>
          </a:prstGeom>
          <a:noFill/>
        </p:spPr>
        <p:txBody>
          <a:bodyPr>
            <a:spAutoFit/>
          </a:bodyPr>
          <a:lstStyle/>
          <a:p>
            <a:pPr algn="ctr" fontAlgn="auto">
              <a:spcBef>
                <a:spcPts val="0"/>
              </a:spcBef>
              <a:spcAft>
                <a:spcPts val="0"/>
              </a:spcAft>
              <a:buFontTx/>
              <a:buNone/>
              <a:defRPr/>
            </a:pPr>
            <a:r>
              <a:rPr lang="zh-CN" altLang="en-US" sz="2400" b="1" dirty="0">
                <a:solidFill>
                  <a:srgbClr val="E67819"/>
                </a:solidFill>
                <a:latin typeface="+mn-lt"/>
                <a:ea typeface="微软雅黑" panose="020B0503020204020204" charset="-122"/>
              </a:rPr>
              <a:t>目录页</a:t>
            </a:r>
            <a:endParaRPr lang="zh-CN" altLang="en-US" sz="2400" b="1" dirty="0">
              <a:solidFill>
                <a:srgbClr val="E67819"/>
              </a:solidFill>
              <a:latin typeface="+mn-lt"/>
              <a:ea typeface="微软雅黑" panose="020B0503020204020204" charset="-122"/>
            </a:endParaRPr>
          </a:p>
        </p:txBody>
      </p:sp>
      <p:grpSp>
        <p:nvGrpSpPr>
          <p:cNvPr id="8" name="组合 2"/>
          <p:cNvGrpSpPr/>
          <p:nvPr userDrawn="1"/>
        </p:nvGrpSpPr>
        <p:grpSpPr bwMode="auto">
          <a:xfrm>
            <a:off x="10826750" y="6091238"/>
            <a:ext cx="1368425" cy="433387"/>
            <a:chOff x="10634092" y="6090541"/>
            <a:chExt cx="1368151" cy="434803"/>
          </a:xfrm>
        </p:grpSpPr>
        <p:sp>
          <p:nvSpPr>
            <p:cNvPr id="9" name="Rectangle 3"/>
            <p:cNvSpPr>
              <a:spLocks noChangeArrowheads="1"/>
            </p:cNvSpPr>
            <p:nvPr/>
          </p:nvSpPr>
          <p:spPr bwMode="auto">
            <a:xfrm>
              <a:off x="10634092" y="6090541"/>
              <a:ext cx="792088" cy="432039"/>
            </a:xfrm>
            <a:prstGeom prst="roundRect">
              <a:avLst>
                <a:gd name="adj" fmla="val 16667"/>
              </a:avLst>
            </a:pr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lIns="76109" tIns="38049" rIns="38049" bIns="76109"/>
            <a:lstStyle/>
            <a:p>
              <a:pPr defTabSz="912495"/>
              <a:endParaRPr lang="en-US" altLang="zh-CN" sz="1500">
                <a:latin typeface="Segoe UI" panose="020B0502040204020203" pitchFamily="34" charset="0"/>
                <a:cs typeface="Segoe UI" panose="020B0502040204020203" pitchFamily="34" charset="0"/>
              </a:endParaRPr>
            </a:p>
          </p:txBody>
        </p:sp>
        <p:sp>
          <p:nvSpPr>
            <p:cNvPr id="10" name="Rectangle 3"/>
            <p:cNvSpPr>
              <a:spLocks noChangeArrowheads="1"/>
            </p:cNvSpPr>
            <p:nvPr/>
          </p:nvSpPr>
          <p:spPr bwMode="auto">
            <a:xfrm>
              <a:off x="10634092" y="6456944"/>
              <a:ext cx="1368151" cy="68400"/>
            </a:xfrm>
            <a:prstGeom prst="roundRect">
              <a:avLst>
                <a:gd name="adj" fmla="val 0"/>
              </a:avLst>
            </a:pr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lIns="76109" tIns="38049" rIns="38049" bIns="76109"/>
            <a:lstStyle/>
            <a:p>
              <a:pPr defTabSz="912495"/>
              <a:endParaRPr lang="en-US" altLang="zh-CN" sz="1500">
                <a:latin typeface="Segoe UI" panose="020B0502040204020203" pitchFamily="34" charset="0"/>
                <a:cs typeface="Segoe UI" panose="020B0502040204020203" pitchFamily="34" charset="0"/>
              </a:endParaRPr>
            </a:p>
          </p:txBody>
        </p:sp>
      </p:grpSp>
      <p:sp>
        <p:nvSpPr>
          <p:cNvPr id="11" name="TextBox 15"/>
          <p:cNvSpPr txBox="1">
            <a:spLocks noChangeArrowheads="1"/>
          </p:cNvSpPr>
          <p:nvPr/>
        </p:nvSpPr>
        <p:spPr bwMode="auto">
          <a:xfrm>
            <a:off x="10848975" y="6124575"/>
            <a:ext cx="769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62D4A4B4-8080-42D9-8200-53A6E92A7932}" type="slidenum">
              <a:rPr lang="zh-CN" altLang="en-US">
                <a:solidFill>
                  <a:srgbClr val="E67819"/>
                </a:solidFill>
                <a:latin typeface="Impact" panose="020B0806030902050204" pitchFamily="34" charset="0"/>
              </a:rPr>
            </a:fld>
            <a:r>
              <a:rPr lang="en-US" altLang="zh-CN">
                <a:solidFill>
                  <a:srgbClr val="E67819"/>
                </a:solidFill>
                <a:latin typeface="Impact" panose="020B0806030902050204" pitchFamily="34" charset="0"/>
              </a:rPr>
              <a:t> </a:t>
            </a:r>
            <a:endParaRPr lang="en-US" altLang="zh-CN">
              <a:solidFill>
                <a:srgbClr val="E67819"/>
              </a:solidFill>
              <a:latin typeface="Impact" panose="020B0806030902050204" pitchFamily="34" charset="0"/>
              <a:ea typeface="微软雅黑" panose="020B0503020204020204" charset="-122"/>
            </a:endParaRPr>
          </a:p>
        </p:txBody>
      </p:sp>
    </p:spTree>
  </p:cSld>
  <p:clrMapOvr>
    <a:masterClrMapping/>
  </p:clrMapOvr>
  <p:transition spd="slow"/>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最后空白">
    <p:spTree>
      <p:nvGrpSpPr>
        <p:cNvPr id="1" name=""/>
        <p:cNvGrpSpPr/>
        <p:nvPr/>
      </p:nvGrpSpPr>
      <p:grpSpPr>
        <a:xfrm>
          <a:off x="0" y="0"/>
          <a:ext cx="0" cy="0"/>
          <a:chOff x="0" y="0"/>
          <a:chExt cx="0" cy="0"/>
        </a:xfrm>
      </p:grpSpPr>
      <p:sp>
        <p:nvSpPr>
          <p:cNvPr id="2" name="矩形 1"/>
          <p:cNvSpPr/>
          <p:nvPr/>
        </p:nvSpPr>
        <p:spPr>
          <a:xfrm>
            <a:off x="0" y="0"/>
            <a:ext cx="121951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Tree>
  </p:cSld>
  <p:clrMapOvr>
    <a:masterClrMapping/>
  </p:clrMapOvr>
  <p:transition spd="slow">
    <p:push dir="u"/>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垂直排列标题与文本">
    <p:spTree>
      <p:nvGrpSpPr>
        <p:cNvPr id="1" name=""/>
        <p:cNvGrpSpPr/>
        <p:nvPr/>
      </p:nvGrpSpPr>
      <p:grpSpPr>
        <a:xfrm>
          <a:off x="0" y="0"/>
          <a:ext cx="0" cy="0"/>
          <a:chOff x="0" y="0"/>
          <a:chExt cx="0" cy="0"/>
        </a:xfrm>
      </p:grpSpPr>
    </p:spTree>
  </p:cSld>
  <p:clrMapOvr>
    <a:masterClrMapping/>
  </p:clrMapOvr>
  <p:transition spd="slow"/>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_垂直排列标题与文本">
    <p:spTree>
      <p:nvGrpSpPr>
        <p:cNvPr id="1" name=""/>
        <p:cNvGrpSpPr/>
        <p:nvPr/>
      </p:nvGrpSpPr>
      <p:grpSpPr>
        <a:xfrm>
          <a:off x="0" y="0"/>
          <a:ext cx="0" cy="0"/>
          <a:chOff x="0" y="0"/>
          <a:chExt cx="0" cy="0"/>
        </a:xfrm>
      </p:grpSpPr>
    </p:spTree>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目录页">
    <p:spTree>
      <p:nvGrpSpPr>
        <p:cNvPr id="1" name=""/>
        <p:cNvGrpSpPr/>
        <p:nvPr/>
      </p:nvGrpSpPr>
      <p:grpSpPr>
        <a:xfrm>
          <a:off x="0" y="0"/>
          <a:ext cx="0" cy="0"/>
          <a:chOff x="0" y="0"/>
          <a:chExt cx="0" cy="0"/>
        </a:xfrm>
      </p:grpSpPr>
      <p:sp>
        <p:nvSpPr>
          <p:cNvPr id="2" name="矩形 16"/>
          <p:cNvSpPr/>
          <p:nvPr/>
        </p:nvSpPr>
        <p:spPr>
          <a:xfrm>
            <a:off x="1614488" y="0"/>
            <a:ext cx="107950" cy="6858000"/>
          </a:xfrm>
          <a:prstGeom prst="rect">
            <a:avLst/>
          </a:prstGeom>
          <a:solidFill>
            <a:srgbClr val="FFFFFF">
              <a:alpha val="18039"/>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3" name="矩形 7"/>
          <p:cNvSpPr/>
          <p:nvPr/>
        </p:nvSpPr>
        <p:spPr>
          <a:xfrm>
            <a:off x="0" y="0"/>
            <a:ext cx="12196763" cy="6858000"/>
          </a:xfrm>
          <a:prstGeom prst="rect">
            <a:avLst/>
          </a:prstGeom>
          <a:gradFill>
            <a:gsLst>
              <a:gs pos="0">
                <a:srgbClr val="E67819"/>
              </a:gs>
              <a:gs pos="74000">
                <a:srgbClr val="D66519"/>
              </a:gs>
              <a:gs pos="83000">
                <a:srgbClr val="D46219"/>
              </a:gs>
              <a:gs pos="100000">
                <a:srgbClr val="D25F1B"/>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4" name="Rectangle 3"/>
          <p:cNvSpPr>
            <a:spLocks noChangeArrowheads="1"/>
          </p:cNvSpPr>
          <p:nvPr/>
        </p:nvSpPr>
        <p:spPr bwMode="auto">
          <a:xfrm>
            <a:off x="1057275" y="50800"/>
            <a:ext cx="1506538" cy="360363"/>
          </a:xfrm>
          <a:prstGeom prst="roundRect">
            <a:avLst>
              <a:gd name="adj" fmla="val 16667"/>
            </a:avLst>
          </a:pr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lIns="76109" tIns="38049" rIns="38049" bIns="76109"/>
          <a:lstStyle/>
          <a:p>
            <a:pPr defTabSz="912495"/>
            <a:endParaRPr lang="en-US" altLang="zh-CN" sz="1500">
              <a:latin typeface="Segoe UI" panose="020B0502040204020203" pitchFamily="34" charset="0"/>
              <a:cs typeface="Segoe UI" panose="020B0502040204020203" pitchFamily="34" charset="0"/>
            </a:endParaRPr>
          </a:p>
        </p:txBody>
      </p:sp>
      <p:sp>
        <p:nvSpPr>
          <p:cNvPr id="5" name="Rectangle 3"/>
          <p:cNvSpPr>
            <a:spLocks noChangeArrowheads="1"/>
          </p:cNvSpPr>
          <p:nvPr/>
        </p:nvSpPr>
        <p:spPr bwMode="auto">
          <a:xfrm>
            <a:off x="1052513" y="0"/>
            <a:ext cx="1511300" cy="260350"/>
          </a:xfrm>
          <a:prstGeom prst="roundRect">
            <a:avLst>
              <a:gd name="adj" fmla="val 0"/>
            </a:avLst>
          </a:pr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lIns="76109" tIns="38049" rIns="38049" bIns="76109"/>
          <a:lstStyle/>
          <a:p>
            <a:pPr defTabSz="912495"/>
            <a:endParaRPr lang="en-US" altLang="zh-CN" sz="1500">
              <a:latin typeface="Segoe UI" panose="020B0502040204020203" pitchFamily="34" charset="0"/>
              <a:cs typeface="Segoe UI" panose="020B0502040204020203" pitchFamily="34" charset="0"/>
            </a:endParaRPr>
          </a:p>
        </p:txBody>
      </p:sp>
      <p:sp>
        <p:nvSpPr>
          <p:cNvPr id="6" name="Rectangle 3"/>
          <p:cNvSpPr>
            <a:spLocks noChangeArrowheads="1"/>
          </p:cNvSpPr>
          <p:nvPr/>
        </p:nvSpPr>
        <p:spPr bwMode="auto">
          <a:xfrm>
            <a:off x="1052513" y="463550"/>
            <a:ext cx="1511300" cy="855663"/>
          </a:xfrm>
          <a:prstGeom prst="roundRect">
            <a:avLst>
              <a:gd name="adj" fmla="val 6940"/>
            </a:avLst>
          </a:pr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lIns="76109" tIns="38049" rIns="38049" bIns="76109"/>
          <a:lstStyle/>
          <a:p>
            <a:pPr defTabSz="912495"/>
            <a:endParaRPr lang="en-US" altLang="zh-CN" sz="1500">
              <a:latin typeface="Segoe UI" panose="020B0502040204020203" pitchFamily="34" charset="0"/>
              <a:cs typeface="Segoe UI" panose="020B0502040204020203" pitchFamily="34" charset="0"/>
            </a:endParaRPr>
          </a:p>
        </p:txBody>
      </p:sp>
      <p:sp>
        <p:nvSpPr>
          <p:cNvPr id="7" name="TextBox 15"/>
          <p:cNvSpPr txBox="1"/>
          <p:nvPr/>
        </p:nvSpPr>
        <p:spPr>
          <a:xfrm>
            <a:off x="1052513" y="952500"/>
            <a:ext cx="1511300" cy="339725"/>
          </a:xfrm>
          <a:prstGeom prst="rect">
            <a:avLst/>
          </a:prstGeom>
          <a:noFill/>
        </p:spPr>
        <p:txBody>
          <a:bodyPr>
            <a:spAutoFit/>
          </a:bodyPr>
          <a:lstStyle/>
          <a:p>
            <a:pPr algn="ctr" fontAlgn="auto">
              <a:spcBef>
                <a:spcPts val="0"/>
              </a:spcBef>
              <a:spcAft>
                <a:spcPts val="0"/>
              </a:spcAft>
              <a:buFontTx/>
              <a:buNone/>
              <a:defRPr/>
            </a:pPr>
            <a:r>
              <a:rPr lang="en-US" altLang="zh-CN" sz="1600" dirty="0">
                <a:solidFill>
                  <a:srgbClr val="E67819"/>
                </a:solidFill>
                <a:latin typeface="Agency FB" panose="020B0503020202020204" pitchFamily="34" charset="0"/>
                <a:ea typeface="Adobe 宋体 Std L" panose="02020300000000000000" pitchFamily="18" charset="-122"/>
              </a:rPr>
              <a:t>Transition Page</a:t>
            </a:r>
            <a:endParaRPr lang="en-US" altLang="zh-CN" sz="1600" dirty="0">
              <a:solidFill>
                <a:srgbClr val="E67819"/>
              </a:solidFill>
              <a:latin typeface="Agency FB" panose="020B0503020202020204" pitchFamily="34" charset="0"/>
              <a:ea typeface="Adobe 宋体 Std L" panose="02020300000000000000" pitchFamily="18" charset="-122"/>
            </a:endParaRPr>
          </a:p>
        </p:txBody>
      </p:sp>
      <p:sp>
        <p:nvSpPr>
          <p:cNvPr id="8" name="文本框 17"/>
          <p:cNvSpPr txBox="1"/>
          <p:nvPr/>
        </p:nvSpPr>
        <p:spPr>
          <a:xfrm>
            <a:off x="1052513" y="512763"/>
            <a:ext cx="1511300" cy="461962"/>
          </a:xfrm>
          <a:prstGeom prst="rect">
            <a:avLst/>
          </a:prstGeom>
          <a:noFill/>
        </p:spPr>
        <p:txBody>
          <a:bodyPr>
            <a:spAutoFit/>
          </a:bodyPr>
          <a:lstStyle/>
          <a:p>
            <a:pPr algn="ctr" fontAlgn="auto">
              <a:spcBef>
                <a:spcPts val="0"/>
              </a:spcBef>
              <a:spcAft>
                <a:spcPts val="0"/>
              </a:spcAft>
              <a:buFontTx/>
              <a:buNone/>
              <a:defRPr/>
            </a:pPr>
            <a:r>
              <a:rPr lang="zh-CN" altLang="en-US" sz="2400" b="1" dirty="0">
                <a:solidFill>
                  <a:srgbClr val="E67819"/>
                </a:solidFill>
                <a:latin typeface="+mn-lt"/>
                <a:ea typeface="微软雅黑" panose="020B0503020204020204" charset="-122"/>
              </a:rPr>
              <a:t>过渡页</a:t>
            </a:r>
            <a:endParaRPr lang="zh-CN" altLang="en-US" sz="2400" b="1" dirty="0">
              <a:solidFill>
                <a:srgbClr val="E67819"/>
              </a:solidFill>
              <a:latin typeface="+mn-lt"/>
              <a:ea typeface="微软雅黑" panose="020B0503020204020204" charset="-122"/>
            </a:endParaRPr>
          </a:p>
        </p:txBody>
      </p:sp>
      <p:grpSp>
        <p:nvGrpSpPr>
          <p:cNvPr id="9" name="组合 18"/>
          <p:cNvGrpSpPr/>
          <p:nvPr userDrawn="1"/>
        </p:nvGrpSpPr>
        <p:grpSpPr bwMode="auto">
          <a:xfrm>
            <a:off x="10826750" y="6091238"/>
            <a:ext cx="1368425" cy="433387"/>
            <a:chOff x="10634092" y="6090541"/>
            <a:chExt cx="1368151" cy="434803"/>
          </a:xfrm>
        </p:grpSpPr>
        <p:sp>
          <p:nvSpPr>
            <p:cNvPr id="10" name="Rectangle 3"/>
            <p:cNvSpPr>
              <a:spLocks noChangeArrowheads="1"/>
            </p:cNvSpPr>
            <p:nvPr/>
          </p:nvSpPr>
          <p:spPr bwMode="auto">
            <a:xfrm>
              <a:off x="10634092" y="6090541"/>
              <a:ext cx="792088" cy="432039"/>
            </a:xfrm>
            <a:prstGeom prst="roundRect">
              <a:avLst>
                <a:gd name="adj" fmla="val 16667"/>
              </a:avLst>
            </a:pr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lIns="76109" tIns="38049" rIns="38049" bIns="76109"/>
            <a:lstStyle/>
            <a:p>
              <a:pPr defTabSz="912495"/>
              <a:endParaRPr lang="en-US" altLang="zh-CN" sz="1500">
                <a:latin typeface="Segoe UI" panose="020B0502040204020203" pitchFamily="34" charset="0"/>
                <a:cs typeface="Segoe UI" panose="020B0502040204020203" pitchFamily="34" charset="0"/>
              </a:endParaRPr>
            </a:p>
          </p:txBody>
        </p:sp>
        <p:sp>
          <p:nvSpPr>
            <p:cNvPr id="11" name="Rectangle 3"/>
            <p:cNvSpPr>
              <a:spLocks noChangeArrowheads="1"/>
            </p:cNvSpPr>
            <p:nvPr/>
          </p:nvSpPr>
          <p:spPr bwMode="auto">
            <a:xfrm>
              <a:off x="10634092" y="6456944"/>
              <a:ext cx="1368151" cy="68400"/>
            </a:xfrm>
            <a:prstGeom prst="roundRect">
              <a:avLst>
                <a:gd name="adj" fmla="val 0"/>
              </a:avLst>
            </a:prstGeom>
            <a:solidFill>
              <a:srgbClr val="F8F8F8"/>
            </a:solidFill>
            <a:ln>
              <a:noFill/>
            </a:ln>
            <a:extLst>
              <a:ext uri="{91240B29-F687-4F45-9708-019B960494DF}">
                <a14:hiddenLine xmlns:a14="http://schemas.microsoft.com/office/drawing/2010/main" w="9525">
                  <a:solidFill>
                    <a:srgbClr val="000000"/>
                  </a:solidFill>
                  <a:round/>
                </a14:hiddenLine>
              </a:ext>
            </a:extLst>
          </p:spPr>
          <p:txBody>
            <a:bodyPr lIns="76109" tIns="38049" rIns="38049" bIns="76109"/>
            <a:lstStyle/>
            <a:p>
              <a:pPr defTabSz="912495"/>
              <a:endParaRPr lang="en-US" altLang="zh-CN" sz="1500">
                <a:latin typeface="Segoe UI" panose="020B0502040204020203" pitchFamily="34" charset="0"/>
                <a:cs typeface="Segoe UI" panose="020B0502040204020203" pitchFamily="34" charset="0"/>
              </a:endParaRPr>
            </a:p>
          </p:txBody>
        </p:sp>
      </p:grpSp>
      <p:sp>
        <p:nvSpPr>
          <p:cNvPr id="12" name="TextBox 15"/>
          <p:cNvSpPr txBox="1">
            <a:spLocks noChangeArrowheads="1"/>
          </p:cNvSpPr>
          <p:nvPr/>
        </p:nvSpPr>
        <p:spPr bwMode="auto">
          <a:xfrm>
            <a:off x="10848975" y="6124575"/>
            <a:ext cx="7699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47CCFE60-FCA6-4069-BD9C-4A9CD45C144C}" type="slidenum">
              <a:rPr lang="zh-CN" altLang="en-US">
                <a:solidFill>
                  <a:srgbClr val="E67819"/>
                </a:solidFill>
                <a:latin typeface="Impact" panose="020B0806030902050204" pitchFamily="34" charset="0"/>
              </a:rPr>
            </a:fld>
            <a:r>
              <a:rPr lang="en-US" altLang="zh-CN">
                <a:solidFill>
                  <a:srgbClr val="E67819"/>
                </a:solidFill>
                <a:latin typeface="Impact" panose="020B0806030902050204" pitchFamily="34" charset="0"/>
              </a:rPr>
              <a:t> </a:t>
            </a:r>
            <a:endParaRPr lang="en-US" altLang="zh-CN">
              <a:solidFill>
                <a:srgbClr val="E67819"/>
              </a:solidFill>
              <a:latin typeface="Impact" panose="020B0806030902050204" pitchFamily="34" charset="0"/>
              <a:ea typeface="微软雅黑" panose="020B0503020204020204" charset="-122"/>
            </a:endParaRPr>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sp>
        <p:nvSpPr>
          <p:cNvPr id="2" name="TextBox 3"/>
          <p:cNvSpPr txBox="1"/>
          <p:nvPr/>
        </p:nvSpPr>
        <p:spPr>
          <a:xfrm>
            <a:off x="10129838" y="549275"/>
            <a:ext cx="1625600" cy="850900"/>
          </a:xfrm>
          <a:prstGeom prst="rect">
            <a:avLst/>
          </a:prstGeom>
          <a:noFill/>
        </p:spPr>
        <p:txBody>
          <a:bodyPr>
            <a:spAutoFit/>
          </a:bodyPr>
          <a:lstStyle/>
          <a:p>
            <a:pPr fontAlgn="auto">
              <a:spcBef>
                <a:spcPts val="400"/>
              </a:spcBef>
              <a:spcAft>
                <a:spcPts val="0"/>
              </a:spcAft>
              <a:buFontTx/>
              <a:buNone/>
              <a:defRPr/>
            </a:pPr>
            <a:r>
              <a:rPr lang="zh-CN" altLang="en-US" dirty="0">
                <a:solidFill>
                  <a:schemeClr val="bg1"/>
                </a:solidFill>
                <a:latin typeface="微软雅黑" panose="020B0503020204020204" charset="-122"/>
                <a:ea typeface="微软雅黑" panose="020B0503020204020204" charset="-122"/>
              </a:rPr>
              <a:t>第一章  </a:t>
            </a:r>
            <a:endParaRPr lang="en-US" altLang="zh-CN" dirty="0">
              <a:solidFill>
                <a:schemeClr val="bg1"/>
              </a:solidFill>
              <a:latin typeface="微软雅黑" panose="020B0503020204020204" charset="-122"/>
              <a:ea typeface="微软雅黑" panose="020B0503020204020204" charset="-122"/>
            </a:endParaRPr>
          </a:p>
          <a:p>
            <a:pPr fontAlgn="auto">
              <a:spcBef>
                <a:spcPts val="400"/>
              </a:spcBef>
              <a:spcAft>
                <a:spcPts val="0"/>
              </a:spcAft>
              <a:buFontTx/>
              <a:buNone/>
              <a:defRPr/>
            </a:pPr>
            <a:r>
              <a:rPr lang="zh-CN" altLang="en-US" sz="2800" b="1" dirty="0">
                <a:solidFill>
                  <a:schemeClr val="bg1"/>
                </a:solidFill>
                <a:latin typeface="微软雅黑" panose="020B0503020204020204" charset="-122"/>
                <a:ea typeface="微软雅黑" panose="020B0503020204020204" charset="-122"/>
              </a:rPr>
              <a:t>面试概述</a:t>
            </a:r>
            <a:endParaRPr lang="zh-CN" altLang="en-US" sz="2800" b="1" dirty="0">
              <a:solidFill>
                <a:schemeClr val="bg1"/>
              </a:solidFill>
              <a:latin typeface="微软雅黑" panose="020B0503020204020204" charset="-122"/>
              <a:ea typeface="微软雅黑" panose="020B0503020204020204" charset="-122"/>
            </a:endParaRPr>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过渡页1">
    <p:spTree>
      <p:nvGrpSpPr>
        <p:cNvPr id="1" name=""/>
        <p:cNvGrpSpPr/>
        <p:nvPr/>
      </p:nvGrpSpPr>
      <p:grpSpPr>
        <a:xfrm>
          <a:off x="0" y="0"/>
          <a:ext cx="0" cy="0"/>
          <a:chOff x="0" y="0"/>
          <a:chExt cx="0" cy="0"/>
        </a:xfrm>
      </p:grpSpPr>
      <p:sp>
        <p:nvSpPr>
          <p:cNvPr id="2" name="TextBox 8"/>
          <p:cNvSpPr txBox="1"/>
          <p:nvPr/>
        </p:nvSpPr>
        <p:spPr>
          <a:xfrm>
            <a:off x="336550" y="476250"/>
            <a:ext cx="4968875" cy="461963"/>
          </a:xfrm>
          <a:prstGeom prst="rect">
            <a:avLst/>
          </a:prstGeom>
          <a:noFill/>
        </p:spPr>
        <p:txBody>
          <a:bodyPr>
            <a:spAutoFit/>
          </a:bodyPr>
          <a:lstStyle/>
          <a:p>
            <a:pPr fontAlgn="auto">
              <a:spcBef>
                <a:spcPts val="0"/>
              </a:spcBef>
              <a:spcAft>
                <a:spcPts val="0"/>
              </a:spcAft>
              <a:buFontTx/>
              <a:buNone/>
              <a:defRPr/>
            </a:pPr>
            <a:r>
              <a:rPr lang="zh-CN" altLang="en-US" sz="2400" b="1" dirty="0">
                <a:solidFill>
                  <a:srgbClr val="5F5E5C"/>
                </a:solidFill>
                <a:latin typeface="Impact" panose="020B0806030902050204" pitchFamily="34" charset="0"/>
                <a:ea typeface="微软雅黑" panose="020B0503020204020204" charset="-122"/>
              </a:rPr>
              <a:t>第三节   </a:t>
            </a:r>
            <a:r>
              <a:rPr lang="zh-CN" altLang="en-US" sz="2400" b="1" dirty="0">
                <a:solidFill>
                  <a:srgbClr val="5F5E5C"/>
                </a:solidFill>
                <a:latin typeface="微软雅黑" panose="020B0503020204020204" charset="-122"/>
                <a:ea typeface="微软雅黑" panose="020B0503020204020204" charset="-122"/>
              </a:rPr>
              <a:t>面试的类别概述</a:t>
            </a:r>
            <a:endParaRPr lang="zh-CN" altLang="en-US" sz="2400" b="1" dirty="0">
              <a:solidFill>
                <a:srgbClr val="5F5E5C"/>
              </a:solidFill>
              <a:latin typeface="微软雅黑" panose="020B0503020204020204" charset="-122"/>
              <a:ea typeface="微软雅黑" panose="020B0503020204020204" charset="-122"/>
            </a:endParaRPr>
          </a:p>
        </p:txBody>
      </p:sp>
      <p:sp>
        <p:nvSpPr>
          <p:cNvPr id="3" name="TextBox 3"/>
          <p:cNvSpPr txBox="1"/>
          <p:nvPr/>
        </p:nvSpPr>
        <p:spPr>
          <a:xfrm>
            <a:off x="10129838" y="549275"/>
            <a:ext cx="1625600" cy="850900"/>
          </a:xfrm>
          <a:prstGeom prst="rect">
            <a:avLst/>
          </a:prstGeom>
          <a:noFill/>
        </p:spPr>
        <p:txBody>
          <a:bodyPr>
            <a:spAutoFit/>
          </a:bodyPr>
          <a:lstStyle/>
          <a:p>
            <a:pPr fontAlgn="auto">
              <a:spcBef>
                <a:spcPts val="400"/>
              </a:spcBef>
              <a:spcAft>
                <a:spcPts val="0"/>
              </a:spcAft>
              <a:buFontTx/>
              <a:buNone/>
              <a:defRPr/>
            </a:pPr>
            <a:r>
              <a:rPr lang="zh-CN" altLang="en-US" dirty="0">
                <a:solidFill>
                  <a:schemeClr val="bg1"/>
                </a:solidFill>
                <a:latin typeface="微软雅黑" panose="020B0503020204020204" charset="-122"/>
                <a:ea typeface="微软雅黑" panose="020B0503020204020204" charset="-122"/>
              </a:rPr>
              <a:t>第一章  </a:t>
            </a:r>
            <a:endParaRPr lang="en-US" altLang="zh-CN" dirty="0">
              <a:solidFill>
                <a:schemeClr val="bg1"/>
              </a:solidFill>
              <a:latin typeface="微软雅黑" panose="020B0503020204020204" charset="-122"/>
              <a:ea typeface="微软雅黑" panose="020B0503020204020204" charset="-122"/>
            </a:endParaRPr>
          </a:p>
          <a:p>
            <a:pPr fontAlgn="auto">
              <a:spcBef>
                <a:spcPts val="400"/>
              </a:spcBef>
              <a:spcAft>
                <a:spcPts val="0"/>
              </a:spcAft>
              <a:buFontTx/>
              <a:buNone/>
              <a:defRPr/>
            </a:pPr>
            <a:r>
              <a:rPr lang="zh-CN" altLang="en-US" sz="2800" b="1" dirty="0">
                <a:solidFill>
                  <a:schemeClr val="bg1"/>
                </a:solidFill>
                <a:latin typeface="微软雅黑" panose="020B0503020204020204" charset="-122"/>
                <a:ea typeface="微软雅黑" panose="020B0503020204020204" charset="-122"/>
              </a:rPr>
              <a:t>面试概述</a:t>
            </a:r>
            <a:endParaRPr lang="zh-CN" altLang="en-US" sz="2800" b="1" dirty="0">
              <a:solidFill>
                <a:schemeClr val="bg1"/>
              </a:solidFill>
              <a:latin typeface="微软雅黑" panose="020B0503020204020204" charset="-122"/>
              <a:ea typeface="微软雅黑" panose="020B0503020204020204" charset="-122"/>
            </a:endParaRPr>
          </a:p>
        </p:txBody>
      </p:sp>
    </p:spTree>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过渡页1">
    <p:spTree>
      <p:nvGrpSpPr>
        <p:cNvPr id="1" name=""/>
        <p:cNvGrpSpPr/>
        <p:nvPr/>
      </p:nvGrpSpPr>
      <p:grpSpPr>
        <a:xfrm>
          <a:off x="0" y="0"/>
          <a:ext cx="0" cy="0"/>
          <a:chOff x="0" y="0"/>
          <a:chExt cx="0" cy="0"/>
        </a:xfrm>
      </p:grpSpPr>
      <p:sp>
        <p:nvSpPr>
          <p:cNvPr id="2" name="TextBox 8"/>
          <p:cNvSpPr txBox="1"/>
          <p:nvPr/>
        </p:nvSpPr>
        <p:spPr>
          <a:xfrm>
            <a:off x="336550" y="476250"/>
            <a:ext cx="4968875" cy="461963"/>
          </a:xfrm>
          <a:prstGeom prst="rect">
            <a:avLst/>
          </a:prstGeom>
          <a:noFill/>
        </p:spPr>
        <p:txBody>
          <a:bodyPr>
            <a:spAutoFit/>
          </a:bodyPr>
          <a:lstStyle/>
          <a:p>
            <a:pPr fontAlgn="auto">
              <a:spcBef>
                <a:spcPts val="0"/>
              </a:spcBef>
              <a:spcAft>
                <a:spcPts val="0"/>
              </a:spcAft>
              <a:buFontTx/>
              <a:buNone/>
              <a:defRPr/>
            </a:pPr>
            <a:r>
              <a:rPr lang="zh-CN" altLang="en-US" sz="2400" b="1" dirty="0">
                <a:solidFill>
                  <a:srgbClr val="5F5E5C"/>
                </a:solidFill>
                <a:latin typeface="Impact" panose="020B0806030902050204" pitchFamily="34" charset="0"/>
                <a:ea typeface="微软雅黑" panose="020B0503020204020204" charset="-122"/>
              </a:rPr>
              <a:t>第四节   </a:t>
            </a:r>
            <a:r>
              <a:rPr lang="zh-CN" altLang="en-US" sz="2400" b="1" dirty="0">
                <a:solidFill>
                  <a:srgbClr val="5F5E5C"/>
                </a:solidFill>
                <a:latin typeface="微软雅黑" panose="020B0503020204020204" charset="-122"/>
                <a:ea typeface="微软雅黑" panose="020B0503020204020204" charset="-122"/>
              </a:rPr>
              <a:t>面试官的素质要求</a:t>
            </a:r>
            <a:endParaRPr lang="zh-CN" altLang="en-US" sz="2400" b="1" dirty="0">
              <a:solidFill>
                <a:srgbClr val="5F5E5C"/>
              </a:solidFill>
              <a:latin typeface="微软雅黑" panose="020B0503020204020204" charset="-122"/>
              <a:ea typeface="微软雅黑" panose="020B0503020204020204" charset="-122"/>
            </a:endParaRPr>
          </a:p>
        </p:txBody>
      </p:sp>
      <p:sp>
        <p:nvSpPr>
          <p:cNvPr id="3" name="TextBox 2"/>
          <p:cNvSpPr txBox="1"/>
          <p:nvPr/>
        </p:nvSpPr>
        <p:spPr>
          <a:xfrm>
            <a:off x="10129838" y="549275"/>
            <a:ext cx="1625600" cy="850900"/>
          </a:xfrm>
          <a:prstGeom prst="rect">
            <a:avLst/>
          </a:prstGeom>
          <a:noFill/>
        </p:spPr>
        <p:txBody>
          <a:bodyPr>
            <a:spAutoFit/>
          </a:bodyPr>
          <a:lstStyle/>
          <a:p>
            <a:pPr fontAlgn="auto">
              <a:spcBef>
                <a:spcPts val="400"/>
              </a:spcBef>
              <a:spcAft>
                <a:spcPts val="0"/>
              </a:spcAft>
              <a:buFontTx/>
              <a:buNone/>
              <a:defRPr/>
            </a:pPr>
            <a:r>
              <a:rPr lang="zh-CN" altLang="en-US" dirty="0">
                <a:solidFill>
                  <a:schemeClr val="bg1"/>
                </a:solidFill>
                <a:latin typeface="微软雅黑" panose="020B0503020204020204" charset="-122"/>
                <a:ea typeface="微软雅黑" panose="020B0503020204020204" charset="-122"/>
              </a:rPr>
              <a:t>第一章  </a:t>
            </a:r>
            <a:endParaRPr lang="en-US" altLang="zh-CN" dirty="0">
              <a:solidFill>
                <a:schemeClr val="bg1"/>
              </a:solidFill>
              <a:latin typeface="微软雅黑" panose="020B0503020204020204" charset="-122"/>
              <a:ea typeface="微软雅黑" panose="020B0503020204020204" charset="-122"/>
            </a:endParaRPr>
          </a:p>
          <a:p>
            <a:pPr fontAlgn="auto">
              <a:spcBef>
                <a:spcPts val="400"/>
              </a:spcBef>
              <a:spcAft>
                <a:spcPts val="0"/>
              </a:spcAft>
              <a:buFontTx/>
              <a:buNone/>
              <a:defRPr/>
            </a:pPr>
            <a:r>
              <a:rPr lang="zh-CN" altLang="en-US" sz="2800" b="1" dirty="0">
                <a:solidFill>
                  <a:schemeClr val="bg1"/>
                </a:solidFill>
                <a:latin typeface="微软雅黑" panose="020B0503020204020204" charset="-122"/>
                <a:ea typeface="微软雅黑" panose="020B0503020204020204" charset="-122"/>
              </a:rPr>
              <a:t>面试概述</a:t>
            </a:r>
            <a:endParaRPr lang="zh-CN" altLang="en-US" sz="2800" b="1" dirty="0">
              <a:solidFill>
                <a:schemeClr val="bg1"/>
              </a:solidFill>
              <a:latin typeface="微软雅黑" panose="020B0503020204020204" charset="-122"/>
              <a:ea typeface="微软雅黑" panose="020B0503020204020204" charset="-122"/>
            </a:endParaRPr>
          </a:p>
        </p:txBody>
      </p:sp>
    </p:spTree>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extBox 1"/>
          <p:cNvSpPr txBox="1"/>
          <p:nvPr/>
        </p:nvSpPr>
        <p:spPr>
          <a:xfrm>
            <a:off x="10129838" y="549275"/>
            <a:ext cx="1625600" cy="788988"/>
          </a:xfrm>
          <a:prstGeom prst="rect">
            <a:avLst/>
          </a:prstGeom>
          <a:noFill/>
        </p:spPr>
        <p:txBody>
          <a:bodyPr>
            <a:spAutoFit/>
          </a:bodyPr>
          <a:lstStyle/>
          <a:p>
            <a:pPr fontAlgn="auto">
              <a:spcBef>
                <a:spcPts val="400"/>
              </a:spcBef>
              <a:spcAft>
                <a:spcPts val="0"/>
              </a:spcAft>
              <a:buFontTx/>
              <a:buNone/>
              <a:defRPr/>
            </a:pPr>
            <a:r>
              <a:rPr lang="zh-CN" altLang="en-US" sz="1600" dirty="0">
                <a:solidFill>
                  <a:schemeClr val="bg1"/>
                </a:solidFill>
                <a:latin typeface="微软雅黑" panose="020B0503020204020204" charset="-122"/>
                <a:ea typeface="微软雅黑" panose="020B0503020204020204" charset="-122"/>
              </a:rPr>
              <a:t>第二章  </a:t>
            </a:r>
            <a:endParaRPr lang="en-US" altLang="zh-CN" sz="1600" dirty="0">
              <a:solidFill>
                <a:schemeClr val="bg1"/>
              </a:solidFill>
              <a:latin typeface="微软雅黑" panose="020B0503020204020204" charset="-122"/>
              <a:ea typeface="微软雅黑" panose="020B0503020204020204" charset="-122"/>
            </a:endParaRPr>
          </a:p>
          <a:p>
            <a:pPr fontAlgn="auto">
              <a:spcBef>
                <a:spcPts val="400"/>
              </a:spcBef>
              <a:spcAft>
                <a:spcPts val="0"/>
              </a:spcAft>
              <a:buFontTx/>
              <a:buNone/>
              <a:defRPr/>
            </a:pPr>
            <a:r>
              <a:rPr lang="zh-CN" altLang="en-US" sz="2600" b="1" dirty="0">
                <a:solidFill>
                  <a:schemeClr val="bg1"/>
                </a:solidFill>
                <a:latin typeface="微软雅黑" panose="020B0503020204020204" charset="-122"/>
                <a:ea typeface="微软雅黑" panose="020B0503020204020204" charset="-122"/>
              </a:rPr>
              <a:t>误区 原则</a:t>
            </a:r>
            <a:endParaRPr lang="zh-CN" altLang="en-US" sz="2600" b="1" dirty="0">
              <a:solidFill>
                <a:schemeClr val="bg1"/>
              </a:solidFill>
              <a:latin typeface="微软雅黑" panose="020B0503020204020204" charset="-122"/>
              <a:ea typeface="微软雅黑" panose="020B0503020204020204" charset="-122"/>
            </a:endParaRPr>
          </a:p>
        </p:txBody>
      </p:sp>
      <p:sp>
        <p:nvSpPr>
          <p:cNvPr id="3" name="TextBox 8"/>
          <p:cNvSpPr txBox="1"/>
          <p:nvPr/>
        </p:nvSpPr>
        <p:spPr>
          <a:xfrm>
            <a:off x="336550" y="476250"/>
            <a:ext cx="4968875" cy="461963"/>
          </a:xfrm>
          <a:prstGeom prst="rect">
            <a:avLst/>
          </a:prstGeom>
          <a:noFill/>
        </p:spPr>
        <p:txBody>
          <a:bodyPr>
            <a:spAutoFit/>
          </a:bodyPr>
          <a:lstStyle/>
          <a:p>
            <a:pPr fontAlgn="auto">
              <a:spcBef>
                <a:spcPts val="0"/>
              </a:spcBef>
              <a:spcAft>
                <a:spcPts val="0"/>
              </a:spcAft>
              <a:buFontTx/>
              <a:buNone/>
              <a:defRPr/>
            </a:pPr>
            <a:r>
              <a:rPr lang="zh-CN" altLang="en-US" sz="2400" b="1" dirty="0">
                <a:solidFill>
                  <a:srgbClr val="5F5E5C"/>
                </a:solidFill>
                <a:latin typeface="Impact" panose="020B0806030902050204" pitchFamily="34" charset="0"/>
                <a:ea typeface="微软雅黑" panose="020B0503020204020204" charset="-122"/>
              </a:rPr>
              <a:t>第一节   </a:t>
            </a:r>
            <a:r>
              <a:rPr lang="zh-CN" altLang="en-US" sz="2400" b="1" dirty="0">
                <a:solidFill>
                  <a:srgbClr val="5F5E5C"/>
                </a:solidFill>
                <a:latin typeface="微软雅黑" panose="020B0503020204020204" charset="-122"/>
                <a:ea typeface="微软雅黑" panose="020B0503020204020204" charset="-122"/>
              </a:rPr>
              <a:t>面试的误区</a:t>
            </a:r>
            <a:endParaRPr lang="zh-CN" altLang="en-US" sz="2400" b="1" dirty="0">
              <a:solidFill>
                <a:srgbClr val="5F5E5C"/>
              </a:solidFill>
              <a:latin typeface="微软雅黑" panose="020B0503020204020204" charset="-122"/>
              <a:ea typeface="微软雅黑" panose="020B0503020204020204" charset="-122"/>
            </a:endParaRPr>
          </a:p>
        </p:txBody>
      </p:sp>
    </p:spTree>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 name="TextBox 1"/>
          <p:cNvSpPr txBox="1"/>
          <p:nvPr/>
        </p:nvSpPr>
        <p:spPr>
          <a:xfrm>
            <a:off x="10129838" y="549275"/>
            <a:ext cx="1625600" cy="788988"/>
          </a:xfrm>
          <a:prstGeom prst="rect">
            <a:avLst/>
          </a:prstGeom>
          <a:noFill/>
        </p:spPr>
        <p:txBody>
          <a:bodyPr>
            <a:spAutoFit/>
          </a:bodyPr>
          <a:lstStyle/>
          <a:p>
            <a:pPr fontAlgn="auto">
              <a:spcBef>
                <a:spcPts val="400"/>
              </a:spcBef>
              <a:spcAft>
                <a:spcPts val="0"/>
              </a:spcAft>
              <a:buFontTx/>
              <a:buNone/>
              <a:defRPr/>
            </a:pPr>
            <a:r>
              <a:rPr lang="zh-CN" altLang="en-US" sz="1600" dirty="0">
                <a:solidFill>
                  <a:schemeClr val="bg1"/>
                </a:solidFill>
                <a:latin typeface="微软雅黑" panose="020B0503020204020204" charset="-122"/>
                <a:ea typeface="微软雅黑" panose="020B0503020204020204" charset="-122"/>
              </a:rPr>
              <a:t>第二章  </a:t>
            </a:r>
            <a:endParaRPr lang="en-US" altLang="zh-CN" sz="1600" dirty="0">
              <a:solidFill>
                <a:schemeClr val="bg1"/>
              </a:solidFill>
              <a:latin typeface="微软雅黑" panose="020B0503020204020204" charset="-122"/>
              <a:ea typeface="微软雅黑" panose="020B0503020204020204" charset="-122"/>
            </a:endParaRPr>
          </a:p>
          <a:p>
            <a:pPr fontAlgn="auto">
              <a:spcBef>
                <a:spcPts val="400"/>
              </a:spcBef>
              <a:spcAft>
                <a:spcPts val="0"/>
              </a:spcAft>
              <a:buFontTx/>
              <a:buNone/>
              <a:defRPr/>
            </a:pPr>
            <a:r>
              <a:rPr lang="zh-CN" altLang="en-US" sz="2600" b="1" dirty="0">
                <a:solidFill>
                  <a:schemeClr val="bg1"/>
                </a:solidFill>
                <a:latin typeface="微软雅黑" panose="020B0503020204020204" charset="-122"/>
                <a:ea typeface="微软雅黑" panose="020B0503020204020204" charset="-122"/>
              </a:rPr>
              <a:t>误区 原则</a:t>
            </a:r>
            <a:endParaRPr lang="zh-CN" altLang="en-US" sz="2600" b="1" dirty="0">
              <a:solidFill>
                <a:schemeClr val="bg1"/>
              </a:solidFill>
              <a:latin typeface="微软雅黑" panose="020B0503020204020204" charset="-122"/>
              <a:ea typeface="微软雅黑" panose="020B0503020204020204" charset="-122"/>
            </a:endParaRPr>
          </a:p>
        </p:txBody>
      </p:sp>
      <p:sp>
        <p:nvSpPr>
          <p:cNvPr id="3" name="TextBox 8"/>
          <p:cNvSpPr txBox="1"/>
          <p:nvPr/>
        </p:nvSpPr>
        <p:spPr>
          <a:xfrm>
            <a:off x="336550" y="476250"/>
            <a:ext cx="4968875" cy="461963"/>
          </a:xfrm>
          <a:prstGeom prst="rect">
            <a:avLst/>
          </a:prstGeom>
          <a:noFill/>
        </p:spPr>
        <p:txBody>
          <a:bodyPr>
            <a:spAutoFit/>
          </a:bodyPr>
          <a:lstStyle/>
          <a:p>
            <a:pPr fontAlgn="auto">
              <a:spcBef>
                <a:spcPts val="0"/>
              </a:spcBef>
              <a:spcAft>
                <a:spcPts val="0"/>
              </a:spcAft>
              <a:buFontTx/>
              <a:buNone/>
              <a:defRPr/>
            </a:pPr>
            <a:r>
              <a:rPr lang="zh-CN" altLang="en-US" sz="2400" b="1" dirty="0">
                <a:solidFill>
                  <a:srgbClr val="5F5E5C"/>
                </a:solidFill>
                <a:latin typeface="Impact" panose="020B0806030902050204" pitchFamily="34" charset="0"/>
                <a:ea typeface="微软雅黑" panose="020B0503020204020204" charset="-122"/>
              </a:rPr>
              <a:t>第二节   </a:t>
            </a:r>
            <a:r>
              <a:rPr lang="zh-CN" altLang="en-US" sz="2400" b="1" dirty="0">
                <a:solidFill>
                  <a:srgbClr val="5F5E5C"/>
                </a:solidFill>
                <a:latin typeface="微软雅黑" panose="020B0503020204020204" charset="-122"/>
                <a:ea typeface="微软雅黑" panose="020B0503020204020204" charset="-122"/>
              </a:rPr>
              <a:t>面试的原则</a:t>
            </a:r>
            <a:endParaRPr lang="zh-CN" altLang="en-US" sz="2400" b="1" dirty="0">
              <a:solidFill>
                <a:srgbClr val="5F5E5C"/>
              </a:solidFill>
              <a:latin typeface="微软雅黑" panose="020B0503020204020204" charset="-122"/>
              <a:ea typeface="微软雅黑" panose="020B0503020204020204" charset="-122"/>
            </a:endParaRPr>
          </a:p>
        </p:txBody>
      </p:sp>
    </p:spTree>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
        <p:nvSpPr>
          <p:cNvPr id="2" name="TextBox 4"/>
          <p:cNvSpPr txBox="1"/>
          <p:nvPr/>
        </p:nvSpPr>
        <p:spPr>
          <a:xfrm>
            <a:off x="10129838" y="476250"/>
            <a:ext cx="1625600" cy="1169988"/>
          </a:xfrm>
          <a:prstGeom prst="rect">
            <a:avLst/>
          </a:prstGeom>
          <a:noFill/>
        </p:spPr>
        <p:txBody>
          <a:bodyPr>
            <a:spAutoFit/>
          </a:bodyPr>
          <a:lstStyle/>
          <a:p>
            <a:pPr fontAlgn="auto">
              <a:spcBef>
                <a:spcPts val="400"/>
              </a:spcBef>
              <a:spcAft>
                <a:spcPts val="0"/>
              </a:spcAft>
              <a:buFontTx/>
              <a:buNone/>
              <a:defRPr/>
            </a:pPr>
            <a:r>
              <a:rPr lang="zh-CN" altLang="en-US" sz="1600" dirty="0">
                <a:solidFill>
                  <a:schemeClr val="bg1"/>
                </a:solidFill>
                <a:latin typeface="微软雅黑" panose="020B0503020204020204" charset="-122"/>
                <a:ea typeface="微软雅黑" panose="020B0503020204020204" charset="-122"/>
              </a:rPr>
              <a:t>第三章  </a:t>
            </a:r>
            <a:endParaRPr lang="en-US" altLang="zh-CN" sz="1600"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素质模型</a:t>
            </a:r>
            <a:endParaRPr lang="en-US" altLang="zh-CN" sz="2700" b="1" dirty="0">
              <a:solidFill>
                <a:schemeClr val="bg1"/>
              </a:solidFill>
              <a:latin typeface="微软雅黑" panose="020B0503020204020204" charset="-122"/>
              <a:ea typeface="微软雅黑" panose="020B0503020204020204" charset="-122"/>
            </a:endParaRPr>
          </a:p>
          <a:p>
            <a:pPr fontAlgn="auto">
              <a:spcBef>
                <a:spcPts val="0"/>
              </a:spcBef>
              <a:spcAft>
                <a:spcPts val="0"/>
              </a:spcAft>
              <a:buFontTx/>
              <a:buNone/>
              <a:defRPr/>
            </a:pPr>
            <a:r>
              <a:rPr lang="zh-CN" altLang="en-US" sz="2700" b="1" dirty="0">
                <a:solidFill>
                  <a:schemeClr val="bg1"/>
                </a:solidFill>
                <a:latin typeface="微软雅黑" panose="020B0503020204020204" charset="-122"/>
                <a:ea typeface="微软雅黑" panose="020B0503020204020204" charset="-122"/>
              </a:rPr>
              <a:t>面试问题</a:t>
            </a:r>
            <a:endParaRPr lang="zh-CN" altLang="en-US" sz="2700" b="1" dirty="0">
              <a:solidFill>
                <a:schemeClr val="bg1"/>
              </a:solidFill>
              <a:latin typeface="微软雅黑" panose="020B0503020204020204" charset="-122"/>
              <a:ea typeface="微软雅黑" panose="020B0503020204020204" charset="-122"/>
            </a:endParaRPr>
          </a:p>
        </p:txBody>
      </p:sp>
      <p:sp>
        <p:nvSpPr>
          <p:cNvPr id="3" name="TextBox 8"/>
          <p:cNvSpPr txBox="1"/>
          <p:nvPr/>
        </p:nvSpPr>
        <p:spPr>
          <a:xfrm>
            <a:off x="336550" y="476250"/>
            <a:ext cx="4968875" cy="461963"/>
          </a:xfrm>
          <a:prstGeom prst="rect">
            <a:avLst/>
          </a:prstGeom>
          <a:noFill/>
        </p:spPr>
        <p:txBody>
          <a:bodyPr>
            <a:spAutoFit/>
          </a:bodyPr>
          <a:lstStyle/>
          <a:p>
            <a:pPr fontAlgn="auto">
              <a:spcBef>
                <a:spcPts val="0"/>
              </a:spcBef>
              <a:spcAft>
                <a:spcPts val="0"/>
              </a:spcAft>
              <a:buFontTx/>
              <a:buNone/>
              <a:defRPr/>
            </a:pPr>
            <a:r>
              <a:rPr lang="zh-CN" altLang="en-US" sz="2400" b="1" dirty="0">
                <a:solidFill>
                  <a:srgbClr val="5F5E5C"/>
                </a:solidFill>
                <a:latin typeface="Impact" panose="020B0806030902050204" pitchFamily="34" charset="0"/>
                <a:ea typeface="微软雅黑" panose="020B0503020204020204" charset="-122"/>
              </a:rPr>
              <a:t>第一节   </a:t>
            </a:r>
            <a:r>
              <a:rPr lang="zh-CN" altLang="en-US" sz="2400" b="1" dirty="0">
                <a:solidFill>
                  <a:srgbClr val="5F5E5C"/>
                </a:solidFill>
                <a:latin typeface="微软雅黑" panose="020B0503020204020204" charset="-122"/>
                <a:ea typeface="微软雅黑" panose="020B0503020204020204" charset="-122"/>
              </a:rPr>
              <a:t>素质模型</a:t>
            </a:r>
            <a:endParaRPr lang="zh-CN" altLang="en-US" sz="2400" b="1" dirty="0">
              <a:solidFill>
                <a:srgbClr val="5F5E5C"/>
              </a:solidFill>
              <a:latin typeface="微软雅黑" panose="020B0503020204020204" charset="-122"/>
              <a:ea typeface="微软雅黑" panose="020B0503020204020204" charset="-122"/>
            </a:endParaRPr>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3" Type="http://schemas.openxmlformats.org/officeDocument/2006/relationships/theme" Target="../theme/theme1.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tx2">
            <a:lumMod val="40000"/>
            <a:lumOff val="60000"/>
          </a:schemeClr>
        </a:solidFill>
        <a:effectLst/>
      </p:bgPr>
    </p:bg>
    <p:spTree>
      <p:nvGrpSpPr>
        <p:cNvPr id="1" name=""/>
        <p:cNvGrpSpPr/>
        <p:nvPr/>
      </p:nvGrpSpPr>
      <p:grpSpPr>
        <a:xfrm>
          <a:off x="0" y="0"/>
          <a:ext cx="0" cy="0"/>
          <a:chOff x="0" y="0"/>
          <a:chExt cx="0" cy="0"/>
        </a:xfrm>
      </p:grpSpPr>
      <p:sp>
        <p:nvSpPr>
          <p:cNvPr id="4" name="圆角矩形 3"/>
          <p:cNvSpPr/>
          <p:nvPr/>
        </p:nvSpPr>
        <p:spPr>
          <a:xfrm>
            <a:off x="10129838" y="422275"/>
            <a:ext cx="1644650" cy="1206500"/>
          </a:xfrm>
          <a:prstGeom prst="roundRect">
            <a:avLst>
              <a:gd name="adj" fmla="val 5813"/>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cxnSp>
        <p:nvCxnSpPr>
          <p:cNvPr id="9" name="直接连接符 8"/>
          <p:cNvCxnSpPr/>
          <p:nvPr/>
        </p:nvCxnSpPr>
        <p:spPr>
          <a:xfrm>
            <a:off x="409575" y="333375"/>
            <a:ext cx="11364913" cy="0"/>
          </a:xfrm>
          <a:prstGeom prst="line">
            <a:avLst/>
          </a:prstGeom>
          <a:ln w="19050">
            <a:solidFill>
              <a:srgbClr val="C8C8C8"/>
            </a:solidFill>
          </a:ln>
        </p:spPr>
        <p:style>
          <a:lnRef idx="1">
            <a:schemeClr val="accent1"/>
          </a:lnRef>
          <a:fillRef idx="0">
            <a:schemeClr val="accent1"/>
          </a:fillRef>
          <a:effectRef idx="0">
            <a:schemeClr val="accent1"/>
          </a:effectRef>
          <a:fontRef idx="minor">
            <a:schemeClr val="tx1"/>
          </a:fontRef>
        </p:style>
      </p:cxnSp>
      <p:sp>
        <p:nvSpPr>
          <p:cNvPr id="17" name="弦形 16"/>
          <p:cNvSpPr/>
          <p:nvPr/>
        </p:nvSpPr>
        <p:spPr>
          <a:xfrm rot="6746465">
            <a:off x="5738019" y="6450806"/>
            <a:ext cx="719138" cy="720725"/>
          </a:xfrm>
          <a:prstGeom prst="chord">
            <a:avLst>
              <a:gd name="adj1" fmla="val 3577158"/>
              <a:gd name="adj2" fmla="val 15329001"/>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029" name="TextBox 15"/>
          <p:cNvSpPr txBox="1">
            <a:spLocks noChangeArrowheads="1"/>
          </p:cNvSpPr>
          <p:nvPr/>
        </p:nvSpPr>
        <p:spPr bwMode="auto">
          <a:xfrm>
            <a:off x="5695950" y="6488113"/>
            <a:ext cx="7921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fld id="{1D0F209C-5E93-422E-9677-257DF16283FE}" type="slidenum">
              <a:rPr lang="zh-CN" altLang="en-US">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fld>
            <a:r>
              <a:rPr lang="en-US" altLang="zh-CN">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en-US" altLang="zh-CN">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26" name="直接箭头连接符 25"/>
          <p:cNvCxnSpPr/>
          <p:nvPr/>
        </p:nvCxnSpPr>
        <p:spPr>
          <a:xfrm>
            <a:off x="409575" y="6597650"/>
            <a:ext cx="5254625" cy="0"/>
          </a:xfrm>
          <a:prstGeom prst="straightConnector1">
            <a:avLst/>
          </a:prstGeom>
          <a:ln>
            <a:solidFill>
              <a:srgbClr val="E67819"/>
            </a:solidFill>
            <a:headEnd w="lg" len="lg"/>
            <a:tailEnd type="none" w="med" len="lg"/>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flipH="1">
            <a:off x="6530975" y="6597650"/>
            <a:ext cx="5254625" cy="0"/>
          </a:xfrm>
          <a:prstGeom prst="straightConnector1">
            <a:avLst/>
          </a:prstGeom>
          <a:ln>
            <a:solidFill>
              <a:srgbClr val="E67819"/>
            </a:solidFill>
            <a:headEnd w="med" len="lg"/>
            <a:tailEnd type="none"/>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Lst>
  <p:transition spd="slow"/>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fontAlgn="base">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8.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1.xml"/><Relationship Id="rId1"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1.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2.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6.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7.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8.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9.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0.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1.jpeg"/></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2.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3.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4.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5.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26.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4.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9.xml"/><Relationship Id="rId1" Type="http://schemas.openxmlformats.org/officeDocument/2006/relationships/image" Target="../media/image27.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28.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椭圆形标注 1"/>
          <p:cNvSpPr/>
          <p:nvPr/>
        </p:nvSpPr>
        <p:spPr>
          <a:xfrm>
            <a:off x="541020" y="932180"/>
            <a:ext cx="3957955" cy="3641725"/>
          </a:xfrm>
          <a:prstGeom prst="wedgeEllipseCallout">
            <a:avLst>
              <a:gd name="adj1" fmla="val 41387"/>
              <a:gd name="adj2" fmla="val 45037"/>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buFontTx/>
              <a:buNone/>
              <a:defRPr/>
            </a:pPr>
            <a:r>
              <a:rPr lang="zh-CN" altLang="zh-CN" sz="3200">
                <a:ln w="22225">
                  <a:solidFill>
                    <a:schemeClr val="accent2"/>
                  </a:solidFill>
                  <a:prstDash val="solid"/>
                </a:ln>
                <a:solidFill>
                  <a:schemeClr val="accent2">
                    <a:lumMod val="40000"/>
                    <a:lumOff val="60000"/>
                  </a:schemeClr>
                </a:solidFill>
                <a:effectLst>
                  <a:glow rad="228600">
                    <a:schemeClr val="accent3">
                      <a:satMod val="175000"/>
                      <a:alpha val="40000"/>
                    </a:schemeClr>
                  </a:glow>
                </a:effectLst>
              </a:rPr>
              <a:t>面试技能培训</a:t>
            </a:r>
            <a:endParaRPr lang="zh-CN" altLang="zh-CN" sz="3200">
              <a:ln w="22225">
                <a:solidFill>
                  <a:schemeClr val="accent2"/>
                </a:solidFill>
                <a:prstDash val="solid"/>
              </a:ln>
              <a:solidFill>
                <a:schemeClr val="accent2">
                  <a:lumMod val="40000"/>
                  <a:lumOff val="60000"/>
                </a:schemeClr>
              </a:solidFill>
              <a:effectLst>
                <a:glow rad="228600">
                  <a:schemeClr val="accent3">
                    <a:satMod val="175000"/>
                    <a:alpha val="40000"/>
                  </a:schemeClr>
                </a:glow>
              </a:effectLst>
            </a:endParaRPr>
          </a:p>
        </p:txBody>
      </p:sp>
      <p:pic>
        <p:nvPicPr>
          <p:cNvPr id="5" name="图片 4"/>
          <p:cNvPicPr>
            <a:picLocks noChangeAspect="1"/>
          </p:cNvPicPr>
          <p:nvPr/>
        </p:nvPicPr>
        <p:blipFill>
          <a:blip r:embed="rId1"/>
          <a:stretch>
            <a:fillRect/>
          </a:stretch>
        </p:blipFill>
        <p:spPr>
          <a:xfrm>
            <a:off x="5115560" y="420370"/>
            <a:ext cx="6717665" cy="6000115"/>
          </a:xfrm>
          <a:prstGeom prst="rect">
            <a:avLst/>
          </a:prstGeom>
        </p:spPr>
      </p:pic>
    </p:spTree>
  </p:cSld>
  <p:clrMapOvr>
    <a:masterClrMapping/>
  </p:clrMapOvr>
  <p:transition spd="slow"/>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2" name="TextBox 11"/>
          <p:cNvSpPr txBox="1">
            <a:spLocks noChangeArrowheads="1"/>
          </p:cNvSpPr>
          <p:nvPr/>
        </p:nvSpPr>
        <p:spPr bwMode="auto">
          <a:xfrm>
            <a:off x="1057275" y="3222625"/>
            <a:ext cx="6115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scene3d>
              <a:camera prst="orthographicFront"/>
              <a:lightRig rig="threePt" dir="t"/>
            </a:scene3d>
          </a:bodyPr>
          <a:p>
            <a:r>
              <a:rPr lang="zh-CN" altLang="en-US" sz="4000" b="1">
                <a:ln w="10160">
                  <a:solidFill>
                    <a:schemeClr val="accent5"/>
                  </a:solidFill>
                  <a:prstDash val="solid"/>
                </a:ln>
                <a:solidFill>
                  <a:srgbClr val="FFFFFF"/>
                </a:solidFill>
                <a:effectLst>
                  <a:outerShdw blurRad="38100" dist="22860" dir="5400000" algn="tl" rotWithShape="0">
                    <a:srgbClr val="000000">
                      <a:alpha val="30000"/>
                    </a:srgbClr>
                  </a:outerShdw>
                  <a:reflection blurRad="6350" stA="55000" endA="50" endPos="85000" dist="29997" dir="5400000" sy="-100000" algn="bl" rotWithShape="0"/>
                </a:effectLst>
                <a:latin typeface="Impact" panose="020B0806030902050204" pitchFamily="34" charset="0"/>
                <a:ea typeface="微软雅黑" panose="020B0503020204020204" charset="-122"/>
              </a:rPr>
              <a:t>第二章</a:t>
            </a:r>
            <a:r>
              <a:rPr lang="en-US" altLang="zh-CN" sz="4000" b="1">
                <a:ln w="10160">
                  <a:solidFill>
                    <a:schemeClr val="accent5"/>
                  </a:solidFill>
                  <a:prstDash val="solid"/>
                </a:ln>
                <a:solidFill>
                  <a:srgbClr val="FFFFFF"/>
                </a:solidFill>
                <a:effectLst>
                  <a:outerShdw blurRad="38100" dist="22860" dir="5400000" algn="tl" rotWithShape="0">
                    <a:srgbClr val="000000">
                      <a:alpha val="30000"/>
                    </a:srgbClr>
                  </a:outerShdw>
                  <a:reflection blurRad="6350" stA="55000" endA="50" endPos="85000" dist="29997" dir="5400000" sy="-100000" algn="bl" rotWithShape="0"/>
                </a:effectLst>
                <a:latin typeface="Impact" panose="020B0806030902050204" pitchFamily="34" charset="0"/>
                <a:ea typeface="微软雅黑" panose="020B0503020204020204" charset="-122"/>
              </a:rPr>
              <a:t>  </a:t>
            </a:r>
            <a:r>
              <a:rPr lang="zh-CN" altLang="en-US" sz="4000" b="1">
                <a:ln w="10160">
                  <a:solidFill>
                    <a:schemeClr val="accent5"/>
                  </a:solidFill>
                  <a:prstDash val="solid"/>
                </a:ln>
                <a:solidFill>
                  <a:srgbClr val="FFFFFF"/>
                </a:solidFill>
                <a:effectLst>
                  <a:outerShdw blurRad="38100" dist="22860" dir="5400000" algn="tl" rotWithShape="0">
                    <a:srgbClr val="000000">
                      <a:alpha val="30000"/>
                    </a:srgbClr>
                  </a:outerShdw>
                  <a:reflection blurRad="6350" stA="55000" endA="50" endPos="85000" dist="29997" dir="5400000" sy="-100000" algn="bl" rotWithShape="0"/>
                </a:effectLst>
                <a:latin typeface="微软雅黑" panose="020B0503020204020204" charset="-122"/>
                <a:ea typeface="微软雅黑" panose="020B0503020204020204" charset="-122"/>
              </a:rPr>
              <a:t>面试的误区及原则</a:t>
            </a:r>
            <a:endParaRPr lang="zh-CN" altLang="en-US" sz="4000" b="1">
              <a:ln w="10160">
                <a:solidFill>
                  <a:schemeClr val="accent5"/>
                </a:solidFill>
                <a:prstDash val="solid"/>
              </a:ln>
              <a:solidFill>
                <a:srgbClr val="FFFFFF"/>
              </a:solidFill>
              <a:effectLst>
                <a:outerShdw blurRad="38100" dist="22860" dir="5400000" algn="tl" rotWithShape="0">
                  <a:srgbClr val="000000">
                    <a:alpha val="30000"/>
                  </a:srgbClr>
                </a:outerShdw>
                <a:reflection blurRad="6350" stA="55000" endA="50" endPos="85000" dist="29997" dir="5400000" sy="-100000" algn="bl" rotWithShape="0"/>
              </a:effectLst>
              <a:latin typeface="微软雅黑" panose="020B0503020204020204" charset="-122"/>
              <a:ea typeface="微软雅黑" panose="020B0503020204020204" charset="-122"/>
            </a:endParaRPr>
          </a:p>
        </p:txBody>
      </p:sp>
      <p:sp>
        <p:nvSpPr>
          <p:cNvPr id="14" name="矩形 13"/>
          <p:cNvSpPr/>
          <p:nvPr/>
        </p:nvSpPr>
        <p:spPr>
          <a:xfrm>
            <a:off x="1489075" y="4427538"/>
            <a:ext cx="3309938" cy="369887"/>
          </a:xfrm>
          <a:prstGeom prst="rect">
            <a:avLst/>
          </a:prstGeom>
        </p:spPr>
        <p:txBody>
          <a:bodyPr>
            <a:spAutoFit/>
          </a:bodyPr>
          <a:p>
            <a:pPr marL="285750" indent="-285750" fontAlgn="auto">
              <a:spcBef>
                <a:spcPts val="0"/>
              </a:spcBef>
              <a:spcAft>
                <a:spcPts val="0"/>
              </a:spcAft>
              <a:buFont typeface="Arial" panose="020B0604020202020204" pitchFamily="34" charset="0"/>
              <a:buChar char="•"/>
              <a:defRPr/>
            </a:pPr>
            <a:r>
              <a:rPr lang="zh-CN" altLang="en-US" kern="0" dirty="0">
                <a:solidFill>
                  <a:srgbClr val="F8F8F8"/>
                </a:solidFill>
                <a:latin typeface="微软雅黑" panose="020B0503020204020204" charset="-122"/>
                <a:ea typeface="微软雅黑" panose="020B0503020204020204" charset="-122"/>
              </a:rPr>
              <a:t>面试的误区</a:t>
            </a:r>
            <a:endParaRPr lang="zh-CN" altLang="en-US" kern="0" dirty="0">
              <a:solidFill>
                <a:srgbClr val="F8F8F8"/>
              </a:solidFill>
              <a:latin typeface="微软雅黑" panose="020B0503020204020204" charset="-122"/>
              <a:ea typeface="微软雅黑" panose="020B0503020204020204" charset="-122"/>
            </a:endParaRPr>
          </a:p>
        </p:txBody>
      </p:sp>
      <p:sp>
        <p:nvSpPr>
          <p:cNvPr id="15" name="矩形 14"/>
          <p:cNvSpPr/>
          <p:nvPr/>
        </p:nvSpPr>
        <p:spPr>
          <a:xfrm>
            <a:off x="1489075" y="4859338"/>
            <a:ext cx="3309938" cy="369887"/>
          </a:xfrm>
          <a:prstGeom prst="rect">
            <a:avLst/>
          </a:prstGeom>
        </p:spPr>
        <p:txBody>
          <a:bodyPr>
            <a:spAutoFit/>
          </a:bodyPr>
          <a:p>
            <a:pPr marL="285750" indent="-285750" fontAlgn="auto">
              <a:spcBef>
                <a:spcPts val="0"/>
              </a:spcBef>
              <a:spcAft>
                <a:spcPts val="0"/>
              </a:spcAft>
              <a:buFont typeface="Arial" panose="020B0604020202020204" pitchFamily="34" charset="0"/>
              <a:buChar char="•"/>
              <a:defRPr/>
            </a:pPr>
            <a:r>
              <a:rPr lang="zh-CN" altLang="en-US" kern="0" dirty="0">
                <a:solidFill>
                  <a:srgbClr val="F8F8F8"/>
                </a:solidFill>
                <a:latin typeface="微软雅黑" panose="020B0503020204020204" charset="-122"/>
                <a:ea typeface="微软雅黑" panose="020B0503020204020204" charset="-122"/>
              </a:rPr>
              <a:t>面试的原则</a:t>
            </a:r>
            <a:endParaRPr lang="zh-CN" altLang="en-US" kern="0" dirty="0">
              <a:solidFill>
                <a:srgbClr val="F8F8F8"/>
              </a:solidFill>
              <a:latin typeface="微软雅黑" panose="020B0503020204020204" charset="-122"/>
              <a:ea typeface="微软雅黑" panose="020B0503020204020204" charset="-122"/>
            </a:endParaRPr>
          </a:p>
        </p:txBody>
      </p:sp>
      <p:pic>
        <p:nvPicPr>
          <p:cNvPr id="18" name="Picture 2"/>
          <p:cNvPicPr>
            <a:picLocks noChangeAspect="1" noChangeArrowheads="1"/>
          </p:cNvPicPr>
          <p:nvPr/>
        </p:nvPicPr>
        <p:blipFill rotWithShape="1">
          <a:blip r:embed="rId1"/>
          <a:srcRect l="1472" r="496"/>
          <a:stretch>
            <a:fillRect/>
          </a:stretch>
        </p:blipFill>
        <p:spPr bwMode="auto">
          <a:xfrm>
            <a:off x="7429576" y="395387"/>
            <a:ext cx="4442764" cy="2955600"/>
          </a:xfrm>
          <a:prstGeom prst="roundRect">
            <a:avLst>
              <a:gd name="adj" fmla="val 1643"/>
            </a:avLst>
          </a:prstGeom>
          <a:noFill/>
          <a:ln w="19050">
            <a:solidFill>
              <a:schemeClr val="bg1">
                <a:lumMod val="95000"/>
              </a:schemeClr>
            </a:solidFill>
          </a:ln>
          <a:effectLst>
            <a:outerShdw blurRad="50800" dist="38100" dir="2700000" algn="tl" rotWithShape="0">
              <a:prstClr val="black">
                <a:alpha val="40000"/>
              </a:prstClr>
            </a:outerShdw>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12"/>
                                        </p:tgtEl>
                                        <p:attrNameLst>
                                          <p:attrName>ppt_x</p:attrName>
                                          <p:attrName>ppt_y</p:attrName>
                                        </p:attrNameLst>
                                      </p:cBhvr>
                                      <p:rCtr x="439600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Scale>
                                      <p:cBhvr>
                                        <p:cTn id="1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4" dur="1000" decel="50000" fill="hold">
                                          <p:stCondLst>
                                            <p:cond delay="0"/>
                                          </p:stCondLst>
                                        </p:cTn>
                                        <p:tgtEl>
                                          <p:spTgt spid="14"/>
                                        </p:tgtEl>
                                        <p:attrNameLst>
                                          <p:attrName>ppt_x</p:attrName>
                                          <p:attrName>ppt_y</p:attrName>
                                        </p:attrNameLst>
                                      </p:cBhvr>
                                      <p:rCtr x="0" y="0"/>
                                    </p:animMotion>
                                    <p:animEffect transition="in" filter="fade">
                                      <p:cBhvr>
                                        <p:cTn id="15" dur="1000"/>
                                        <p:tgtEl>
                                          <p:spTgt spid="14"/>
                                        </p:tgtEl>
                                      </p:cBhvr>
                                    </p:animEffect>
                                  </p:childTnLst>
                                </p:cTn>
                              </p:par>
                              <p:par>
                                <p:cTn id="16" presetID="52" presetClass="entr" presetSubtype="0" fill="hold" grpId="0" nodeType="withEffect">
                                  <p:stCondLst>
                                    <p:cond delay="200"/>
                                  </p:stCondLst>
                                  <p:iterate type="lt">
                                    <p:tmAbs val="0"/>
                                  </p:iterate>
                                  <p:childTnLst>
                                    <p:set>
                                      <p:cBhvr>
                                        <p:cTn id="17" dur="1" fill="hold">
                                          <p:stCondLst>
                                            <p:cond delay="0"/>
                                          </p:stCondLst>
                                        </p:cTn>
                                        <p:tgtEl>
                                          <p:spTgt spid="15"/>
                                        </p:tgtEl>
                                        <p:attrNameLst>
                                          <p:attrName>style.visibility</p:attrName>
                                        </p:attrNameLst>
                                      </p:cBhvr>
                                      <p:to>
                                        <p:strVal val="visible"/>
                                      </p:to>
                                    </p:set>
                                    <p:animScale>
                                      <p:cBhvr>
                                        <p:cTn id="1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9" dur="1000" decel="50000" fill="hold">
                                          <p:stCondLst>
                                            <p:cond delay="0"/>
                                          </p:stCondLst>
                                        </p:cTn>
                                        <p:tgtEl>
                                          <p:spTgt spid="15"/>
                                        </p:tgtEl>
                                        <p:attrNameLst>
                                          <p:attrName>ppt_x</p:attrName>
                                          <p:attrName>ppt_y</p:attrName>
                                        </p:attrNameLst>
                                      </p:cBhvr>
                                      <p:rCtr x="0" y="0"/>
                                    </p:animMotion>
                                    <p:animEffect transition="in" filter="fade">
                                      <p:cBhvr>
                                        <p:cTn id="2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bwMode="auto">
          <a:xfrm>
            <a:off x="802005" y="1138873"/>
            <a:ext cx="3141663" cy="590550"/>
            <a:chOff x="508000" y="3196191"/>
            <a:chExt cx="3141314" cy="590550"/>
          </a:xfrm>
        </p:grpSpPr>
        <p:sp>
          <p:nvSpPr>
            <p:cNvPr id="39939" name="TextBox 1"/>
            <p:cNvSpPr txBox="1">
              <a:spLocks noChangeArrowheads="1"/>
            </p:cNvSpPr>
            <p:nvPr/>
          </p:nvSpPr>
          <p:spPr bwMode="auto">
            <a:xfrm>
              <a:off x="508000" y="3196191"/>
              <a:ext cx="320675" cy="522287"/>
            </a:xfrm>
            <a:prstGeom prst="rect">
              <a:avLst/>
            </a:prstGeom>
            <a:solidFill>
              <a:schemeClr val="accent5">
                <a:lumMod val="40000"/>
                <a:lumOff val="60000"/>
              </a:schemeClr>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chemeClr val="tx1"/>
                  </a:solidFill>
                  <a:latin typeface="Impact" panose="020B0806030902050204" pitchFamily="34" charset="0"/>
                  <a:ea typeface="MS UI Gothic" panose="020B0600070205080204" pitchFamily="34" charset="-128"/>
                </a:rPr>
                <a:t>1</a:t>
              </a:r>
              <a:endParaRPr lang="en-US" altLang="zh-CN" sz="2800">
                <a:solidFill>
                  <a:schemeClr val="tx1"/>
                </a:solidFill>
                <a:latin typeface="Impact" panose="020B0806030902050204" pitchFamily="34" charset="0"/>
                <a:ea typeface="MS UI Gothic" panose="020B0600070205080204" pitchFamily="34" charset="-128"/>
              </a:endParaRPr>
            </a:p>
          </p:txBody>
        </p:sp>
        <p:cxnSp>
          <p:nvCxnSpPr>
            <p:cNvPr id="22" name="直接连接符 21"/>
            <p:cNvCxnSpPr/>
            <p:nvPr/>
          </p:nvCxnSpPr>
          <p:spPr>
            <a:xfrm flipH="1">
              <a:off x="508000" y="3196191"/>
              <a:ext cx="590484" cy="590550"/>
            </a:xfrm>
            <a:prstGeom prst="line">
              <a:avLst/>
            </a:prstGeom>
            <a:ln w="28575" cmpd="dbl">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9941" name="矩形 7"/>
            <p:cNvSpPr>
              <a:spLocks noChangeArrowheads="1"/>
            </p:cNvSpPr>
            <p:nvPr/>
          </p:nvSpPr>
          <p:spPr bwMode="auto">
            <a:xfrm>
              <a:off x="960437" y="3291441"/>
              <a:ext cx="2688877" cy="369332"/>
            </a:xfrm>
            <a:prstGeom prst="rect">
              <a:avLst/>
            </a:prstGeom>
            <a:solidFill>
              <a:schemeClr val="accent5">
                <a:lumMod val="40000"/>
                <a:lumOff val="60000"/>
              </a:schemeClr>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chemeClr val="tx1"/>
                  </a:solidFill>
                  <a:latin typeface="微软雅黑" panose="020B0503020204020204" charset="-122"/>
                  <a:ea typeface="微软雅黑" panose="020B0503020204020204" charset="-122"/>
                </a:rPr>
                <a:t>疏于准备，仓促上阵</a:t>
              </a:r>
              <a:endParaRPr lang="zh-CN" altLang="en-US" b="1">
                <a:solidFill>
                  <a:schemeClr val="tx1"/>
                </a:solidFill>
                <a:latin typeface="微软雅黑" panose="020B0503020204020204" charset="-122"/>
                <a:ea typeface="微软雅黑" panose="020B0503020204020204" charset="-122"/>
              </a:endParaRPr>
            </a:p>
          </p:txBody>
        </p:sp>
      </p:grpSp>
      <p:grpSp>
        <p:nvGrpSpPr>
          <p:cNvPr id="29" name="组合 28"/>
          <p:cNvGrpSpPr/>
          <p:nvPr/>
        </p:nvGrpSpPr>
        <p:grpSpPr bwMode="auto">
          <a:xfrm>
            <a:off x="801688" y="2113280"/>
            <a:ext cx="2940050" cy="590550"/>
            <a:chOff x="512763" y="4940853"/>
            <a:chExt cx="2940665" cy="590550"/>
          </a:xfrm>
        </p:grpSpPr>
        <p:sp>
          <p:nvSpPr>
            <p:cNvPr id="39944" name="TextBox 10"/>
            <p:cNvSpPr txBox="1">
              <a:spLocks noChangeArrowheads="1"/>
            </p:cNvSpPr>
            <p:nvPr/>
          </p:nvSpPr>
          <p:spPr bwMode="auto">
            <a:xfrm>
              <a:off x="512763" y="4940853"/>
              <a:ext cx="363537" cy="523875"/>
            </a:xfrm>
            <a:prstGeom prst="rect">
              <a:avLst/>
            </a:prstGeom>
            <a:solidFill>
              <a:schemeClr val="accent5">
                <a:lumMod val="40000"/>
                <a:lumOff val="60000"/>
              </a:schemeClr>
            </a:solidFill>
            <a:ln w="28575" cmpd="dbl">
              <a:solidFill>
                <a:schemeClr val="accent1">
                  <a:shade val="50000"/>
                </a:schemeClr>
              </a:solid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800">
                  <a:solidFill>
                    <a:schemeClr val="tx1"/>
                  </a:solidFill>
                  <a:latin typeface="Impact" panose="020B0806030902050204" pitchFamily="34" charset="0"/>
                  <a:ea typeface="MS UI Gothic" panose="020B0600070205080204" pitchFamily="34" charset="-128"/>
                </a:rPr>
                <a:t>2</a:t>
              </a:r>
              <a:endParaRPr lang="en-US" altLang="zh-CN" sz="2800">
                <a:solidFill>
                  <a:schemeClr val="tx1"/>
                </a:solidFill>
                <a:latin typeface="Impact" panose="020B0806030902050204" pitchFamily="34" charset="0"/>
                <a:ea typeface="MS UI Gothic" panose="020B0600070205080204" pitchFamily="34" charset="-128"/>
              </a:endParaRPr>
            </a:p>
          </p:txBody>
        </p:sp>
        <p:cxnSp>
          <p:nvCxnSpPr>
            <p:cNvPr id="26" name="直接连接符 25"/>
            <p:cNvCxnSpPr/>
            <p:nvPr/>
          </p:nvCxnSpPr>
          <p:spPr>
            <a:xfrm flipH="1">
              <a:off x="512763" y="4940853"/>
              <a:ext cx="590674" cy="590550"/>
            </a:xfrm>
            <a:prstGeom prst="line">
              <a:avLst/>
            </a:prstGeom>
            <a:ln w="28575" cmpd="dbl">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39946" name="矩形 12"/>
            <p:cNvSpPr>
              <a:spLocks noChangeArrowheads="1"/>
            </p:cNvSpPr>
            <p:nvPr/>
          </p:nvSpPr>
          <p:spPr bwMode="auto">
            <a:xfrm>
              <a:off x="960438" y="5036103"/>
              <a:ext cx="2492990" cy="369332"/>
            </a:xfrm>
            <a:prstGeom prst="rect">
              <a:avLst/>
            </a:prstGeom>
            <a:solidFill>
              <a:schemeClr val="accent5">
                <a:lumMod val="40000"/>
                <a:lumOff val="60000"/>
              </a:schemeClr>
            </a:solidFill>
            <a:ln w="28575" cmpd="dbl">
              <a:solidFill>
                <a:schemeClr val="accent1">
                  <a:shade val="50000"/>
                </a:schemeClr>
              </a:solid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a:solidFill>
                    <a:schemeClr val="tx1"/>
                  </a:solidFill>
                  <a:latin typeface="微软雅黑" panose="020B0503020204020204" charset="-122"/>
                  <a:ea typeface="微软雅黑" panose="020B0503020204020204" charset="-122"/>
                </a:rPr>
                <a:t>跟着感觉走，不够专业</a:t>
              </a:r>
              <a:endParaRPr lang="zh-CN" altLang="en-US" b="1">
                <a:solidFill>
                  <a:schemeClr val="tx1"/>
                </a:solidFill>
                <a:latin typeface="微软雅黑" panose="020B0503020204020204" charset="-122"/>
                <a:ea typeface="微软雅黑" panose="020B0503020204020204" charset="-122"/>
              </a:endParaRPr>
            </a:p>
          </p:txBody>
        </p:sp>
      </p:grpSp>
      <p:grpSp>
        <p:nvGrpSpPr>
          <p:cNvPr id="3" name="组合 2"/>
          <p:cNvGrpSpPr/>
          <p:nvPr/>
        </p:nvGrpSpPr>
        <p:grpSpPr bwMode="auto">
          <a:xfrm>
            <a:off x="801688" y="3087053"/>
            <a:ext cx="3141662" cy="590550"/>
            <a:chOff x="508000" y="3196191"/>
            <a:chExt cx="3141314" cy="590550"/>
          </a:xfrm>
          <a:solidFill>
            <a:schemeClr val="accent5">
              <a:lumMod val="40000"/>
              <a:lumOff val="60000"/>
            </a:schemeClr>
          </a:solidFill>
        </p:grpSpPr>
        <p:sp>
          <p:nvSpPr>
            <p:cNvPr id="40963" name="TextBox 1"/>
            <p:cNvSpPr txBox="1">
              <a:spLocks noChangeArrowheads="1"/>
            </p:cNvSpPr>
            <p:nvPr/>
          </p:nvSpPr>
          <p:spPr bwMode="auto">
            <a:xfrm>
              <a:off x="508000" y="3196191"/>
              <a:ext cx="375424" cy="523220"/>
            </a:xfrm>
            <a:prstGeom prst="rect">
              <a:avLst/>
            </a:prstGeom>
            <a:grpFill/>
            <a:ln w="28575" cmpd="dbl">
              <a:solidFill>
                <a:schemeClr val="accent1">
                  <a:shade val="50000"/>
                </a:schemeClr>
              </a:solid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en-US" altLang="zh-CN" sz="2800">
                  <a:solidFill>
                    <a:schemeClr val="tx1"/>
                  </a:solidFill>
                  <a:latin typeface="Impact" panose="020B0806030902050204" pitchFamily="34" charset="0"/>
                  <a:ea typeface="MS UI Gothic" panose="020B0600070205080204" pitchFamily="34" charset="-128"/>
                </a:rPr>
                <a:t>3</a:t>
              </a:r>
              <a:endParaRPr lang="en-US" altLang="zh-CN" sz="2800">
                <a:solidFill>
                  <a:schemeClr val="tx1"/>
                </a:solidFill>
                <a:latin typeface="Impact" panose="020B0806030902050204" pitchFamily="34" charset="0"/>
                <a:ea typeface="MS UI Gothic" panose="020B0600070205080204" pitchFamily="34" charset="-128"/>
              </a:endParaRPr>
            </a:p>
          </p:txBody>
        </p:sp>
        <p:cxnSp>
          <p:nvCxnSpPr>
            <p:cNvPr id="4" name="直接连接符 3"/>
            <p:cNvCxnSpPr/>
            <p:nvPr/>
          </p:nvCxnSpPr>
          <p:spPr>
            <a:xfrm flipH="1">
              <a:off x="508000" y="3196191"/>
              <a:ext cx="590485" cy="590550"/>
            </a:xfrm>
            <a:prstGeom prst="line">
              <a:avLst/>
            </a:prstGeom>
            <a:grpFill/>
            <a:ln w="28575" cmpd="dbl">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40965" name="矩形 7"/>
            <p:cNvSpPr>
              <a:spLocks noChangeArrowheads="1"/>
            </p:cNvSpPr>
            <p:nvPr/>
          </p:nvSpPr>
          <p:spPr bwMode="auto">
            <a:xfrm>
              <a:off x="960437" y="3291441"/>
              <a:ext cx="2688877" cy="369332"/>
            </a:xfrm>
            <a:prstGeom prst="rect">
              <a:avLst/>
            </a:prstGeom>
            <a:grpFill/>
            <a:ln w="28575" cmpd="dbl">
              <a:solidFill>
                <a:schemeClr val="accent1">
                  <a:shade val="50000"/>
                </a:schemeClr>
              </a:solid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r>
                <a:rPr lang="zh-CN" altLang="en-US" b="1">
                  <a:solidFill>
                    <a:schemeClr val="tx1"/>
                  </a:solidFill>
                  <a:latin typeface="微软雅黑" panose="020B0503020204020204" charset="-122"/>
                  <a:ea typeface="微软雅黑" panose="020B0503020204020204" charset="-122"/>
                </a:rPr>
                <a:t>角色模糊</a:t>
              </a:r>
              <a:endParaRPr lang="zh-CN" altLang="en-US" b="1">
                <a:solidFill>
                  <a:schemeClr val="tx1"/>
                </a:solidFill>
                <a:latin typeface="微软雅黑" panose="020B0503020204020204" charset="-122"/>
                <a:ea typeface="微软雅黑" panose="020B0503020204020204" charset="-122"/>
              </a:endParaRPr>
            </a:p>
          </p:txBody>
        </p:sp>
      </p:grpSp>
      <p:grpSp>
        <p:nvGrpSpPr>
          <p:cNvPr id="7" name="组合 6"/>
          <p:cNvGrpSpPr/>
          <p:nvPr/>
        </p:nvGrpSpPr>
        <p:grpSpPr bwMode="auto">
          <a:xfrm>
            <a:off x="802005" y="4199255"/>
            <a:ext cx="3863975" cy="590550"/>
            <a:chOff x="512763" y="4940853"/>
            <a:chExt cx="3863995" cy="590550"/>
          </a:xfrm>
        </p:grpSpPr>
        <p:sp>
          <p:nvSpPr>
            <p:cNvPr id="40968" name="TextBox 10"/>
            <p:cNvSpPr txBox="1">
              <a:spLocks noChangeArrowheads="1"/>
            </p:cNvSpPr>
            <p:nvPr/>
          </p:nvSpPr>
          <p:spPr bwMode="auto">
            <a:xfrm>
              <a:off x="512763" y="4940853"/>
              <a:ext cx="363537" cy="523875"/>
            </a:xfrm>
            <a:prstGeom prst="rect">
              <a:avLst/>
            </a:prstGeom>
            <a:solidFill>
              <a:schemeClr val="accent5">
                <a:lumMod val="40000"/>
                <a:lumOff val="60000"/>
              </a:schemeClr>
            </a:solidFill>
            <a:ln w="28575" cmpd="dbl">
              <a:solidFill>
                <a:schemeClr val="accent1">
                  <a:shade val="50000"/>
                </a:schemeClr>
              </a:solid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en-US" altLang="zh-CN" sz="2800">
                  <a:solidFill>
                    <a:schemeClr val="tx1"/>
                  </a:solidFill>
                  <a:latin typeface="Impact" panose="020B0806030902050204" pitchFamily="34" charset="0"/>
                  <a:ea typeface="MS UI Gothic" panose="020B0600070205080204" pitchFamily="34" charset="-128"/>
                </a:rPr>
                <a:t>4</a:t>
              </a:r>
              <a:endParaRPr lang="en-US" altLang="zh-CN" sz="2800">
                <a:solidFill>
                  <a:schemeClr val="tx1"/>
                </a:solidFill>
                <a:latin typeface="Impact" panose="020B0806030902050204" pitchFamily="34" charset="0"/>
                <a:ea typeface="MS UI Gothic" panose="020B0600070205080204" pitchFamily="34" charset="-128"/>
              </a:endParaRPr>
            </a:p>
          </p:txBody>
        </p:sp>
        <p:cxnSp>
          <p:nvCxnSpPr>
            <p:cNvPr id="9" name="直接连接符 8"/>
            <p:cNvCxnSpPr/>
            <p:nvPr/>
          </p:nvCxnSpPr>
          <p:spPr>
            <a:xfrm flipH="1">
              <a:off x="512763" y="4940853"/>
              <a:ext cx="590553" cy="590550"/>
            </a:xfrm>
            <a:prstGeom prst="line">
              <a:avLst/>
            </a:prstGeom>
            <a:ln w="28575" cmpd="dbl">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40970" name="矩形 12"/>
            <p:cNvSpPr>
              <a:spLocks noChangeArrowheads="1"/>
            </p:cNvSpPr>
            <p:nvPr/>
          </p:nvSpPr>
          <p:spPr bwMode="auto">
            <a:xfrm>
              <a:off x="960438" y="5036103"/>
              <a:ext cx="3416320" cy="369332"/>
            </a:xfrm>
            <a:prstGeom prst="rect">
              <a:avLst/>
            </a:prstGeom>
            <a:solidFill>
              <a:schemeClr val="accent5">
                <a:lumMod val="40000"/>
                <a:lumOff val="60000"/>
              </a:schemeClr>
            </a:solidFill>
            <a:ln w="28575" cmpd="dbl">
              <a:solidFill>
                <a:schemeClr val="accent1">
                  <a:shade val="50000"/>
                </a:schemeClr>
              </a:solid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zh-CN" altLang="en-US" b="1">
                  <a:solidFill>
                    <a:schemeClr val="tx1"/>
                  </a:solidFill>
                  <a:latin typeface="微软雅黑" panose="020B0503020204020204" charset="-122"/>
                  <a:ea typeface="微软雅黑" panose="020B0503020204020204" charset="-122"/>
                </a:rPr>
                <a:t>不能够以平等的态度对待求职者</a:t>
              </a:r>
              <a:endParaRPr lang="zh-CN" altLang="en-US" b="1">
                <a:solidFill>
                  <a:schemeClr val="tx1"/>
                </a:solidFill>
                <a:latin typeface="微软雅黑" panose="020B0503020204020204" charset="-122"/>
                <a:ea typeface="微软雅黑" panose="020B0503020204020204" charset="-122"/>
              </a:endParaRPr>
            </a:p>
          </p:txBody>
        </p:sp>
      </p:grpSp>
      <p:grpSp>
        <p:nvGrpSpPr>
          <p:cNvPr id="5" name="组合 4"/>
          <p:cNvGrpSpPr/>
          <p:nvPr/>
        </p:nvGrpSpPr>
        <p:grpSpPr bwMode="auto">
          <a:xfrm>
            <a:off x="802005" y="5378450"/>
            <a:ext cx="1555750" cy="590550"/>
            <a:chOff x="512763" y="4940853"/>
            <a:chExt cx="1555671" cy="590550"/>
          </a:xfrm>
        </p:grpSpPr>
        <p:sp>
          <p:nvSpPr>
            <p:cNvPr id="41992" name="TextBox 10"/>
            <p:cNvSpPr txBox="1">
              <a:spLocks noChangeArrowheads="1"/>
            </p:cNvSpPr>
            <p:nvPr/>
          </p:nvSpPr>
          <p:spPr bwMode="auto">
            <a:xfrm>
              <a:off x="512763" y="4940853"/>
              <a:ext cx="373996" cy="521970"/>
            </a:xfrm>
            <a:prstGeom prst="rect">
              <a:avLst/>
            </a:prstGeom>
            <a:solidFill>
              <a:schemeClr val="accent5">
                <a:lumMod val="40000"/>
                <a:lumOff val="60000"/>
              </a:schemeClr>
            </a:solidFill>
            <a:ln w="28575" cmpd="dbl">
              <a:solidFill>
                <a:schemeClr val="accent1">
                  <a:shade val="50000"/>
                </a:schemeClr>
              </a:solid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en-US" altLang="zh-CN" sz="2800">
                  <a:solidFill>
                    <a:schemeClr val="tx1"/>
                  </a:solidFill>
                  <a:latin typeface="Impact" panose="020B0806030902050204" pitchFamily="34" charset="0"/>
                  <a:ea typeface="MS UI Gothic" panose="020B0600070205080204" pitchFamily="34" charset="-128"/>
                </a:rPr>
                <a:t>5</a:t>
              </a:r>
              <a:endParaRPr lang="en-US" altLang="zh-CN" sz="2800">
                <a:solidFill>
                  <a:schemeClr val="tx1"/>
                </a:solidFill>
                <a:latin typeface="Impact" panose="020B0806030902050204" pitchFamily="34" charset="0"/>
                <a:ea typeface="MS UI Gothic" panose="020B0600070205080204" pitchFamily="34" charset="-128"/>
              </a:endParaRPr>
            </a:p>
          </p:txBody>
        </p:sp>
        <p:cxnSp>
          <p:nvCxnSpPr>
            <p:cNvPr id="6" name="直接连接符 5"/>
            <p:cNvCxnSpPr/>
            <p:nvPr/>
          </p:nvCxnSpPr>
          <p:spPr>
            <a:xfrm flipH="1">
              <a:off x="512763" y="4940853"/>
              <a:ext cx="590520" cy="590550"/>
            </a:xfrm>
            <a:prstGeom prst="line">
              <a:avLst/>
            </a:prstGeom>
            <a:ln w="28575" cmpd="dbl">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41994" name="矩形 12"/>
            <p:cNvSpPr>
              <a:spLocks noChangeArrowheads="1"/>
            </p:cNvSpPr>
            <p:nvPr/>
          </p:nvSpPr>
          <p:spPr bwMode="auto">
            <a:xfrm>
              <a:off x="960438" y="5036103"/>
              <a:ext cx="1107996" cy="369332"/>
            </a:xfrm>
            <a:prstGeom prst="rect">
              <a:avLst/>
            </a:prstGeom>
            <a:solidFill>
              <a:schemeClr val="accent5">
                <a:lumMod val="60000"/>
                <a:lumOff val="40000"/>
              </a:schemeClr>
            </a:solidFill>
            <a:ln w="28575" cmpd="dbl">
              <a:solidFill>
                <a:schemeClr val="accent1">
                  <a:shade val="50000"/>
                </a:schemeClr>
              </a:solid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zh-CN" altLang="en-US" b="1">
                  <a:solidFill>
                    <a:schemeClr val="tx1"/>
                  </a:solidFill>
                  <a:latin typeface="微软雅黑" panose="020B0503020204020204" charset="-122"/>
                  <a:ea typeface="微软雅黑" panose="020B0503020204020204" charset="-122"/>
                </a:rPr>
                <a:t>反弹效应</a:t>
              </a:r>
              <a:endParaRPr lang="zh-CN" altLang="en-US" b="1">
                <a:solidFill>
                  <a:schemeClr val="tx1"/>
                </a:solidFill>
                <a:latin typeface="微软雅黑" panose="020B0503020204020204" charset="-122"/>
                <a:ea typeface="微软雅黑" panose="020B0503020204020204" charset="-122"/>
              </a:endParaRPr>
            </a:p>
          </p:txBody>
        </p:sp>
      </p:grpSp>
      <p:grpSp>
        <p:nvGrpSpPr>
          <p:cNvPr id="13" name="组合 12"/>
          <p:cNvGrpSpPr/>
          <p:nvPr/>
        </p:nvGrpSpPr>
        <p:grpSpPr bwMode="auto">
          <a:xfrm>
            <a:off x="6350635" y="2208530"/>
            <a:ext cx="3141663" cy="590550"/>
            <a:chOff x="508000" y="3196191"/>
            <a:chExt cx="3141314" cy="590550"/>
          </a:xfrm>
          <a:solidFill>
            <a:schemeClr val="accent5">
              <a:lumMod val="40000"/>
              <a:lumOff val="60000"/>
            </a:schemeClr>
          </a:solidFill>
        </p:grpSpPr>
        <p:sp>
          <p:nvSpPr>
            <p:cNvPr id="44034" name="TextBox 1"/>
            <p:cNvSpPr txBox="1">
              <a:spLocks noChangeArrowheads="1"/>
            </p:cNvSpPr>
            <p:nvPr/>
          </p:nvSpPr>
          <p:spPr bwMode="auto">
            <a:xfrm>
              <a:off x="508000" y="3196191"/>
              <a:ext cx="321909" cy="521970"/>
            </a:xfrm>
            <a:prstGeom prst="rect">
              <a:avLst/>
            </a:prstGeom>
            <a:grpFill/>
            <a:ln w="28575" cmpd="dbl">
              <a:solidFill>
                <a:schemeClr val="accent1">
                  <a:shade val="50000"/>
                </a:schemeClr>
              </a:solid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en-US" altLang="zh-CN" sz="2800">
                  <a:solidFill>
                    <a:schemeClr val="tx1"/>
                  </a:solidFill>
                  <a:latin typeface="Impact" panose="020B0806030902050204" pitchFamily="34" charset="0"/>
                  <a:ea typeface="MS UI Gothic" panose="020B0600070205080204" pitchFamily="34" charset="-128"/>
                </a:rPr>
                <a:t>7</a:t>
              </a:r>
              <a:endParaRPr lang="en-US" altLang="zh-CN" sz="2800">
                <a:solidFill>
                  <a:schemeClr val="tx1"/>
                </a:solidFill>
                <a:latin typeface="Impact" panose="020B0806030902050204" pitchFamily="34" charset="0"/>
                <a:ea typeface="MS UI Gothic" panose="020B0600070205080204" pitchFamily="34" charset="-128"/>
              </a:endParaRPr>
            </a:p>
          </p:txBody>
        </p:sp>
        <p:cxnSp>
          <p:nvCxnSpPr>
            <p:cNvPr id="16" name="直接连接符 15"/>
            <p:cNvCxnSpPr/>
            <p:nvPr/>
          </p:nvCxnSpPr>
          <p:spPr>
            <a:xfrm flipH="1">
              <a:off x="508000" y="3196191"/>
              <a:ext cx="590484" cy="590550"/>
            </a:xfrm>
            <a:prstGeom prst="line">
              <a:avLst/>
            </a:prstGeom>
            <a:grpFill/>
            <a:ln w="28575" cmpd="dbl">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44036" name="矩形 7"/>
            <p:cNvSpPr>
              <a:spLocks noChangeArrowheads="1"/>
            </p:cNvSpPr>
            <p:nvPr/>
          </p:nvSpPr>
          <p:spPr bwMode="auto">
            <a:xfrm>
              <a:off x="960437" y="3291441"/>
              <a:ext cx="2688877" cy="369332"/>
            </a:xfrm>
            <a:prstGeom prst="rect">
              <a:avLst/>
            </a:prstGeom>
            <a:grpFill/>
            <a:ln w="28575" cmpd="dbl">
              <a:solidFill>
                <a:schemeClr val="accent1">
                  <a:shade val="50000"/>
                </a:schemeClr>
              </a:solid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r>
                <a:rPr lang="zh-CN" altLang="en-US" b="1">
                  <a:solidFill>
                    <a:schemeClr val="tx1"/>
                  </a:solidFill>
                  <a:latin typeface="微软雅黑" panose="020B0503020204020204" charset="-122"/>
                  <a:ea typeface="微软雅黑" panose="020B0503020204020204" charset="-122"/>
                </a:rPr>
                <a:t>草草决策、轻易承诺</a:t>
              </a:r>
              <a:endParaRPr lang="zh-CN" altLang="en-US" b="1">
                <a:solidFill>
                  <a:schemeClr val="tx1"/>
                </a:solidFill>
                <a:latin typeface="微软雅黑" panose="020B0503020204020204" charset="-122"/>
                <a:ea typeface="微软雅黑" panose="020B0503020204020204" charset="-122"/>
              </a:endParaRPr>
            </a:p>
          </p:txBody>
        </p:sp>
      </p:grpSp>
      <p:grpSp>
        <p:nvGrpSpPr>
          <p:cNvPr id="10" name="组合 9"/>
          <p:cNvGrpSpPr/>
          <p:nvPr/>
        </p:nvGrpSpPr>
        <p:grpSpPr bwMode="auto">
          <a:xfrm>
            <a:off x="6350318" y="3087370"/>
            <a:ext cx="2479675" cy="590550"/>
            <a:chOff x="512763" y="4940853"/>
            <a:chExt cx="2479000" cy="590550"/>
          </a:xfrm>
        </p:grpSpPr>
        <p:sp>
          <p:nvSpPr>
            <p:cNvPr id="44039" name="TextBox 10"/>
            <p:cNvSpPr txBox="1">
              <a:spLocks noChangeArrowheads="1"/>
            </p:cNvSpPr>
            <p:nvPr/>
          </p:nvSpPr>
          <p:spPr bwMode="auto">
            <a:xfrm>
              <a:off x="512763" y="4940853"/>
              <a:ext cx="372644" cy="521970"/>
            </a:xfrm>
            <a:prstGeom prst="rect">
              <a:avLst/>
            </a:prstGeom>
            <a:solidFill>
              <a:schemeClr val="accent5">
                <a:lumMod val="40000"/>
                <a:lumOff val="60000"/>
              </a:schemeClr>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en-US" altLang="zh-CN" sz="2800">
                  <a:solidFill>
                    <a:schemeClr val="tx1"/>
                  </a:solidFill>
                  <a:latin typeface="Impact" panose="020B0806030902050204" pitchFamily="34" charset="0"/>
                  <a:ea typeface="MS UI Gothic" panose="020B0600070205080204" pitchFamily="34" charset="-128"/>
                </a:rPr>
                <a:t>8</a:t>
              </a:r>
              <a:endParaRPr lang="en-US" altLang="zh-CN" sz="2800">
                <a:solidFill>
                  <a:schemeClr val="tx1"/>
                </a:solidFill>
                <a:latin typeface="Impact" panose="020B0806030902050204" pitchFamily="34" charset="0"/>
                <a:ea typeface="MS UI Gothic" panose="020B0600070205080204" pitchFamily="34" charset="-128"/>
              </a:endParaRPr>
            </a:p>
          </p:txBody>
        </p:sp>
        <p:cxnSp>
          <p:nvCxnSpPr>
            <p:cNvPr id="11" name="直接连接符 10"/>
            <p:cNvCxnSpPr/>
            <p:nvPr/>
          </p:nvCxnSpPr>
          <p:spPr>
            <a:xfrm flipH="1">
              <a:off x="512763" y="4940853"/>
              <a:ext cx="590389" cy="590550"/>
            </a:xfrm>
            <a:prstGeom prst="line">
              <a:avLst/>
            </a:prstGeom>
            <a:ln w="28575" cmpd="dbl">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44041" name="矩形 12"/>
            <p:cNvSpPr>
              <a:spLocks noChangeArrowheads="1"/>
            </p:cNvSpPr>
            <p:nvPr/>
          </p:nvSpPr>
          <p:spPr bwMode="auto">
            <a:xfrm>
              <a:off x="960438" y="5036103"/>
              <a:ext cx="2031325" cy="369332"/>
            </a:xfrm>
            <a:prstGeom prst="rect">
              <a:avLst/>
            </a:prstGeom>
            <a:solidFill>
              <a:schemeClr val="accent5">
                <a:lumMod val="40000"/>
                <a:lumOff val="60000"/>
              </a:schemeClr>
            </a:solid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zh-CN" altLang="en-US" b="1">
                  <a:solidFill>
                    <a:schemeClr val="tx1"/>
                  </a:solidFill>
                  <a:latin typeface="微软雅黑" panose="020B0503020204020204" charset="-122"/>
                  <a:ea typeface="微软雅黑" panose="020B0503020204020204" charset="-122"/>
                </a:rPr>
                <a:t>过分依赖他方推荐</a:t>
              </a:r>
              <a:endParaRPr lang="zh-CN" altLang="en-US" b="1">
                <a:solidFill>
                  <a:schemeClr val="tx1"/>
                </a:solidFill>
                <a:latin typeface="微软雅黑" panose="020B0503020204020204" charset="-122"/>
                <a:ea typeface="微软雅黑" panose="020B0503020204020204" charset="-122"/>
              </a:endParaRPr>
            </a:p>
          </p:txBody>
        </p:sp>
      </p:grpSp>
      <p:grpSp>
        <p:nvGrpSpPr>
          <p:cNvPr id="14" name="组合 13"/>
          <p:cNvGrpSpPr/>
          <p:nvPr/>
        </p:nvGrpSpPr>
        <p:grpSpPr bwMode="auto">
          <a:xfrm>
            <a:off x="6460173" y="4382453"/>
            <a:ext cx="1555750" cy="590550"/>
            <a:chOff x="512763" y="4940853"/>
            <a:chExt cx="1555671" cy="590550"/>
          </a:xfrm>
        </p:grpSpPr>
        <p:sp>
          <p:nvSpPr>
            <p:cNvPr id="44044" name="TextBox 10"/>
            <p:cNvSpPr txBox="1">
              <a:spLocks noChangeArrowheads="1"/>
            </p:cNvSpPr>
            <p:nvPr/>
          </p:nvSpPr>
          <p:spPr bwMode="auto">
            <a:xfrm>
              <a:off x="512763" y="4940853"/>
              <a:ext cx="375266" cy="521970"/>
            </a:xfrm>
            <a:prstGeom prst="rect">
              <a:avLst/>
            </a:prstGeom>
            <a:solidFill>
              <a:schemeClr val="accent5">
                <a:lumMod val="40000"/>
                <a:lumOff val="60000"/>
              </a:schemeClr>
            </a:solidFill>
            <a:ln w="28575" cmpd="dbl">
              <a:solidFill>
                <a:schemeClr val="accent1">
                  <a:shade val="50000"/>
                </a:schemeClr>
              </a:solid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en-US" altLang="zh-CN" sz="2800">
                  <a:solidFill>
                    <a:schemeClr val="tx1"/>
                  </a:solidFill>
                  <a:latin typeface="Impact" panose="020B0806030902050204" pitchFamily="34" charset="0"/>
                  <a:ea typeface="MS UI Gothic" panose="020B0600070205080204" pitchFamily="34" charset="-128"/>
                </a:rPr>
                <a:t>9</a:t>
              </a:r>
              <a:endParaRPr lang="en-US" altLang="zh-CN" sz="2800">
                <a:solidFill>
                  <a:schemeClr val="tx1"/>
                </a:solidFill>
                <a:latin typeface="Impact" panose="020B0806030902050204" pitchFamily="34" charset="0"/>
                <a:ea typeface="MS UI Gothic" panose="020B0600070205080204" pitchFamily="34" charset="-128"/>
              </a:endParaRPr>
            </a:p>
          </p:txBody>
        </p:sp>
        <p:cxnSp>
          <p:nvCxnSpPr>
            <p:cNvPr id="25" name="直接连接符 24"/>
            <p:cNvCxnSpPr/>
            <p:nvPr/>
          </p:nvCxnSpPr>
          <p:spPr>
            <a:xfrm flipH="1">
              <a:off x="512763" y="4940853"/>
              <a:ext cx="590520" cy="590550"/>
            </a:xfrm>
            <a:prstGeom prst="line">
              <a:avLst/>
            </a:prstGeom>
            <a:ln w="28575" cmpd="dbl">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44046" name="矩形 12"/>
            <p:cNvSpPr>
              <a:spLocks noChangeArrowheads="1"/>
            </p:cNvSpPr>
            <p:nvPr/>
          </p:nvSpPr>
          <p:spPr bwMode="auto">
            <a:xfrm>
              <a:off x="960438" y="5036103"/>
              <a:ext cx="1107996" cy="369332"/>
            </a:xfrm>
            <a:prstGeom prst="rect">
              <a:avLst/>
            </a:prstGeom>
            <a:solidFill>
              <a:schemeClr val="accent5">
                <a:lumMod val="40000"/>
                <a:lumOff val="60000"/>
              </a:schemeClr>
            </a:solidFill>
            <a:ln w="28575" cmpd="dbl">
              <a:solidFill>
                <a:schemeClr val="accent1">
                  <a:shade val="50000"/>
                </a:schemeClr>
              </a:solid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zh-CN" altLang="en-US" b="1">
                  <a:solidFill>
                    <a:schemeClr val="tx1"/>
                  </a:solidFill>
                  <a:latin typeface="微软雅黑" panose="020B0503020204020204" charset="-122"/>
                  <a:ea typeface="微软雅黑" panose="020B0503020204020204" charset="-122"/>
                </a:rPr>
                <a:t>寻找超人</a:t>
              </a:r>
              <a:endParaRPr lang="zh-CN" altLang="en-US" b="1">
                <a:solidFill>
                  <a:schemeClr val="tx1"/>
                </a:solidFill>
                <a:latin typeface="微软雅黑" panose="020B0503020204020204" charset="-122"/>
                <a:ea typeface="微软雅黑" panose="020B0503020204020204" charset="-122"/>
              </a:endParaRPr>
            </a:p>
          </p:txBody>
        </p:sp>
      </p:grpSp>
      <p:grpSp>
        <p:nvGrpSpPr>
          <p:cNvPr id="12" name="组合 11"/>
          <p:cNvGrpSpPr/>
          <p:nvPr/>
        </p:nvGrpSpPr>
        <p:grpSpPr bwMode="auto">
          <a:xfrm>
            <a:off x="6350635" y="1234440"/>
            <a:ext cx="1544977" cy="590550"/>
            <a:chOff x="512763" y="4940853"/>
            <a:chExt cx="1544899" cy="590550"/>
          </a:xfrm>
        </p:grpSpPr>
        <p:sp>
          <p:nvSpPr>
            <p:cNvPr id="15" name="TextBox 10"/>
            <p:cNvSpPr txBox="1">
              <a:spLocks noChangeArrowheads="1"/>
            </p:cNvSpPr>
            <p:nvPr/>
          </p:nvSpPr>
          <p:spPr bwMode="auto">
            <a:xfrm>
              <a:off x="512763" y="4940853"/>
              <a:ext cx="375266" cy="521970"/>
            </a:xfrm>
            <a:prstGeom prst="rect">
              <a:avLst/>
            </a:prstGeom>
            <a:solidFill>
              <a:schemeClr val="accent5">
                <a:lumMod val="40000"/>
                <a:lumOff val="60000"/>
              </a:schemeClr>
            </a:solidFill>
            <a:ln w="28575" cmpd="dbl">
              <a:solidFill>
                <a:schemeClr val="accent1">
                  <a:shade val="50000"/>
                </a:schemeClr>
              </a:solid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en-US" altLang="zh-CN" sz="2800">
                  <a:solidFill>
                    <a:schemeClr val="tx1"/>
                  </a:solidFill>
                  <a:latin typeface="Impact" panose="020B0806030902050204" pitchFamily="34" charset="0"/>
                  <a:ea typeface="MS UI Gothic" panose="020B0600070205080204" pitchFamily="34" charset="-128"/>
                </a:rPr>
                <a:t>6</a:t>
              </a:r>
              <a:endParaRPr lang="en-US" altLang="zh-CN" sz="2800">
                <a:solidFill>
                  <a:schemeClr val="tx1"/>
                </a:solidFill>
                <a:latin typeface="Impact" panose="020B0806030902050204" pitchFamily="34" charset="0"/>
                <a:ea typeface="MS UI Gothic" panose="020B0600070205080204" pitchFamily="34" charset="-128"/>
              </a:endParaRPr>
            </a:p>
          </p:txBody>
        </p:sp>
        <p:cxnSp>
          <p:nvCxnSpPr>
            <p:cNvPr id="17" name="直接连接符 16"/>
            <p:cNvCxnSpPr/>
            <p:nvPr/>
          </p:nvCxnSpPr>
          <p:spPr>
            <a:xfrm flipH="1">
              <a:off x="512763" y="4940853"/>
              <a:ext cx="590520" cy="590550"/>
            </a:xfrm>
            <a:prstGeom prst="line">
              <a:avLst/>
            </a:prstGeom>
            <a:ln w="28575" cmpd="dbl">
              <a:solidFill>
                <a:schemeClr val="accent1">
                  <a:shade val="50000"/>
                </a:schemeClr>
              </a:solidFill>
              <a:prstDash val="solid"/>
            </a:ln>
          </p:spPr>
          <p:style>
            <a:lnRef idx="1">
              <a:schemeClr val="accent1"/>
            </a:lnRef>
            <a:fillRef idx="0">
              <a:schemeClr val="accent1"/>
            </a:fillRef>
            <a:effectRef idx="0">
              <a:schemeClr val="accent1"/>
            </a:effectRef>
            <a:fontRef idx="minor">
              <a:schemeClr val="tx1"/>
            </a:fontRef>
          </p:style>
        </p:cxnSp>
        <p:sp>
          <p:nvSpPr>
            <p:cNvPr id="18" name="矩形 12"/>
            <p:cNvSpPr>
              <a:spLocks noChangeArrowheads="1"/>
            </p:cNvSpPr>
            <p:nvPr/>
          </p:nvSpPr>
          <p:spPr bwMode="auto">
            <a:xfrm>
              <a:off x="960438" y="5036103"/>
              <a:ext cx="1097224" cy="368300"/>
            </a:xfrm>
            <a:prstGeom prst="rect">
              <a:avLst/>
            </a:prstGeom>
            <a:solidFill>
              <a:schemeClr val="accent5">
                <a:lumMod val="40000"/>
                <a:lumOff val="60000"/>
              </a:schemeClr>
            </a:solidFill>
            <a:ln w="28575" cmpd="dbl">
              <a:solidFill>
                <a:schemeClr val="accent1">
                  <a:shade val="50000"/>
                </a:schemeClr>
              </a:solidFill>
              <a:prstDash val="solid"/>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p>
              <a:r>
                <a:rPr lang="zh-CN" altLang="en-US" b="1">
                  <a:solidFill>
                    <a:schemeClr val="tx1"/>
                  </a:solidFill>
                  <a:latin typeface="微软雅黑" panose="020B0503020204020204" charset="-122"/>
                  <a:ea typeface="微软雅黑" panose="020B0503020204020204" charset="-122"/>
                </a:rPr>
                <a:t>以貌取人</a:t>
              </a:r>
              <a:endParaRPr lang="zh-CN" altLang="en-US" b="1">
                <a:solidFill>
                  <a:schemeClr val="tx1"/>
                </a:solidFill>
                <a:latin typeface="微软雅黑" panose="020B0503020204020204" charset="-122"/>
                <a:ea typeface="微软雅黑" panose="020B0503020204020204" charset="-122"/>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0-#ppt_w/2"/>
                                          </p:val>
                                        </p:tav>
                                        <p:tav tm="100000">
                                          <p:val>
                                            <p:strVal val="#ppt_x"/>
                                          </p:val>
                                        </p:tav>
                                      </p:tavLst>
                                    </p:anim>
                                    <p:anim calcmode="lin" valueType="num">
                                      <p:cBhvr additive="base">
                                        <p:cTn id="13" dur="500" fill="hold"/>
                                        <p:tgtEl>
                                          <p:spTgt spid="2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decel="100000"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0-#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decel="10000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0-#ppt_w/2"/>
                                          </p:val>
                                        </p:tav>
                                        <p:tav tm="100000">
                                          <p:val>
                                            <p:strVal val="#ppt_x"/>
                                          </p:val>
                                        </p:tav>
                                      </p:tavLst>
                                    </p:anim>
                                    <p:anim calcmode="lin" valueType="num">
                                      <p:cBhvr additive="base">
                                        <p:cTn id="28" dur="500" fill="hold"/>
                                        <p:tgtEl>
                                          <p:spTgt spid="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decel="10000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1+#ppt_w/2"/>
                                          </p:val>
                                        </p:tav>
                                        <p:tav tm="100000">
                                          <p:val>
                                            <p:strVal val="#ppt_x"/>
                                          </p:val>
                                        </p:tav>
                                      </p:tavLst>
                                    </p:anim>
                                    <p:anim calcmode="lin" valueType="num">
                                      <p:cBhvr additive="base">
                                        <p:cTn id="33" dur="500" fill="hold"/>
                                        <p:tgtEl>
                                          <p:spTgt spid="13"/>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2" decel="100000"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1+#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decel="100000"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additive="base">
                                        <p:cTn id="42" dur="500" fill="hold"/>
                                        <p:tgtEl>
                                          <p:spTgt spid="14"/>
                                        </p:tgtEl>
                                        <p:attrNameLst>
                                          <p:attrName>ppt_x</p:attrName>
                                        </p:attrNameLst>
                                      </p:cBhvr>
                                      <p:tavLst>
                                        <p:tav tm="0">
                                          <p:val>
                                            <p:strVal val="1+#ppt_w/2"/>
                                          </p:val>
                                        </p:tav>
                                        <p:tav tm="100000">
                                          <p:val>
                                            <p:strVal val="#ppt_x"/>
                                          </p:val>
                                        </p:tav>
                                      </p:tavLst>
                                    </p:anim>
                                    <p:anim calcmode="lin" valueType="num">
                                      <p:cBhvr additive="base">
                                        <p:cTn id="43" dur="500" fill="hold"/>
                                        <p:tgtEl>
                                          <p:spTgt spid="14"/>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2" presetClass="entr" presetSubtype="8" decel="100000" fill="hold" nodeType="after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additive="base">
                                        <p:cTn id="47" dur="500" fill="hold"/>
                                        <p:tgtEl>
                                          <p:spTgt spid="12"/>
                                        </p:tgtEl>
                                        <p:attrNameLst>
                                          <p:attrName>ppt_x</p:attrName>
                                        </p:attrNameLst>
                                      </p:cBhvr>
                                      <p:tavLst>
                                        <p:tav tm="0">
                                          <p:val>
                                            <p:strVal val="0-#ppt_w/2"/>
                                          </p:val>
                                        </p:tav>
                                        <p:tav tm="100000">
                                          <p:val>
                                            <p:strVal val="#ppt_x"/>
                                          </p:val>
                                        </p:tav>
                                      </p:tavLst>
                                    </p:anim>
                                    <p:anim calcmode="lin" valueType="num">
                                      <p:cBhvr additive="base">
                                        <p:cTn id="4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rot="19860000">
            <a:off x="495935" y="2176145"/>
            <a:ext cx="2933700" cy="474345"/>
          </a:xfrm>
          <a:prstGeom prst="rect">
            <a:avLst/>
          </a:prstGeom>
          <a:solidFill>
            <a:schemeClr val="accent5">
              <a:lumMod val="40000"/>
              <a:lumOff val="60000"/>
            </a:schemeClr>
          </a:solidFill>
          <a:ln w="25400" cap="flat" cmpd="sng" algn="ctr">
            <a:noFill/>
            <a:prstDash val="solid"/>
          </a:ln>
          <a:effectLst/>
        </p:spPr>
        <p:txBody>
          <a:bodyPr anchor="ctr"/>
          <a:p>
            <a:pPr algn="ctr" fontAlgn="auto">
              <a:lnSpc>
                <a:spcPct val="120000"/>
              </a:lnSpc>
              <a:spcBef>
                <a:spcPts val="0"/>
              </a:spcBef>
              <a:spcAft>
                <a:spcPts val="0"/>
              </a:spcAft>
              <a:buFontTx/>
              <a:buNone/>
              <a:defRPr/>
            </a:pPr>
            <a:r>
              <a:rPr lang="zh-CN" altLang="en-US" sz="1400" b="1" kern="0" dirty="0">
                <a:solidFill>
                  <a:schemeClr val="tx1"/>
                </a:solidFill>
                <a:latin typeface="微软雅黑" panose="020B0503020204020204" charset="-122"/>
                <a:ea typeface="微软雅黑" panose="020B0503020204020204" charset="-122"/>
              </a:rPr>
              <a:t>①尊重求职者</a:t>
            </a:r>
            <a:endParaRPr lang="zh-CN" altLang="en-US" sz="1400" b="1" kern="0" dirty="0">
              <a:solidFill>
                <a:schemeClr val="tx1"/>
              </a:solidFill>
              <a:latin typeface="微软雅黑" panose="020B0503020204020204" charset="-122"/>
              <a:ea typeface="微软雅黑" panose="020B0503020204020204" charset="-122"/>
            </a:endParaRPr>
          </a:p>
        </p:txBody>
      </p:sp>
      <p:sp>
        <p:nvSpPr>
          <p:cNvPr id="6" name="矩形 5"/>
          <p:cNvSpPr/>
          <p:nvPr/>
        </p:nvSpPr>
        <p:spPr>
          <a:xfrm rot="1680000">
            <a:off x="546397" y="4352290"/>
            <a:ext cx="2322227" cy="499851"/>
          </a:xfrm>
          <a:prstGeom prst="rect">
            <a:avLst/>
          </a:prstGeom>
          <a:solidFill>
            <a:schemeClr val="accent5">
              <a:lumMod val="40000"/>
              <a:lumOff val="60000"/>
            </a:schemeClr>
          </a:solidFill>
          <a:ln w="25400" cap="flat" cmpd="sng" algn="ctr">
            <a:noFill/>
            <a:prstDash val="solid"/>
          </a:ln>
          <a:effectLst/>
        </p:spPr>
        <p:txBody>
          <a:bodyPr anchor="ctr"/>
          <a:p>
            <a:pPr algn="ctr" fontAlgn="auto">
              <a:lnSpc>
                <a:spcPct val="120000"/>
              </a:lnSpc>
              <a:spcBef>
                <a:spcPts val="0"/>
              </a:spcBef>
              <a:spcAft>
                <a:spcPts val="0"/>
              </a:spcAft>
              <a:buFontTx/>
              <a:buNone/>
              <a:defRPr/>
            </a:pPr>
            <a:r>
              <a:rPr lang="zh-CN" altLang="en-US" sz="1400" b="1" kern="0" dirty="0">
                <a:solidFill>
                  <a:schemeClr val="tx1"/>
                </a:solidFill>
                <a:latin typeface="微软雅黑" panose="020B0503020204020204" charset="-122"/>
                <a:ea typeface="微软雅黑" panose="020B0503020204020204" charset="-122"/>
              </a:rPr>
              <a:t>③气氛须适当</a:t>
            </a:r>
            <a:endParaRPr lang="zh-CN" altLang="en-US" sz="1400" b="1" kern="0" dirty="0">
              <a:solidFill>
                <a:schemeClr val="tx1"/>
              </a:solidFill>
              <a:latin typeface="微软雅黑" panose="020B0503020204020204" charset="-122"/>
              <a:ea typeface="微软雅黑" panose="020B0503020204020204" charset="-122"/>
            </a:endParaRPr>
          </a:p>
        </p:txBody>
      </p:sp>
      <p:sp>
        <p:nvSpPr>
          <p:cNvPr id="15" name="矩形 14"/>
          <p:cNvSpPr/>
          <p:nvPr/>
        </p:nvSpPr>
        <p:spPr>
          <a:xfrm rot="2040000">
            <a:off x="7426325" y="2205355"/>
            <a:ext cx="2694940" cy="499745"/>
          </a:xfrm>
          <a:prstGeom prst="rect">
            <a:avLst/>
          </a:prstGeom>
          <a:solidFill>
            <a:schemeClr val="accent5">
              <a:lumMod val="40000"/>
              <a:lumOff val="60000"/>
            </a:schemeClr>
          </a:solidFill>
          <a:ln w="25400" cap="flat" cmpd="sng" algn="ctr">
            <a:noFill/>
            <a:prstDash val="solid"/>
          </a:ln>
          <a:effectLst/>
        </p:spPr>
        <p:txBody>
          <a:bodyPr anchor="ctr"/>
          <a:p>
            <a:pPr algn="ctr" fontAlgn="auto">
              <a:lnSpc>
                <a:spcPct val="120000"/>
              </a:lnSpc>
              <a:spcBef>
                <a:spcPts val="0"/>
              </a:spcBef>
              <a:spcAft>
                <a:spcPts val="0"/>
              </a:spcAft>
              <a:buFontTx/>
              <a:buNone/>
              <a:defRPr/>
            </a:pPr>
            <a:r>
              <a:rPr lang="zh-CN" altLang="en-US" sz="1400" b="1" kern="0" dirty="0">
                <a:solidFill>
                  <a:schemeClr val="tx1"/>
                </a:solidFill>
                <a:latin typeface="微软雅黑" panose="020B0503020204020204" charset="-122"/>
                <a:ea typeface="微软雅黑" panose="020B0503020204020204" charset="-122"/>
              </a:rPr>
              <a:t>⑤面试要专心</a:t>
            </a:r>
            <a:endParaRPr lang="zh-CN" altLang="en-US" sz="1400" b="1" kern="0" dirty="0">
              <a:solidFill>
                <a:schemeClr val="tx1"/>
              </a:solidFill>
              <a:latin typeface="微软雅黑" panose="020B0503020204020204" charset="-122"/>
              <a:ea typeface="微软雅黑" panose="020B0503020204020204" charset="-122"/>
            </a:endParaRPr>
          </a:p>
        </p:txBody>
      </p:sp>
      <p:sp>
        <p:nvSpPr>
          <p:cNvPr id="34" name="矩形 33"/>
          <p:cNvSpPr/>
          <p:nvPr/>
        </p:nvSpPr>
        <p:spPr>
          <a:xfrm>
            <a:off x="7151370" y="3416300"/>
            <a:ext cx="2603500" cy="499745"/>
          </a:xfrm>
          <a:prstGeom prst="rect">
            <a:avLst/>
          </a:prstGeom>
          <a:solidFill>
            <a:schemeClr val="accent5">
              <a:lumMod val="40000"/>
              <a:lumOff val="60000"/>
            </a:schemeClr>
          </a:solidFill>
          <a:ln w="25400" cap="flat" cmpd="sng" algn="ctr">
            <a:noFill/>
            <a:prstDash val="solid"/>
          </a:ln>
          <a:effectLst/>
        </p:spPr>
        <p:txBody>
          <a:bodyPr anchor="ctr"/>
          <a:p>
            <a:pPr algn="ctr" fontAlgn="auto">
              <a:lnSpc>
                <a:spcPct val="120000"/>
              </a:lnSpc>
              <a:spcBef>
                <a:spcPts val="0"/>
              </a:spcBef>
              <a:spcAft>
                <a:spcPts val="0"/>
              </a:spcAft>
              <a:buFontTx/>
              <a:buNone/>
              <a:defRPr/>
            </a:pPr>
            <a:r>
              <a:rPr lang="zh-CN" altLang="en-US" sz="1400" b="1" kern="0" dirty="0">
                <a:solidFill>
                  <a:schemeClr val="tx1"/>
                </a:solidFill>
                <a:latin typeface="微软雅黑" panose="020B0503020204020204" charset="-122"/>
                <a:ea typeface="微软雅黑" panose="020B0503020204020204" charset="-122"/>
              </a:rPr>
              <a:t>⑥重视价值观</a:t>
            </a:r>
            <a:endParaRPr lang="zh-CN" altLang="en-US" sz="1400" b="1" kern="0" dirty="0">
              <a:solidFill>
                <a:schemeClr val="tx1"/>
              </a:solidFill>
              <a:latin typeface="微软雅黑" panose="020B0503020204020204" charset="-122"/>
              <a:ea typeface="微软雅黑" panose="020B0503020204020204" charset="-122"/>
            </a:endParaRPr>
          </a:p>
        </p:txBody>
      </p:sp>
      <p:sp>
        <p:nvSpPr>
          <p:cNvPr id="35" name="矩形 34"/>
          <p:cNvSpPr/>
          <p:nvPr/>
        </p:nvSpPr>
        <p:spPr>
          <a:xfrm rot="20160000">
            <a:off x="7511415" y="4399915"/>
            <a:ext cx="2484755" cy="499745"/>
          </a:xfrm>
          <a:prstGeom prst="rect">
            <a:avLst/>
          </a:prstGeom>
          <a:solidFill>
            <a:schemeClr val="accent5">
              <a:lumMod val="40000"/>
              <a:lumOff val="60000"/>
            </a:schemeClr>
          </a:solidFill>
          <a:ln w="25400" cap="flat" cmpd="sng" algn="ctr">
            <a:noFill/>
            <a:prstDash val="solid"/>
          </a:ln>
          <a:effectLst/>
        </p:spPr>
        <p:txBody>
          <a:bodyPr anchor="ctr"/>
          <a:p>
            <a:pPr algn="ctr" fontAlgn="auto">
              <a:lnSpc>
                <a:spcPct val="120000"/>
              </a:lnSpc>
              <a:spcBef>
                <a:spcPts val="0"/>
              </a:spcBef>
              <a:spcAft>
                <a:spcPts val="0"/>
              </a:spcAft>
              <a:buFontTx/>
              <a:buNone/>
              <a:defRPr/>
            </a:pPr>
            <a:r>
              <a:rPr lang="zh-CN" altLang="en-US" sz="1400" b="1" kern="0" dirty="0">
                <a:solidFill>
                  <a:schemeClr val="tx1"/>
                </a:solidFill>
                <a:latin typeface="微软雅黑" panose="020B0503020204020204" charset="-122"/>
                <a:ea typeface="微软雅黑" panose="020B0503020204020204" charset="-122"/>
              </a:rPr>
              <a:t>⑦勿过早谈薪</a:t>
            </a:r>
            <a:endParaRPr lang="zh-CN" altLang="en-US" sz="1400" b="1" kern="0" dirty="0">
              <a:solidFill>
                <a:schemeClr val="tx1"/>
              </a:solidFill>
              <a:latin typeface="微软雅黑" panose="020B0503020204020204" charset="-122"/>
              <a:ea typeface="微软雅黑" panose="020B0503020204020204" charset="-122"/>
            </a:endParaRPr>
          </a:p>
        </p:txBody>
      </p:sp>
      <p:sp>
        <p:nvSpPr>
          <p:cNvPr id="36" name="矩形 35"/>
          <p:cNvSpPr/>
          <p:nvPr/>
        </p:nvSpPr>
        <p:spPr>
          <a:xfrm>
            <a:off x="7025640" y="5282565"/>
            <a:ext cx="2854960" cy="585470"/>
          </a:xfrm>
          <a:prstGeom prst="rect">
            <a:avLst/>
          </a:prstGeom>
          <a:solidFill>
            <a:schemeClr val="accent5">
              <a:lumMod val="40000"/>
              <a:lumOff val="60000"/>
            </a:schemeClr>
          </a:solidFill>
          <a:ln w="25400" cap="flat" cmpd="sng" algn="ctr">
            <a:noFill/>
            <a:prstDash val="solid"/>
          </a:ln>
          <a:effectLst/>
        </p:spPr>
        <p:txBody>
          <a:bodyPr anchor="ctr"/>
          <a:p>
            <a:pPr algn="ctr" fontAlgn="auto">
              <a:lnSpc>
                <a:spcPct val="120000"/>
              </a:lnSpc>
              <a:spcBef>
                <a:spcPts val="0"/>
              </a:spcBef>
              <a:spcAft>
                <a:spcPts val="0"/>
              </a:spcAft>
              <a:buFontTx/>
              <a:buNone/>
              <a:defRPr/>
            </a:pPr>
            <a:r>
              <a:rPr lang="zh-CN" altLang="en-US" sz="1400" b="1" kern="0" dirty="0">
                <a:solidFill>
                  <a:schemeClr val="tx1"/>
                </a:solidFill>
                <a:latin typeface="微软雅黑" panose="020B0503020204020204" charset="-122"/>
                <a:ea typeface="微软雅黑" panose="020B0503020204020204" charset="-122"/>
              </a:rPr>
              <a:t>⑧结束要礼貌</a:t>
            </a:r>
            <a:endParaRPr lang="zh-CN" altLang="en-US" sz="1400" b="1" kern="0" dirty="0">
              <a:solidFill>
                <a:schemeClr val="tx1"/>
              </a:solidFill>
              <a:latin typeface="微软雅黑" panose="020B0503020204020204" charset="-122"/>
              <a:ea typeface="微软雅黑" panose="020B0503020204020204" charset="-122"/>
            </a:endParaRPr>
          </a:p>
        </p:txBody>
      </p:sp>
      <p:sp>
        <p:nvSpPr>
          <p:cNvPr id="3" name="矩形 2"/>
          <p:cNvSpPr/>
          <p:nvPr/>
        </p:nvSpPr>
        <p:spPr>
          <a:xfrm>
            <a:off x="931207" y="5383530"/>
            <a:ext cx="2322227" cy="499851"/>
          </a:xfrm>
          <a:prstGeom prst="rect">
            <a:avLst/>
          </a:prstGeom>
          <a:solidFill>
            <a:schemeClr val="accent5">
              <a:lumMod val="40000"/>
              <a:lumOff val="60000"/>
            </a:schemeClr>
          </a:solidFill>
          <a:ln w="25400" cap="flat" cmpd="sng" algn="ctr">
            <a:noFill/>
            <a:prstDash val="solid"/>
          </a:ln>
          <a:effectLst/>
        </p:spPr>
        <p:txBody>
          <a:bodyPr anchor="ctr"/>
          <a:p>
            <a:pPr algn="ctr" fontAlgn="auto">
              <a:lnSpc>
                <a:spcPct val="120000"/>
              </a:lnSpc>
              <a:spcBef>
                <a:spcPts val="0"/>
              </a:spcBef>
              <a:spcAft>
                <a:spcPts val="0"/>
              </a:spcAft>
              <a:buFontTx/>
              <a:buNone/>
              <a:defRPr/>
            </a:pPr>
            <a:r>
              <a:rPr lang="zh-CN" altLang="en-US" sz="1400" b="1" kern="0" dirty="0">
                <a:solidFill>
                  <a:schemeClr val="tx1"/>
                </a:solidFill>
                <a:latin typeface="微软雅黑" panose="020B0503020204020204" charset="-122"/>
                <a:ea typeface="微软雅黑" panose="020B0503020204020204" charset="-122"/>
              </a:rPr>
              <a:t>④不脱离主题</a:t>
            </a:r>
            <a:endParaRPr lang="zh-CN" altLang="en-US" sz="1400" b="1" kern="0" dirty="0">
              <a:solidFill>
                <a:schemeClr val="tx1"/>
              </a:solidFill>
              <a:latin typeface="微软雅黑" panose="020B0503020204020204" charset="-122"/>
              <a:ea typeface="微软雅黑" panose="020B0503020204020204" charset="-122"/>
            </a:endParaRPr>
          </a:p>
        </p:txBody>
      </p:sp>
      <p:sp>
        <p:nvSpPr>
          <p:cNvPr id="8" name="矩形 7"/>
          <p:cNvSpPr/>
          <p:nvPr/>
        </p:nvSpPr>
        <p:spPr>
          <a:xfrm>
            <a:off x="769620" y="3331845"/>
            <a:ext cx="2933700" cy="474345"/>
          </a:xfrm>
          <a:prstGeom prst="rect">
            <a:avLst/>
          </a:prstGeom>
          <a:solidFill>
            <a:schemeClr val="accent5">
              <a:lumMod val="40000"/>
              <a:lumOff val="60000"/>
            </a:schemeClr>
          </a:solidFill>
          <a:ln w="25400" cap="flat" cmpd="sng" algn="ctr">
            <a:noFill/>
            <a:prstDash val="solid"/>
          </a:ln>
          <a:effectLst/>
        </p:spPr>
        <p:txBody>
          <a:bodyPr anchor="ctr"/>
          <a:p>
            <a:pPr algn="ctr" fontAlgn="auto">
              <a:lnSpc>
                <a:spcPct val="120000"/>
              </a:lnSpc>
              <a:spcBef>
                <a:spcPts val="0"/>
              </a:spcBef>
              <a:spcAft>
                <a:spcPts val="0"/>
              </a:spcAft>
              <a:buFontTx/>
              <a:buNone/>
              <a:defRPr/>
            </a:pPr>
            <a:r>
              <a:rPr lang="zh-CN" altLang="en-US" sz="1400" b="1" kern="0" dirty="0">
                <a:solidFill>
                  <a:schemeClr val="tx1"/>
                </a:solidFill>
                <a:latin typeface="微软雅黑" panose="020B0503020204020204" charset="-122"/>
                <a:ea typeface="微软雅黑" panose="020B0503020204020204" charset="-122"/>
              </a:rPr>
              <a:t>②准时并规范</a:t>
            </a:r>
            <a:endParaRPr lang="zh-CN" altLang="en-US" sz="1400" b="1" kern="0" dirty="0">
              <a:solidFill>
                <a:schemeClr val="tx1"/>
              </a:solidFill>
              <a:latin typeface="微软雅黑" panose="020B0503020204020204" charset="-122"/>
              <a:ea typeface="微软雅黑" panose="020B0503020204020204" charset="-122"/>
            </a:endParaRPr>
          </a:p>
        </p:txBody>
      </p:sp>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9" name="TextBox 8"/>
          <p:cNvSpPr txBox="1">
            <a:spLocks noChangeArrowheads="1"/>
          </p:cNvSpPr>
          <p:nvPr/>
        </p:nvSpPr>
        <p:spPr bwMode="auto">
          <a:xfrm>
            <a:off x="483235" y="1967230"/>
            <a:ext cx="6090285" cy="645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scene3d>
              <a:camera prst="orthographicFront"/>
              <a:lightRig rig="threePt" dir="t"/>
            </a:scene3d>
          </a:bodyPr>
          <a:p>
            <a:r>
              <a:rPr lang="zh-CN" altLang="en-US" sz="3600" b="1">
                <a:ln w="10160">
                  <a:solidFill>
                    <a:schemeClr val="accent5"/>
                  </a:solidFill>
                  <a:prstDash val="solid"/>
                </a:ln>
                <a:solidFill>
                  <a:srgbClr val="FFFFFF"/>
                </a:solidFill>
                <a:effectLst>
                  <a:outerShdw blurRad="38100" dist="22860" dir="5400000" algn="tl" rotWithShape="0">
                    <a:srgbClr val="000000">
                      <a:alpha val="30000"/>
                    </a:srgbClr>
                  </a:outerShdw>
                  <a:reflection blurRad="6350" stA="55000" endA="50" endPos="85000" dist="29997" dir="5400000" sy="-100000" algn="bl" rotWithShape="0"/>
                </a:effectLst>
                <a:latin typeface="Impact" panose="020B0806030902050204" pitchFamily="34" charset="0"/>
                <a:ea typeface="微软雅黑" panose="020B0503020204020204" charset="-122"/>
              </a:rPr>
              <a:t>第三章  </a:t>
            </a:r>
            <a:r>
              <a:rPr lang="en-US" altLang="zh-CN" sz="3600" b="1">
                <a:ln w="10160">
                  <a:solidFill>
                    <a:schemeClr val="accent5"/>
                  </a:solidFill>
                  <a:prstDash val="solid"/>
                </a:ln>
                <a:solidFill>
                  <a:srgbClr val="FFFFFF"/>
                </a:solidFill>
                <a:effectLst>
                  <a:outerShdw blurRad="38100" dist="22860" dir="5400000" algn="tl" rotWithShape="0">
                    <a:srgbClr val="000000">
                      <a:alpha val="30000"/>
                    </a:srgbClr>
                  </a:outerShdw>
                  <a:reflection blurRad="6350" stA="55000" endA="50" endPos="85000" dist="29997" dir="5400000" sy="-100000" algn="bl" rotWithShape="0"/>
                </a:effectLst>
                <a:latin typeface="Impact" panose="020B0806030902050204" pitchFamily="34" charset="0"/>
                <a:ea typeface="微软雅黑" panose="020B0503020204020204" charset="-122"/>
              </a:rPr>
              <a:t>  </a:t>
            </a:r>
            <a:r>
              <a:rPr lang="zh-CN" altLang="en-US" sz="3600" b="1">
                <a:ln w="10160">
                  <a:solidFill>
                    <a:schemeClr val="accent5"/>
                  </a:solidFill>
                  <a:prstDash val="solid"/>
                </a:ln>
                <a:solidFill>
                  <a:srgbClr val="FFFFFF"/>
                </a:solidFill>
                <a:effectLst>
                  <a:outerShdw blurRad="38100" dist="22860" dir="5400000" algn="tl" rotWithShape="0">
                    <a:srgbClr val="000000">
                      <a:alpha val="30000"/>
                    </a:srgbClr>
                  </a:outerShdw>
                  <a:reflection blurRad="6350" stA="55000" endA="50" endPos="85000" dist="29997" dir="5400000" sy="-100000" algn="bl" rotWithShape="0"/>
                </a:effectLst>
                <a:latin typeface="Impact" panose="020B0806030902050204" pitchFamily="34" charset="0"/>
                <a:ea typeface="微软雅黑" panose="020B0503020204020204" charset="-122"/>
              </a:rPr>
              <a:t>素质选拔及面试问题</a:t>
            </a:r>
            <a:endParaRPr lang="zh-CN" altLang="en-US" sz="3600" b="1">
              <a:ln w="10160">
                <a:solidFill>
                  <a:schemeClr val="accent5"/>
                </a:solidFill>
                <a:prstDash val="solid"/>
              </a:ln>
              <a:solidFill>
                <a:srgbClr val="FFFFFF"/>
              </a:solidFill>
              <a:effectLst>
                <a:outerShdw blurRad="38100" dist="22860" dir="5400000" algn="tl" rotWithShape="0">
                  <a:srgbClr val="000000">
                    <a:alpha val="30000"/>
                  </a:srgbClr>
                </a:outerShdw>
                <a:reflection blurRad="6350" stA="55000" endA="50" endPos="85000" dist="29997" dir="5400000" sy="-100000" algn="bl" rotWithShape="0"/>
              </a:effectLst>
              <a:latin typeface="Impact" panose="020B0806030902050204" pitchFamily="34" charset="0"/>
              <a:ea typeface="微软雅黑" panose="020B0503020204020204" charset="-122"/>
            </a:endParaRPr>
          </a:p>
        </p:txBody>
      </p:sp>
      <p:sp>
        <p:nvSpPr>
          <p:cNvPr id="10" name="矩形 9"/>
          <p:cNvSpPr/>
          <p:nvPr/>
        </p:nvSpPr>
        <p:spPr>
          <a:xfrm>
            <a:off x="1148715" y="4296728"/>
            <a:ext cx="3309938" cy="368300"/>
          </a:xfrm>
          <a:prstGeom prst="rect">
            <a:avLst/>
          </a:prstGeom>
        </p:spPr>
        <p:txBody>
          <a:bodyPr>
            <a:spAutoFit/>
          </a:bodyPr>
          <a:p>
            <a:pPr marL="285750" indent="-285750" fontAlgn="auto">
              <a:spcBef>
                <a:spcPts val="0"/>
              </a:spcBef>
              <a:spcAft>
                <a:spcPts val="0"/>
              </a:spcAft>
              <a:buFont typeface="Arial" panose="020B0604020202020204" pitchFamily="34" charset="0"/>
              <a:buChar char="•"/>
              <a:defRPr/>
            </a:pPr>
            <a:r>
              <a:rPr lang="zh-CN" altLang="en-US" kern="0" dirty="0">
                <a:solidFill>
                  <a:srgbClr val="F8F8F8"/>
                </a:solidFill>
                <a:latin typeface="微软雅黑" panose="020B0503020204020204" charset="-122"/>
                <a:ea typeface="微软雅黑" panose="020B0503020204020204" charset="-122"/>
              </a:rPr>
              <a:t>素质概念</a:t>
            </a:r>
            <a:endParaRPr lang="zh-CN" altLang="en-US" kern="0" dirty="0">
              <a:solidFill>
                <a:srgbClr val="F8F8F8"/>
              </a:solidFill>
              <a:latin typeface="微软雅黑" panose="020B0503020204020204" charset="-122"/>
              <a:ea typeface="微软雅黑" panose="020B0503020204020204" charset="-122"/>
            </a:endParaRPr>
          </a:p>
        </p:txBody>
      </p:sp>
      <p:sp>
        <p:nvSpPr>
          <p:cNvPr id="12" name="矩形 11"/>
          <p:cNvSpPr/>
          <p:nvPr/>
        </p:nvSpPr>
        <p:spPr>
          <a:xfrm>
            <a:off x="1065530" y="5957253"/>
            <a:ext cx="3309938" cy="368300"/>
          </a:xfrm>
          <a:prstGeom prst="rect">
            <a:avLst/>
          </a:prstGeom>
        </p:spPr>
        <p:txBody>
          <a:bodyPr>
            <a:spAutoFit/>
          </a:bodyPr>
          <a:p>
            <a:pPr marL="285750" indent="-285750" fontAlgn="auto">
              <a:spcBef>
                <a:spcPts val="0"/>
              </a:spcBef>
              <a:spcAft>
                <a:spcPts val="0"/>
              </a:spcAft>
              <a:buFont typeface="Arial" panose="020B0604020202020204" pitchFamily="34" charset="0"/>
              <a:buChar char="•"/>
              <a:defRPr/>
            </a:pPr>
            <a:r>
              <a:rPr lang="zh-CN" altLang="en-US" kern="0" dirty="0">
                <a:solidFill>
                  <a:srgbClr val="F8F8F8"/>
                </a:solidFill>
                <a:latin typeface="微软雅黑" panose="020B0503020204020204" charset="-122"/>
                <a:ea typeface="微软雅黑" panose="020B0503020204020204" charset="-122"/>
              </a:rPr>
              <a:t>面试关卡</a:t>
            </a:r>
            <a:endParaRPr lang="zh-CN" altLang="en-US" kern="0" dirty="0">
              <a:solidFill>
                <a:srgbClr val="F8F8F8"/>
              </a:solidFill>
              <a:latin typeface="微软雅黑" panose="020B0503020204020204" charset="-122"/>
              <a:ea typeface="微软雅黑" panose="020B0503020204020204" charset="-122"/>
            </a:endParaRPr>
          </a:p>
        </p:txBody>
      </p:sp>
      <p:cxnSp>
        <p:nvCxnSpPr>
          <p:cNvPr id="22" name="直接连接符 21"/>
          <p:cNvCxnSpPr/>
          <p:nvPr/>
        </p:nvCxnSpPr>
        <p:spPr>
          <a:xfrm>
            <a:off x="668020" y="3126740"/>
            <a:ext cx="5745480" cy="5715"/>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1"/>
          <a:stretch>
            <a:fillRect/>
          </a:stretch>
        </p:blipFill>
        <p:spPr>
          <a:xfrm>
            <a:off x="6793230" y="398145"/>
            <a:ext cx="5144135" cy="6073140"/>
          </a:xfrm>
          <a:prstGeom prst="rect">
            <a:avLst/>
          </a:prstGeom>
        </p:spPr>
      </p:pic>
      <p:sp>
        <p:nvSpPr>
          <p:cNvPr id="3" name="矩形 2"/>
          <p:cNvSpPr/>
          <p:nvPr/>
        </p:nvSpPr>
        <p:spPr>
          <a:xfrm>
            <a:off x="1065530" y="5150168"/>
            <a:ext cx="3309938" cy="368300"/>
          </a:xfrm>
          <a:prstGeom prst="rect">
            <a:avLst/>
          </a:prstGeom>
        </p:spPr>
        <p:txBody>
          <a:bodyPr>
            <a:spAutoFit/>
          </a:bodyPr>
          <a:p>
            <a:pPr marL="285750" indent="-285750" fontAlgn="auto">
              <a:spcBef>
                <a:spcPts val="0"/>
              </a:spcBef>
              <a:spcAft>
                <a:spcPts val="0"/>
              </a:spcAft>
              <a:buFont typeface="Arial" panose="020B0604020202020204" pitchFamily="34" charset="0"/>
              <a:buChar char="•"/>
              <a:defRPr/>
            </a:pPr>
            <a:r>
              <a:rPr lang="zh-CN" altLang="en-US" kern="0" dirty="0">
                <a:solidFill>
                  <a:srgbClr val="F8F8F8"/>
                </a:solidFill>
                <a:latin typeface="微软雅黑" panose="020B0503020204020204" charset="-122"/>
                <a:ea typeface="微软雅黑" panose="020B0503020204020204" charset="-122"/>
              </a:rPr>
              <a:t>素质选拔</a:t>
            </a:r>
            <a:endParaRPr lang="zh-CN" altLang="en-US" kern="0" dirty="0">
              <a:solidFill>
                <a:srgbClr val="F8F8F8"/>
              </a:solidFill>
              <a:latin typeface="微软雅黑" panose="020B0503020204020204" charset="-122"/>
              <a:ea typeface="微软雅黑" panose="020B0503020204020204" charset="-122"/>
            </a:endParaRPr>
          </a:p>
        </p:txBody>
      </p:sp>
      <p:sp>
        <p:nvSpPr>
          <p:cNvPr id="4" name="矩形 3"/>
          <p:cNvSpPr/>
          <p:nvPr/>
        </p:nvSpPr>
        <p:spPr>
          <a:xfrm>
            <a:off x="1148715" y="3593783"/>
            <a:ext cx="3309938" cy="368300"/>
          </a:xfrm>
          <a:prstGeom prst="rect">
            <a:avLst/>
          </a:prstGeom>
        </p:spPr>
        <p:txBody>
          <a:bodyPr>
            <a:spAutoFit/>
          </a:bodyPr>
          <a:p>
            <a:pPr marL="285750" indent="-285750" fontAlgn="auto">
              <a:spcBef>
                <a:spcPts val="0"/>
              </a:spcBef>
              <a:spcAft>
                <a:spcPts val="0"/>
              </a:spcAft>
              <a:buFont typeface="Arial" panose="020B0604020202020204" pitchFamily="34" charset="0"/>
              <a:buChar char="•"/>
              <a:defRPr/>
            </a:pPr>
            <a:r>
              <a:rPr lang="zh-CN" altLang="en-US" kern="0" dirty="0">
                <a:solidFill>
                  <a:srgbClr val="F8F8F8"/>
                </a:solidFill>
                <a:latin typeface="微软雅黑" panose="020B0503020204020204" charset="-122"/>
                <a:ea typeface="微软雅黑" panose="020B0503020204020204" charset="-122"/>
              </a:rPr>
              <a:t>任职资格</a:t>
            </a:r>
            <a:endParaRPr lang="zh-CN" altLang="en-US" kern="0" dirty="0">
              <a:solidFill>
                <a:srgbClr val="F8F8F8"/>
              </a:solidFill>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9"/>
                                        </p:tgtEl>
                                        <p:attrNameLst>
                                          <p:attrName>ppt_x</p:attrName>
                                          <p:attrName>ppt_y</p:attrName>
                                        </p:attrNameLst>
                                      </p:cBhvr>
                                      <p:rCtr x="439600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Scale>
                                      <p:cBhvr>
                                        <p:cTn id="1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4" dur="1000" decel="50000" fill="hold">
                                          <p:stCondLst>
                                            <p:cond delay="0"/>
                                          </p:stCondLst>
                                        </p:cTn>
                                        <p:tgtEl>
                                          <p:spTgt spid="10"/>
                                        </p:tgtEl>
                                        <p:attrNameLst>
                                          <p:attrName>ppt_x</p:attrName>
                                          <p:attrName>ppt_y</p:attrName>
                                        </p:attrNameLst>
                                      </p:cBhvr>
                                      <p:rCtr x="0" y="0"/>
                                    </p:animMotion>
                                    <p:animEffect transition="in" filter="fade">
                                      <p:cBhvr>
                                        <p:cTn id="15" dur="1000"/>
                                        <p:tgtEl>
                                          <p:spTgt spid="10"/>
                                        </p:tgtEl>
                                      </p:cBhvr>
                                    </p:animEffect>
                                  </p:childTnLst>
                                </p:cTn>
                              </p:par>
                              <p:par>
                                <p:cTn id="16" presetID="52" presetClass="entr" presetSubtype="0" fill="hold" grpId="0" nodeType="withEffect">
                                  <p:stCondLst>
                                    <p:cond delay="200"/>
                                  </p:stCondLst>
                                  <p:iterate type="lt">
                                    <p:tmAbs val="0"/>
                                  </p:iterate>
                                  <p:childTnLst>
                                    <p:set>
                                      <p:cBhvr>
                                        <p:cTn id="17" dur="1" fill="hold">
                                          <p:stCondLst>
                                            <p:cond delay="0"/>
                                          </p:stCondLst>
                                        </p:cTn>
                                        <p:tgtEl>
                                          <p:spTgt spid="12"/>
                                        </p:tgtEl>
                                        <p:attrNameLst>
                                          <p:attrName>style.visibility</p:attrName>
                                        </p:attrNameLst>
                                      </p:cBhvr>
                                      <p:to>
                                        <p:strVal val="visible"/>
                                      </p:to>
                                    </p:set>
                                    <p:animScale>
                                      <p:cBhvr>
                                        <p:cTn id="1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9" dur="1000" decel="50000" fill="hold">
                                          <p:stCondLst>
                                            <p:cond delay="0"/>
                                          </p:stCondLst>
                                        </p:cTn>
                                        <p:tgtEl>
                                          <p:spTgt spid="12"/>
                                        </p:tgtEl>
                                        <p:attrNameLst>
                                          <p:attrName>ppt_x</p:attrName>
                                          <p:attrName>ppt_y</p:attrName>
                                        </p:attrNameLst>
                                      </p:cBhvr>
                                      <p:rCtr x="0" y="0"/>
                                    </p:animMotion>
                                    <p:animEffect transition="in" filter="fade">
                                      <p:cBhvr>
                                        <p:cTn id="20" dur="1000"/>
                                        <p:tgtEl>
                                          <p:spTgt spid="12"/>
                                        </p:tgtEl>
                                      </p:cBhvr>
                                    </p:animEffect>
                                  </p:childTnLst>
                                </p:cTn>
                              </p:par>
                            </p:childTnLst>
                          </p:cTn>
                        </p:par>
                        <p:par>
                          <p:cTn id="21" fill="hold">
                            <p:stCondLst>
                              <p:cond delay="1700"/>
                            </p:stCondLst>
                            <p:childTnLst>
                              <p:par>
                                <p:cTn id="22" presetID="52"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Scale>
                                      <p:cBhvr>
                                        <p:cTn id="24"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5" dur="1000" decel="50000" fill="hold">
                                          <p:stCondLst>
                                            <p:cond delay="0"/>
                                          </p:stCondLst>
                                        </p:cTn>
                                        <p:tgtEl>
                                          <p:spTgt spid="3"/>
                                        </p:tgtEl>
                                        <p:attrNameLst>
                                          <p:attrName>ppt_x</p:attrName>
                                          <p:attrName>ppt_y</p:attrName>
                                        </p:attrNameLst>
                                      </p:cBhvr>
                                      <p:rCtr x="0" y="0"/>
                                    </p:animMotion>
                                    <p:animEffect transition="in" filter="fade">
                                      <p:cBhvr>
                                        <p:cTn id="26" dur="1000"/>
                                        <p:tgtEl>
                                          <p:spTgt spid="3"/>
                                        </p:tgtEl>
                                      </p:cBhvr>
                                    </p:animEffect>
                                  </p:childTnLst>
                                </p:cTn>
                              </p:par>
                            </p:childTnLst>
                          </p:cTn>
                        </p:par>
                        <p:par>
                          <p:cTn id="27" fill="hold">
                            <p:stCondLst>
                              <p:cond delay="2700"/>
                            </p:stCondLst>
                            <p:childTnLst>
                              <p:par>
                                <p:cTn id="28" presetID="52" presetClass="entr" presetSubtype="0"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Scale>
                                      <p:cBhvr>
                                        <p:cTn id="30"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1" dur="1000" decel="50000" fill="hold">
                                          <p:stCondLst>
                                            <p:cond delay="0"/>
                                          </p:stCondLst>
                                        </p:cTn>
                                        <p:tgtEl>
                                          <p:spTgt spid="4"/>
                                        </p:tgtEl>
                                        <p:attrNameLst>
                                          <p:attrName>ppt_x</p:attrName>
                                          <p:attrName>ppt_y</p:attrName>
                                        </p:attrNameLst>
                                      </p:cBhvr>
                                      <p:rCtr x="0" y="0"/>
                                    </p:animMotion>
                                    <p:animEffect transition="in" filter="fade">
                                      <p:cBhvr>
                                        <p:cTn id="32"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2" grpId="0"/>
      <p:bldP spid="3"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a:spLocks noChangeArrowheads="1"/>
          </p:cNvSpPr>
          <p:nvPr/>
        </p:nvSpPr>
        <p:spPr bwMode="auto">
          <a:xfrm>
            <a:off x="612775" y="1506855"/>
            <a:ext cx="4116388"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30000"/>
              </a:lnSpc>
            </a:pPr>
            <a:r>
              <a:rPr lang="en-US" altLang="zh-CN"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3.1.1 </a:t>
            </a:r>
            <a:r>
              <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任职资格</a:t>
            </a:r>
            <a:endPar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6" name="文本框 7"/>
          <p:cNvSpPr txBox="1">
            <a:spLocks noChangeArrowheads="1"/>
          </p:cNvSpPr>
          <p:nvPr/>
        </p:nvSpPr>
        <p:spPr bwMode="auto">
          <a:xfrm>
            <a:off x="612775" y="3082925"/>
            <a:ext cx="5124450"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indent="457200" eaLnBrk="1" latinLnBrk="0" hangingPunct="1">
              <a:lnSpc>
                <a:spcPct val="200000"/>
              </a:lnSpc>
            </a:pPr>
            <a:r>
              <a:rPr lang="zh-CN" altLang="en-US" sz="1600">
                <a:solidFill>
                  <a:srgbClr val="5F5E5C"/>
                </a:solidFill>
                <a:latin typeface="微软雅黑" panose="020B0503020204020204" charset="-122"/>
                <a:ea typeface="微软雅黑" panose="020B0503020204020204" charset="-122"/>
              </a:rPr>
              <a:t>什么样的人来做最适合？这就是任职资格。任职资格是指为了保证工作目标的实现，任职者必须具备的知识、技能、能力和个性等方面的要求，它常常以胜任职位所需的学历、专业、工作经验、工作技能、能力等加以表达，也称胜任素质（</a:t>
            </a:r>
            <a:r>
              <a:rPr lang="en-US" altLang="zh-CN" sz="1600">
                <a:solidFill>
                  <a:srgbClr val="5F5E5C"/>
                </a:solidFill>
                <a:latin typeface="微软雅黑" panose="020B0503020204020204" charset="-122"/>
                <a:ea typeface="微软雅黑" panose="020B0503020204020204" charset="-122"/>
              </a:rPr>
              <a:t>Competency</a:t>
            </a:r>
            <a:r>
              <a:rPr lang="zh-CN" altLang="en-US" sz="1600">
                <a:solidFill>
                  <a:srgbClr val="5F5E5C"/>
                </a:solidFill>
                <a:latin typeface="微软雅黑" panose="020B0503020204020204" charset="-122"/>
                <a:ea typeface="微软雅黑" panose="020B0503020204020204" charset="-122"/>
              </a:rPr>
              <a:t>）。</a:t>
            </a:r>
            <a:endParaRPr lang="zh-CN" altLang="en-US" sz="1600">
              <a:solidFill>
                <a:srgbClr val="5F5E5C"/>
              </a:solidFill>
              <a:latin typeface="微软雅黑" panose="020B0503020204020204" charset="-122"/>
              <a:ea typeface="微软雅黑" panose="020B0503020204020204" charset="-122"/>
            </a:endParaRPr>
          </a:p>
        </p:txBody>
      </p:sp>
      <p:cxnSp>
        <p:nvCxnSpPr>
          <p:cNvPr id="10" name="直接连接符 9"/>
          <p:cNvCxnSpPr/>
          <p:nvPr/>
        </p:nvCxnSpPr>
        <p:spPr>
          <a:xfrm flipV="1">
            <a:off x="6097588" y="3068638"/>
            <a:ext cx="0" cy="3282950"/>
          </a:xfrm>
          <a:prstGeom prst="line">
            <a:avLst/>
          </a:prstGeom>
          <a:ln w="28575" cmpd="sng">
            <a:solidFill>
              <a:schemeClr val="accent1">
                <a:shade val="50000"/>
              </a:schemeClr>
            </a:solidFill>
            <a:prstDash val="lgDashDot"/>
          </a:ln>
        </p:spPr>
        <p:style>
          <a:lnRef idx="1">
            <a:schemeClr val="accent1"/>
          </a:lnRef>
          <a:fillRef idx="0">
            <a:schemeClr val="accent1"/>
          </a:fillRef>
          <a:effectRef idx="0">
            <a:schemeClr val="accent1"/>
          </a:effectRef>
          <a:fontRef idx="minor">
            <a:schemeClr val="tx1"/>
          </a:fontRef>
        </p:style>
      </p:cxnSp>
      <p:sp>
        <p:nvSpPr>
          <p:cNvPr id="11" name="文本框 7"/>
          <p:cNvSpPr txBox="1">
            <a:spLocks noChangeArrowheads="1"/>
          </p:cNvSpPr>
          <p:nvPr/>
        </p:nvSpPr>
        <p:spPr bwMode="auto">
          <a:xfrm>
            <a:off x="6457950" y="3082925"/>
            <a:ext cx="5400675"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indent="457200" eaLnBrk="1" latinLnBrk="0" hangingPunct="1">
              <a:lnSpc>
                <a:spcPct val="200000"/>
              </a:lnSpc>
            </a:pPr>
            <a:r>
              <a:rPr lang="zh-CN" altLang="en-US" sz="1600">
                <a:solidFill>
                  <a:srgbClr val="5F5E5C"/>
                </a:solidFill>
                <a:latin typeface="微软雅黑" panose="020B0503020204020204" charset="-122"/>
                <a:ea typeface="微软雅黑" panose="020B0503020204020204" charset="-122"/>
              </a:rPr>
              <a:t>经验仅仅只是证明了你过去做过了这件事情，拥有相关的经历或阅历，但不能够证明你就胜任未来的工作。盖洛普咨询公司通过调查</a:t>
            </a:r>
            <a:r>
              <a:rPr lang="en-US" altLang="zh-CN" sz="1600">
                <a:solidFill>
                  <a:srgbClr val="5F5E5C"/>
                </a:solidFill>
                <a:latin typeface="微软雅黑" panose="020B0503020204020204" charset="-122"/>
                <a:ea typeface="微软雅黑" panose="020B0503020204020204" charset="-122"/>
              </a:rPr>
              <a:t>26</a:t>
            </a:r>
            <a:r>
              <a:rPr lang="zh-CN" altLang="en-US" sz="1600">
                <a:solidFill>
                  <a:srgbClr val="5F5E5C"/>
                </a:solidFill>
                <a:latin typeface="微软雅黑" panose="020B0503020204020204" charset="-122"/>
                <a:ea typeface="微软雅黑" panose="020B0503020204020204" charset="-122"/>
              </a:rPr>
              <a:t>万职业经理之后，得到如下观点：“具有天生的才干是选拔的核心要点”。</a:t>
            </a:r>
            <a:endParaRPr lang="zh-CN" altLang="en-US" sz="1600">
              <a:solidFill>
                <a:srgbClr val="5F5E5C"/>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a:stretch>
            <a:fillRect/>
          </a:stretch>
        </p:blipFill>
        <p:spPr>
          <a:xfrm>
            <a:off x="9053195" y="309880"/>
            <a:ext cx="2805430" cy="2424430"/>
          </a:xfrm>
          <a:prstGeom prst="rect">
            <a:avLst/>
          </a:prstGeom>
        </p:spPr>
      </p:pic>
      <p:sp>
        <p:nvSpPr>
          <p:cNvPr id="3" name="文本框 2"/>
          <p:cNvSpPr txBox="1">
            <a:spLocks noChangeArrowheads="1"/>
          </p:cNvSpPr>
          <p:nvPr/>
        </p:nvSpPr>
        <p:spPr bwMode="auto">
          <a:xfrm>
            <a:off x="508635" y="636270"/>
            <a:ext cx="4116388" cy="57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30000"/>
              </a:lnSpc>
            </a:pPr>
            <a:r>
              <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第一节   素质选拔</a:t>
            </a:r>
            <a:endPar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65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childTnLst>
                          </p:cTn>
                        </p:par>
                        <p:par>
                          <p:cTn id="9" fill="hold">
                            <p:stCondLst>
                              <p:cond delay="1150"/>
                            </p:stCondLst>
                            <p:childTnLst>
                              <p:par>
                                <p:cTn id="10" presetID="2" presetClass="entr" presetSubtype="2" decel="10000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par>
                                <p:cTn id="14" presetID="2" presetClass="entr" presetSubtype="8" decel="10000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additive="base">
                                        <p:cTn id="16" dur="500" fill="hold"/>
                                        <p:tgtEl>
                                          <p:spTgt spid="11"/>
                                        </p:tgtEl>
                                        <p:attrNameLst>
                                          <p:attrName>ppt_x</p:attrName>
                                        </p:attrNameLst>
                                      </p:cBhvr>
                                      <p:tavLst>
                                        <p:tav tm="0">
                                          <p:val>
                                            <p:strVal val="0-#ppt_w/2"/>
                                          </p:val>
                                        </p:tav>
                                        <p:tav tm="100000">
                                          <p:val>
                                            <p:strVal val="#ppt_x"/>
                                          </p:val>
                                        </p:tav>
                                      </p:tavLst>
                                    </p:anim>
                                    <p:anim calcmode="lin" valueType="num">
                                      <p:cBhvr additive="base">
                                        <p:cTn id="17" dur="5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1" decel="100000" fill="hold" grpId="0" nodeType="withEffect">
                                  <p:stCondLst>
                                    <p:cond delay="65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ppt_x"/>
                                          </p:val>
                                        </p:tav>
                                        <p:tav tm="100000">
                                          <p:val>
                                            <p:strVal val="#ppt_x"/>
                                          </p:val>
                                        </p:tav>
                                      </p:tavLst>
                                    </p:anim>
                                    <p:anim calcmode="lin" valueType="num">
                                      <p:cBhvr additive="base">
                                        <p:cTn id="21" dur="500" fill="hold"/>
                                        <p:tgtEl>
                                          <p:spTgt spid="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11"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TextBox 17"/>
          <p:cNvSpPr txBox="1">
            <a:spLocks noChangeArrowheads="1"/>
          </p:cNvSpPr>
          <p:nvPr/>
        </p:nvSpPr>
        <p:spPr bwMode="auto">
          <a:xfrm>
            <a:off x="612775" y="2226945"/>
            <a:ext cx="1023874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latinLnBrk="0" hangingPunct="1">
              <a:lnSpc>
                <a:spcPct val="200000"/>
              </a:lnSpc>
            </a:pPr>
            <a:r>
              <a:rPr lang="en-US" altLang="zh-CN" sz="1600">
                <a:solidFill>
                  <a:srgbClr val="5F5E5C"/>
                </a:solidFill>
                <a:latin typeface="微软雅黑" panose="020B0503020204020204" charset="-122"/>
                <a:ea typeface="微软雅黑" panose="020B0503020204020204" charset="-122"/>
              </a:rPr>
              <a:t>素质就是一个人在社会生活中思想与行为的具体表现。在社会上，素质一般定义为:一个人文化水平的高低;身体的健康程度;以及家族遗传于自己的惯性思维能力和对事物的洞察能力，管理能力和智商、情商层次高低以及与职业技能所达级别的综合体现。素质其本源为沟通的层次和传达的印象品位，分专业素质和社会素质。</a:t>
            </a:r>
            <a:endParaRPr lang="en-US" altLang="zh-CN" sz="1600">
              <a:solidFill>
                <a:srgbClr val="5F5E5C"/>
              </a:solidFill>
              <a:latin typeface="微软雅黑" panose="020B0503020204020204" charset="-122"/>
              <a:ea typeface="微软雅黑" panose="020B0503020204020204" charset="-122"/>
            </a:endParaRPr>
          </a:p>
          <a:p>
            <a:pPr algn="l" eaLnBrk="1" latinLnBrk="0" hangingPunct="1">
              <a:lnSpc>
                <a:spcPct val="200000"/>
              </a:lnSpc>
            </a:pPr>
            <a:r>
              <a:rPr lang="en-US" altLang="zh-CN" sz="1600">
                <a:solidFill>
                  <a:srgbClr val="5F5E5C"/>
                </a:solidFill>
                <a:latin typeface="微软雅黑" panose="020B0503020204020204" charset="-122"/>
                <a:ea typeface="微软雅黑" panose="020B0503020204020204" charset="-122"/>
              </a:rPr>
              <a:t>人与人沟通又分同层次沟通、跨层次沟通;单向交流、单对群交流;发展性交流、倾盖之交、利益之交;泛泛而谈，群起攻之;鸿儒之口、威逼利诱等更多 。</a:t>
            </a:r>
            <a:endParaRPr lang="en-US" altLang="zh-CN" sz="1600">
              <a:solidFill>
                <a:srgbClr val="5F5E5C"/>
              </a:solidFill>
              <a:latin typeface="微软雅黑" panose="020B0503020204020204" charset="-122"/>
              <a:ea typeface="微软雅黑" panose="020B0503020204020204" charset="-122"/>
            </a:endParaRPr>
          </a:p>
          <a:p>
            <a:pPr algn="l" eaLnBrk="1" latinLnBrk="0" hangingPunct="1">
              <a:lnSpc>
                <a:spcPct val="200000"/>
              </a:lnSpc>
            </a:pPr>
            <a:r>
              <a:rPr lang="en-US" altLang="zh-CN" sz="1600">
                <a:solidFill>
                  <a:srgbClr val="5F5E5C"/>
                </a:solidFill>
                <a:latin typeface="微软雅黑" panose="020B0503020204020204" charset="-122"/>
                <a:ea typeface="微软雅黑" panose="020B0503020204020204" charset="-122"/>
              </a:rPr>
              <a:t>人的素质包括自然素质、心理素质和文化素质。素质只是人的心理发展的生理条件，不能决定人的心理内容与发展水平，人的心理活动是在遗传素质与环境教育相结合中发展起来的。而人的素质一旦形成就具有内在的相对稳定的特征，所以，人的素质是以人的先天禀赋为基质，在后天环境和教育影响下形成并发展起来的内在的、相对稳定的身心组织结构及其质量水平。</a:t>
            </a:r>
            <a:endParaRPr lang="en-US" altLang="zh-CN" sz="1600">
              <a:solidFill>
                <a:srgbClr val="5F5E5C"/>
              </a:solidFill>
              <a:latin typeface="微软雅黑" panose="020B0503020204020204" charset="-122"/>
              <a:ea typeface="微软雅黑" panose="020B0503020204020204" charset="-122"/>
            </a:endParaRPr>
          </a:p>
        </p:txBody>
      </p:sp>
      <p:sp>
        <p:nvSpPr>
          <p:cNvPr id="48130" name="文本框 7"/>
          <p:cNvSpPr txBox="1">
            <a:spLocks noChangeArrowheads="1"/>
          </p:cNvSpPr>
          <p:nvPr/>
        </p:nvSpPr>
        <p:spPr bwMode="auto">
          <a:xfrm>
            <a:off x="751840" y="1604645"/>
            <a:ext cx="3465513"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30000"/>
              </a:lnSpc>
            </a:pPr>
            <a:r>
              <a:rPr lang="en-US" altLang="zh-CN"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1</a:t>
            </a:r>
            <a:r>
              <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）素质的定义</a:t>
            </a:r>
            <a:endPar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2" name="文本框 7"/>
          <p:cNvSpPr txBox="1">
            <a:spLocks noChangeArrowheads="1"/>
          </p:cNvSpPr>
          <p:nvPr/>
        </p:nvSpPr>
        <p:spPr bwMode="auto">
          <a:xfrm>
            <a:off x="751840" y="930275"/>
            <a:ext cx="3465513" cy="810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scene3d>
              <a:camera prst="orthographicFront"/>
              <a:lightRig rig="threePt" dir="t"/>
            </a:scene3d>
          </a:bodyPr>
          <a:p>
            <a:pPr algn="l">
              <a:lnSpc>
                <a:spcPct val="130000"/>
              </a:lnSpc>
            </a:pPr>
            <a:r>
              <a:rPr lang="en-US">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3.1.2   </a:t>
            </a: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素质的概念</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a:p>
            <a:pPr algn="l">
              <a:lnSpc>
                <a:spcPct val="130000"/>
              </a:lnSpc>
            </a:pP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stretch>
            <a:fillRect/>
          </a:stretch>
        </p:blipFill>
        <p:spPr>
          <a:xfrm>
            <a:off x="8729345" y="345440"/>
            <a:ext cx="3094990" cy="188150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Abs val="0"/>
                                  </p:iterate>
                                  <p:childTnLst>
                                    <p:set>
                                      <p:cBhvr>
                                        <p:cTn id="6" dur="1" fill="hold">
                                          <p:stCondLst>
                                            <p:cond delay="0"/>
                                          </p:stCondLst>
                                        </p:cTn>
                                        <p:tgtEl>
                                          <p:spTgt spid="10"/>
                                        </p:tgtEl>
                                        <p:attrNameLst>
                                          <p:attrName>style.visibility</p:attrName>
                                        </p:attrNameLst>
                                      </p:cBhvr>
                                      <p:to>
                                        <p:strVal val="visible"/>
                                      </p:to>
                                    </p:set>
                                    <p:animScale>
                                      <p:cBhvr>
                                        <p:cTn id="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0"/>
                                        </p:tgtEl>
                                        <p:attrNameLst>
                                          <p:attrName>ppt_x</p:attrName>
                                          <p:attrName>ppt_y</p:attrName>
                                        </p:attrNameLst>
                                      </p:cBhvr>
                                      <p:rCtr x="0" y="0"/>
                                    </p:animMotion>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02" name="文本框 7"/>
          <p:cNvSpPr txBox="1">
            <a:spLocks noChangeArrowheads="1"/>
          </p:cNvSpPr>
          <p:nvPr/>
        </p:nvSpPr>
        <p:spPr bwMode="auto">
          <a:xfrm>
            <a:off x="613410" y="1341755"/>
            <a:ext cx="3465513"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30000"/>
              </a:lnSpc>
            </a:pPr>
            <a:r>
              <a:rPr lang="en-US" altLang="zh-CN">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2</a:t>
            </a: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）如何了解对方素质</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10" name="TextBox 17"/>
          <p:cNvSpPr txBox="1">
            <a:spLocks noChangeArrowheads="1"/>
          </p:cNvSpPr>
          <p:nvPr/>
        </p:nvSpPr>
        <p:spPr bwMode="auto">
          <a:xfrm>
            <a:off x="282575" y="2416810"/>
            <a:ext cx="7129145" cy="3201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nSpc>
                <a:spcPct val="130000"/>
              </a:lnSpc>
              <a:spcBef>
                <a:spcPts val="300"/>
              </a:spcBef>
              <a:buFont typeface="Wingdings" panose="05000000000000000000" pitchFamily="2" charset="2"/>
              <a:buNone/>
            </a:pPr>
            <a:r>
              <a:rPr lang="en-US" altLang="zh-CN" sz="1600">
                <a:solidFill>
                  <a:srgbClr val="5F5E5C"/>
                </a:solidFill>
                <a:latin typeface="微软雅黑" panose="020B0503020204020204" charset="-122"/>
                <a:ea typeface="微软雅黑" panose="020B0503020204020204" charset="-122"/>
              </a:rPr>
              <a:t>     </a:t>
            </a:r>
            <a:r>
              <a:rPr lang="zh-CN" altLang="en-US" sz="1600">
                <a:solidFill>
                  <a:srgbClr val="5F5E5C"/>
                </a:solidFill>
                <a:latin typeface="微软雅黑" panose="020B0503020204020204" charset="-122"/>
                <a:ea typeface="微软雅黑" panose="020B0503020204020204" charset="-122"/>
              </a:rPr>
              <a:t>通过主要事件了解员工的素质，包括事件背景、个人的行动以及业绩成果等；</a:t>
            </a:r>
            <a:endParaRPr lang="zh-CN" altLang="en-US" sz="1600">
              <a:solidFill>
                <a:srgbClr val="5F5E5C"/>
              </a:solidFill>
              <a:latin typeface="微软雅黑" panose="020B0503020204020204" charset="-122"/>
              <a:ea typeface="微软雅黑" panose="020B0503020204020204" charset="-122"/>
            </a:endParaRPr>
          </a:p>
          <a:p>
            <a:pPr>
              <a:lnSpc>
                <a:spcPct val="130000"/>
              </a:lnSpc>
              <a:spcBef>
                <a:spcPts val="300"/>
              </a:spcBef>
              <a:buFont typeface="Wingdings" panose="05000000000000000000" pitchFamily="2" charset="2"/>
              <a:buChar char="u"/>
            </a:pPr>
            <a:endParaRPr lang="zh-CN" altLang="en-US" sz="1600">
              <a:solidFill>
                <a:srgbClr val="5F5E5C"/>
              </a:solidFill>
              <a:latin typeface="微软雅黑" panose="020B0503020204020204" charset="-122"/>
              <a:ea typeface="微软雅黑" panose="020B0503020204020204" charset="-122"/>
            </a:endParaRPr>
          </a:p>
          <a:p>
            <a:pPr>
              <a:lnSpc>
                <a:spcPct val="130000"/>
              </a:lnSpc>
              <a:spcBef>
                <a:spcPts val="300"/>
              </a:spcBef>
              <a:buFont typeface="Wingdings" panose="05000000000000000000" pitchFamily="2" charset="2"/>
              <a:buChar char="u"/>
            </a:pPr>
            <a:endParaRPr lang="zh-CN" altLang="en-US" sz="1600">
              <a:solidFill>
                <a:srgbClr val="5F5E5C"/>
              </a:solidFill>
              <a:latin typeface="微软雅黑" panose="020B0503020204020204" charset="-122"/>
              <a:ea typeface="微软雅黑" panose="020B0503020204020204" charset="-122"/>
            </a:endParaRPr>
          </a:p>
          <a:p>
            <a:pPr marL="0" indent="0">
              <a:lnSpc>
                <a:spcPct val="130000"/>
              </a:lnSpc>
              <a:spcBef>
                <a:spcPts val="3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      了解应聘者在特殊工作情景中的思想、感受和愿望尤其是其在那个情景中究竟是如何做的；</a:t>
            </a:r>
            <a:endParaRPr lang="zh-CN" altLang="en-US" sz="1600">
              <a:solidFill>
                <a:srgbClr val="5F5E5C"/>
              </a:solidFill>
              <a:latin typeface="微软雅黑" panose="020B0503020204020204" charset="-122"/>
              <a:ea typeface="微软雅黑" panose="020B0503020204020204" charset="-122"/>
            </a:endParaRPr>
          </a:p>
          <a:p>
            <a:pPr>
              <a:lnSpc>
                <a:spcPct val="130000"/>
              </a:lnSpc>
              <a:spcBef>
                <a:spcPts val="300"/>
              </a:spcBef>
              <a:buFont typeface="Wingdings" panose="05000000000000000000" pitchFamily="2" charset="2"/>
              <a:buChar char="u"/>
            </a:pPr>
            <a:endParaRPr lang="zh-CN" altLang="en-US" sz="1600">
              <a:solidFill>
                <a:srgbClr val="5F5E5C"/>
              </a:solidFill>
              <a:latin typeface="微软雅黑" panose="020B0503020204020204" charset="-122"/>
              <a:ea typeface="微软雅黑" panose="020B0503020204020204" charset="-122"/>
            </a:endParaRPr>
          </a:p>
          <a:p>
            <a:pPr>
              <a:lnSpc>
                <a:spcPct val="130000"/>
              </a:lnSpc>
              <a:spcBef>
                <a:spcPts val="300"/>
              </a:spcBef>
              <a:buFont typeface="Wingdings" panose="05000000000000000000" pitchFamily="2" charset="2"/>
              <a:buChar char="u"/>
            </a:pPr>
            <a:endParaRPr lang="zh-CN" altLang="en-US" sz="1600">
              <a:solidFill>
                <a:srgbClr val="5F5E5C"/>
              </a:solidFill>
              <a:latin typeface="微软雅黑" panose="020B0503020204020204" charset="-122"/>
              <a:ea typeface="微软雅黑" panose="020B0503020204020204" charset="-122"/>
            </a:endParaRPr>
          </a:p>
          <a:p>
            <a:pPr marL="0" indent="0">
              <a:lnSpc>
                <a:spcPct val="130000"/>
              </a:lnSpc>
              <a:spcBef>
                <a:spcPts val="3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      尽可能让应聘者详细阐述自己的行为和想法而不要依赖他们自己的总结。</a:t>
            </a:r>
            <a:endParaRPr lang="zh-CN" altLang="en-US" sz="1600">
              <a:solidFill>
                <a:srgbClr val="5F5E5C"/>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stretch>
            <a:fillRect/>
          </a:stretch>
        </p:blipFill>
        <p:spPr>
          <a:xfrm>
            <a:off x="7600950" y="322580"/>
            <a:ext cx="4410075" cy="6250305"/>
          </a:xfrm>
          <a:prstGeom prst="rect">
            <a:avLst/>
          </a:prstGeom>
        </p:spPr>
      </p:pic>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5299" name="文本框 15"/>
          <p:cNvSpPr txBox="1">
            <a:spLocks noChangeArrowheads="1"/>
          </p:cNvSpPr>
          <p:nvPr/>
        </p:nvSpPr>
        <p:spPr bwMode="auto">
          <a:xfrm>
            <a:off x="695960" y="2439670"/>
            <a:ext cx="3325495" cy="49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30000"/>
              </a:lnSpc>
            </a:pPr>
            <a:r>
              <a:rPr lang="en-US" altLang="zh-CN" sz="2000" b="1">
                <a:solidFill>
                  <a:srgbClr val="5F5E5C"/>
                </a:solidFill>
                <a:latin typeface="微软雅黑" panose="020B0503020204020204" charset="-122"/>
                <a:ea typeface="微软雅黑" panose="020B0503020204020204" charset="-122"/>
              </a:rPr>
              <a:t>1.</a:t>
            </a:r>
            <a:r>
              <a:rPr lang="zh-CN" altLang="en-US" sz="2000" b="1">
                <a:solidFill>
                  <a:srgbClr val="5F5E5C"/>
                </a:solidFill>
                <a:latin typeface="微软雅黑" panose="020B0503020204020204" charset="-122"/>
                <a:ea typeface="微软雅黑" panose="020B0503020204020204" charset="-122"/>
              </a:rPr>
              <a:t>自身带光芒</a:t>
            </a:r>
            <a:endParaRPr lang="zh-CN" altLang="en-US" sz="2000" b="1">
              <a:solidFill>
                <a:srgbClr val="5F5E5C"/>
              </a:solidFill>
              <a:latin typeface="微软雅黑" panose="020B0503020204020204" charset="-122"/>
              <a:ea typeface="微软雅黑" panose="020B0503020204020204" charset="-122"/>
            </a:endParaRPr>
          </a:p>
        </p:txBody>
      </p:sp>
      <p:sp>
        <p:nvSpPr>
          <p:cNvPr id="2" name="文本框 15"/>
          <p:cNvSpPr txBox="1">
            <a:spLocks noChangeArrowheads="1"/>
          </p:cNvSpPr>
          <p:nvPr/>
        </p:nvSpPr>
        <p:spPr bwMode="auto">
          <a:xfrm>
            <a:off x="854646" y="1253956"/>
            <a:ext cx="3325242" cy="49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30000"/>
              </a:lnSpc>
            </a:pPr>
            <a:r>
              <a:rPr lang="en-US" altLang="zh-CN" sz="20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3.2.1   </a:t>
            </a:r>
            <a:r>
              <a:rPr lang="zh-CN" altLang="en-US" sz="20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素质选拔</a:t>
            </a:r>
            <a:endParaRPr lang="zh-CN" altLang="en-US" sz="20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pic>
        <p:nvPicPr>
          <p:cNvPr id="55303" name="图片 5"/>
          <p:cNvPicPr>
            <a:picLocks noChangeAspect="1" noChangeArrowheads="1"/>
          </p:cNvPicPr>
          <p:nvPr/>
        </p:nvPicPr>
        <p:blipFill>
          <a:blip r:embed="rId1">
            <a:extLst>
              <a:ext uri="{28A0092B-C50C-407E-A947-70E740481C1C}">
                <a14:useLocalDpi xmlns:a14="http://schemas.microsoft.com/office/drawing/2010/main" val="0"/>
              </a:ext>
            </a:extLst>
          </a:blip>
          <a:srcRect b="600"/>
          <a:stretch>
            <a:fillRect/>
          </a:stretch>
        </p:blipFill>
        <p:spPr bwMode="auto">
          <a:xfrm>
            <a:off x="8774430" y="321310"/>
            <a:ext cx="3007995" cy="552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TextBox 17"/>
          <p:cNvSpPr txBox="1">
            <a:spLocks noChangeArrowheads="1"/>
          </p:cNvSpPr>
          <p:nvPr/>
        </p:nvSpPr>
        <p:spPr bwMode="auto">
          <a:xfrm>
            <a:off x="612775" y="3357563"/>
            <a:ext cx="5197475"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latinLnBrk="0" hangingPunct="1">
              <a:lnSpc>
                <a:spcPct val="200000"/>
              </a:lnSpc>
            </a:pPr>
            <a:r>
              <a:rPr lang="zh-CN" altLang="en-US" sz="1600">
                <a:solidFill>
                  <a:srgbClr val="5F5E5C"/>
                </a:solidFill>
                <a:latin typeface="微软雅黑" panose="020B0503020204020204" charset="-122"/>
                <a:ea typeface="微软雅黑" panose="020B0503020204020204" charset="-122"/>
              </a:rPr>
              <a:t>有的应聘者什么都懂一点，但什么都不精通。而有的应聘者虽然有很多地方不如他人，但在某些点上有过人之处。如果此人在某点上可以比他人做得更好，更透，说明此人有自己独特的方法或见解，在其它事情上同样可以做的更好，更透。一般情况下</a:t>
            </a:r>
            <a:r>
              <a:rPr lang="zh-CN" altLang="en-US" sz="1600">
                <a:solidFill>
                  <a:srgbClr val="5F5E5C"/>
                </a:solidFill>
                <a:latin typeface="微软雅黑" panose="020B0503020204020204" charset="-122"/>
                <a:ea typeface="微软雅黑" panose="020B0503020204020204" charset="-122"/>
                <a:sym typeface="+mn-ea"/>
              </a:rPr>
              <a:t>，宁可选择后者。</a:t>
            </a:r>
            <a:endParaRPr lang="zh-CN" altLang="en-US" sz="1600" b="1">
              <a:solidFill>
                <a:srgbClr val="E67819"/>
              </a:solidFill>
              <a:latin typeface="微软雅黑" panose="020B0503020204020204" charset="-122"/>
              <a:ea typeface="微软雅黑" panose="020B0503020204020204"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Abs val="0"/>
                                  </p:iterate>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8"/>
                                        </p:tgtEl>
                                        <p:attrNameLst>
                                          <p:attrName>ppt_x</p:attrName>
                                          <p:attrName>ppt_y</p:attrName>
                                        </p:attrNameLst>
                                      </p:cBhvr>
                                      <p:rCtr x="0" y="0"/>
                                    </p:animMotion>
                                    <p:animEffect transition="in" filter="fade">
                                      <p:cBhvr>
                                        <p:cTn id="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6323" name="文本框 15"/>
          <p:cNvSpPr txBox="1">
            <a:spLocks noChangeArrowheads="1"/>
          </p:cNvSpPr>
          <p:nvPr/>
        </p:nvSpPr>
        <p:spPr bwMode="auto">
          <a:xfrm>
            <a:off x="1000696" y="1588601"/>
            <a:ext cx="3325242" cy="49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30000"/>
              </a:lnSpc>
            </a:pPr>
            <a:r>
              <a:rPr lang="en-US" altLang="zh-CN" sz="2000" b="1">
                <a:solidFill>
                  <a:srgbClr val="5F5E5C"/>
                </a:solidFill>
                <a:latin typeface="微软雅黑" panose="020B0503020204020204" charset="-122"/>
                <a:ea typeface="微软雅黑" panose="020B0503020204020204" charset="-122"/>
              </a:rPr>
              <a:t>2.</a:t>
            </a:r>
            <a:r>
              <a:rPr lang="zh-CN" altLang="en-US" sz="2000" b="1">
                <a:solidFill>
                  <a:srgbClr val="5F5E5C"/>
                </a:solidFill>
                <a:latin typeface="微软雅黑" panose="020B0503020204020204" charset="-122"/>
                <a:ea typeface="微软雅黑" panose="020B0503020204020204" charset="-122"/>
              </a:rPr>
              <a:t>信心感十足</a:t>
            </a:r>
            <a:endParaRPr lang="zh-CN" altLang="en-US" sz="2000" b="1">
              <a:solidFill>
                <a:srgbClr val="5F5E5C"/>
              </a:solidFill>
              <a:latin typeface="微软雅黑" panose="020B0503020204020204" charset="-122"/>
              <a:ea typeface="微软雅黑" panose="020B0503020204020204" charset="-122"/>
            </a:endParaRPr>
          </a:p>
        </p:txBody>
      </p:sp>
      <p:sp>
        <p:nvSpPr>
          <p:cNvPr id="18" name="TextBox 17"/>
          <p:cNvSpPr txBox="1">
            <a:spLocks noChangeArrowheads="1"/>
          </p:cNvSpPr>
          <p:nvPr/>
        </p:nvSpPr>
        <p:spPr bwMode="auto">
          <a:xfrm>
            <a:off x="601980" y="2632710"/>
            <a:ext cx="6537960" cy="3366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latinLnBrk="0" hangingPunct="1">
              <a:lnSpc>
                <a:spcPct val="200000"/>
              </a:lnSpc>
            </a:pPr>
            <a:r>
              <a:rPr lang="en-US" altLang="zh-CN" sz="1600">
                <a:solidFill>
                  <a:srgbClr val="5F5E5C"/>
                </a:solidFill>
                <a:latin typeface="微软雅黑" panose="020B0503020204020204" charset="-122"/>
                <a:ea typeface="微软雅黑" panose="020B0503020204020204" charset="-122"/>
              </a:rPr>
              <a:t>“</a:t>
            </a:r>
            <a:r>
              <a:rPr lang="zh-CN" altLang="en-US" sz="1600">
                <a:solidFill>
                  <a:srgbClr val="5F5E5C"/>
                </a:solidFill>
                <a:latin typeface="微软雅黑" panose="020B0503020204020204" charset="-122"/>
                <a:ea typeface="微软雅黑" panose="020B0503020204020204" charset="-122"/>
              </a:rPr>
              <a:t>金无足赤，人无完人</a:t>
            </a:r>
            <a:r>
              <a:rPr lang="en-US" altLang="zh-CN" sz="1600">
                <a:solidFill>
                  <a:srgbClr val="5F5E5C"/>
                </a:solidFill>
                <a:latin typeface="微软雅黑" panose="020B0503020204020204" charset="-122"/>
                <a:ea typeface="微软雅黑" panose="020B0503020204020204" charset="-122"/>
              </a:rPr>
              <a:t>”</a:t>
            </a:r>
            <a:r>
              <a:rPr lang="zh-CN" altLang="en-US" sz="1600">
                <a:solidFill>
                  <a:srgbClr val="5F5E5C"/>
                </a:solidFill>
                <a:latin typeface="微软雅黑" panose="020B0503020204020204" charset="-122"/>
                <a:ea typeface="微软雅黑" panose="020B0503020204020204" charset="-122"/>
              </a:rPr>
              <a:t>。一个人，自信心过度膨胀，认为自己没有缺点，或谈不出自己的缺点，这种人要慎重对待；如果其信心爆棚，这种人可能受挫折太少，不利于应付未来工作中的复杂局面；如果一个人谈不出自己的缺点，可能这个人缺乏对自己的规划和反思，一个未能正确认识自我的人，怕也是难以摆正自己的心态。敢于谈论缺点并</a:t>
            </a:r>
            <a:r>
              <a:rPr lang="zh-CN" altLang="en-US" sz="1600">
                <a:solidFill>
                  <a:srgbClr val="5F5E5C"/>
                </a:solidFill>
                <a:latin typeface="微软雅黑" panose="020B0503020204020204" charset="-122"/>
                <a:ea typeface="微软雅黑" panose="020B0503020204020204" charset="-122"/>
                <a:sym typeface="+mn-ea"/>
              </a:rPr>
              <a:t>充满信心的人，才是我们要选择的人。</a:t>
            </a:r>
            <a:endParaRPr lang="zh-CN" altLang="en-US" sz="1600">
              <a:solidFill>
                <a:srgbClr val="5F5E5C"/>
              </a:solidFill>
              <a:latin typeface="微软雅黑" panose="020B0503020204020204" charset="-122"/>
              <a:ea typeface="微软雅黑" panose="020B0503020204020204" charset="-122"/>
            </a:endParaRPr>
          </a:p>
          <a:p>
            <a:pPr>
              <a:lnSpc>
                <a:spcPct val="130000"/>
              </a:lnSpc>
            </a:pPr>
            <a:endParaRPr lang="zh-CN" altLang="en-US" sz="1600" b="1">
              <a:solidFill>
                <a:srgbClr val="E67819"/>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stretch>
            <a:fillRect/>
          </a:stretch>
        </p:blipFill>
        <p:spPr>
          <a:xfrm>
            <a:off x="8698230" y="379095"/>
            <a:ext cx="3094990" cy="569912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Abs val="0"/>
                                  </p:iterate>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8"/>
                                        </p:tgtEl>
                                        <p:attrNameLst>
                                          <p:attrName>ppt_x</p:attrName>
                                          <p:attrName>ppt_y</p:attrName>
                                        </p:attrNameLst>
                                      </p:cBhvr>
                                      <p:rCtr x="0" y="0"/>
                                    </p:animMotion>
                                    <p:animEffect transition="in" filter="fade">
                                      <p:cBhvr>
                                        <p:cTn id="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7" name="文本框 15"/>
          <p:cNvSpPr txBox="1">
            <a:spLocks noChangeArrowheads="1"/>
          </p:cNvSpPr>
          <p:nvPr/>
        </p:nvSpPr>
        <p:spPr bwMode="auto">
          <a:xfrm>
            <a:off x="1074356" y="1084411"/>
            <a:ext cx="3325242" cy="49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30000"/>
              </a:lnSpc>
            </a:pPr>
            <a:r>
              <a:rPr lang="en-US" altLang="zh-CN" sz="2000" b="1">
                <a:solidFill>
                  <a:srgbClr val="5F5E5C"/>
                </a:solidFill>
                <a:latin typeface="微软雅黑" panose="020B0503020204020204" charset="-122"/>
                <a:ea typeface="微软雅黑" panose="020B0503020204020204" charset="-122"/>
              </a:rPr>
              <a:t>3.</a:t>
            </a:r>
            <a:r>
              <a:rPr lang="zh-CN" altLang="en-US" sz="2000" b="1">
                <a:solidFill>
                  <a:srgbClr val="5F5E5C"/>
                </a:solidFill>
                <a:latin typeface="微软雅黑" panose="020B0503020204020204" charset="-122"/>
                <a:ea typeface="微软雅黑" panose="020B0503020204020204" charset="-122"/>
              </a:rPr>
              <a:t>潜力可深挖</a:t>
            </a:r>
            <a:endParaRPr lang="zh-CN" altLang="en-US" sz="2000" b="1">
              <a:solidFill>
                <a:srgbClr val="5F5E5C"/>
              </a:solidFill>
              <a:latin typeface="微软雅黑" panose="020B0503020204020204" charset="-122"/>
              <a:ea typeface="微软雅黑" panose="020B0503020204020204" charset="-122"/>
            </a:endParaRPr>
          </a:p>
        </p:txBody>
      </p:sp>
      <p:sp>
        <p:nvSpPr>
          <p:cNvPr id="18" name="TextBox 17"/>
          <p:cNvSpPr txBox="1">
            <a:spLocks noChangeArrowheads="1"/>
          </p:cNvSpPr>
          <p:nvPr/>
        </p:nvSpPr>
        <p:spPr bwMode="auto">
          <a:xfrm>
            <a:off x="518160" y="2150428"/>
            <a:ext cx="5413375" cy="353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4572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latinLnBrk="0" hangingPunct="1">
              <a:lnSpc>
                <a:spcPct val="200000"/>
              </a:lnSpc>
            </a:pPr>
            <a:r>
              <a:rPr lang="zh-CN" altLang="en-US" sz="1600">
                <a:solidFill>
                  <a:srgbClr val="5F5E5C"/>
                </a:solidFill>
                <a:latin typeface="微软雅黑" panose="020B0503020204020204" charset="-122"/>
                <a:ea typeface="微软雅黑" panose="020B0503020204020204" charset="-122"/>
              </a:rPr>
              <a:t>有的应聘者虽然有一定的能力和经验，但却并不擅长去不断学习。由于环境舒适，便安于现状，逐渐失去了进取精神和学习动力。他们虽然有能力，但潜力不大了，最好还是留在原地不动，一动反而会出问题。</a:t>
            </a:r>
            <a:r>
              <a:rPr lang="zh-CN" altLang="en-US" sz="1600">
                <a:solidFill>
                  <a:srgbClr val="5F5E5C"/>
                </a:solidFill>
                <a:latin typeface="微软雅黑" panose="020B0503020204020204" charset="-122"/>
                <a:ea typeface="微软雅黑" panose="020B0503020204020204" charset="-122"/>
                <a:sym typeface="+mn-ea"/>
              </a:rPr>
              <a:t>而有的应聘者，我们能明显看出他在过去工作中学到了很多东西，能力得到了很大提升。一般来讲，善于从工作中学习的人会有很大的潜力。我们显然更欢迎这种人。</a:t>
            </a:r>
            <a:endParaRPr lang="zh-CN" altLang="en-US" sz="1600">
              <a:solidFill>
                <a:srgbClr val="5F5E5C"/>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stretch>
            <a:fillRect/>
          </a:stretch>
        </p:blipFill>
        <p:spPr>
          <a:xfrm>
            <a:off x="7541895" y="372745"/>
            <a:ext cx="4314190" cy="612267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Abs val="0"/>
                                  </p:iterate>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8" dur="1000" decel="50000" fill="hold">
                                          <p:stCondLst>
                                            <p:cond delay="0"/>
                                          </p:stCondLst>
                                        </p:cTn>
                                        <p:tgtEl>
                                          <p:spTgt spid="18"/>
                                        </p:tgtEl>
                                        <p:attrNameLst>
                                          <p:attrName>ppt_x</p:attrName>
                                          <p:attrName>ppt_y</p:attrName>
                                        </p:attrNameLst>
                                      </p:cBhvr>
                                      <p:rCtr x="0" y="0"/>
                                    </p:animMotion>
                                    <p:animEffect transition="in" filter="fade">
                                      <p:cBhvr>
                                        <p:cTn id="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grpSp>
        <p:nvGrpSpPr>
          <p:cNvPr id="11" name="组合 10"/>
          <p:cNvGrpSpPr/>
          <p:nvPr/>
        </p:nvGrpSpPr>
        <p:grpSpPr bwMode="auto">
          <a:xfrm>
            <a:off x="1099503" y="1717358"/>
            <a:ext cx="4248467" cy="737235"/>
            <a:chOff x="6456836" y="1988205"/>
            <a:chExt cx="4249263" cy="737208"/>
          </a:xfrm>
        </p:grpSpPr>
        <p:sp>
          <p:nvSpPr>
            <p:cNvPr id="26" name="圆角矩形 25"/>
            <p:cNvSpPr/>
            <p:nvPr/>
          </p:nvSpPr>
          <p:spPr>
            <a:xfrm>
              <a:off x="6601643" y="2220607"/>
              <a:ext cx="4104456" cy="504806"/>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indent="323850" fontAlgn="auto">
                <a:spcBef>
                  <a:spcPts val="0"/>
                </a:spcBef>
                <a:spcAft>
                  <a:spcPts val="0"/>
                </a:spcAft>
                <a:buFontTx/>
                <a:buNone/>
                <a:defRPr/>
              </a:pPr>
              <a:r>
                <a:rPr lang="en-US" altLang="zh-CN" sz="2000" dirty="0">
                  <a:latin typeface="微软雅黑" panose="020B0503020204020204" charset="-122"/>
                  <a:ea typeface="微软雅黑" panose="020B0503020204020204" charset="-122"/>
                </a:rPr>
                <a:t>            </a:t>
              </a:r>
              <a:r>
                <a:rPr lang="zh-CN" altLang="en-US" sz="2000" dirty="0">
                  <a:latin typeface="微软雅黑" panose="020B0503020204020204" charset="-122"/>
                  <a:ea typeface="微软雅黑" panose="020B0503020204020204" charset="-122"/>
                </a:rPr>
                <a:t>面试基本概述</a:t>
              </a:r>
              <a:endParaRPr lang="zh-CN" altLang="en-US" sz="2000" dirty="0">
                <a:latin typeface="微软雅黑" panose="020B0503020204020204" charset="-122"/>
                <a:ea typeface="微软雅黑" panose="020B0503020204020204" charset="-122"/>
              </a:endParaRPr>
            </a:p>
          </p:txBody>
        </p:sp>
        <p:sp>
          <p:nvSpPr>
            <p:cNvPr id="6" name="圆角矩形 5"/>
            <p:cNvSpPr/>
            <p:nvPr/>
          </p:nvSpPr>
          <p:spPr>
            <a:xfrm>
              <a:off x="6456836" y="1988205"/>
              <a:ext cx="1008251" cy="484169"/>
            </a:xfrm>
            <a:prstGeom prst="roundRect">
              <a:avLst>
                <a:gd name="adj" fmla="val 972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bodyPr>
            <a:p>
              <a:pPr algn="ctr" fontAlgn="auto">
                <a:spcBef>
                  <a:spcPts val="0"/>
                </a:spcBef>
                <a:spcAft>
                  <a:spcPts val="0"/>
                </a:spcAft>
                <a:buFontTx/>
                <a:buNone/>
                <a:defRPr/>
              </a:pPr>
              <a:r>
                <a:rPr lang="zh-CN" altLang="en-US"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第一章</a:t>
              </a:r>
              <a:endParaRPr lang="zh-CN" altLang="en-US"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grpSp>
      <p:grpSp>
        <p:nvGrpSpPr>
          <p:cNvPr id="30" name="组合 29"/>
          <p:cNvGrpSpPr/>
          <p:nvPr/>
        </p:nvGrpSpPr>
        <p:grpSpPr bwMode="auto">
          <a:xfrm>
            <a:off x="1171893" y="3044508"/>
            <a:ext cx="4248467" cy="767715"/>
            <a:chOff x="6456836" y="2884429"/>
            <a:chExt cx="4249263" cy="768156"/>
          </a:xfrm>
        </p:grpSpPr>
        <p:sp>
          <p:nvSpPr>
            <p:cNvPr id="25" name="圆角矩形 24"/>
            <p:cNvSpPr/>
            <p:nvPr/>
          </p:nvSpPr>
          <p:spPr>
            <a:xfrm>
              <a:off x="6601643" y="3149058"/>
              <a:ext cx="4104456" cy="503527"/>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indent="323850" fontAlgn="auto">
                <a:spcBef>
                  <a:spcPts val="0"/>
                </a:spcBef>
                <a:spcAft>
                  <a:spcPts val="0"/>
                </a:spcAft>
                <a:buFontTx/>
                <a:buNone/>
                <a:defRPr/>
              </a:pPr>
              <a:r>
                <a:rPr lang="en-US" altLang="zh-CN" sz="2000" dirty="0">
                  <a:latin typeface="微软雅黑" panose="020B0503020204020204" charset="-122"/>
                  <a:ea typeface="微软雅黑" panose="020B0503020204020204" charset="-122"/>
                </a:rPr>
                <a:t>          </a:t>
              </a:r>
              <a:r>
                <a:rPr lang="zh-CN" altLang="en-US" sz="2000" dirty="0">
                  <a:latin typeface="微软雅黑" panose="020B0503020204020204" charset="-122"/>
                  <a:ea typeface="微软雅黑" panose="020B0503020204020204" charset="-122"/>
                </a:rPr>
                <a:t>面试的误区与原则</a:t>
              </a:r>
              <a:endParaRPr lang="zh-CN" altLang="en-US" sz="2000" dirty="0">
                <a:latin typeface="微软雅黑" panose="020B0503020204020204" charset="-122"/>
                <a:ea typeface="微软雅黑" panose="020B0503020204020204" charset="-122"/>
              </a:endParaRPr>
            </a:p>
          </p:txBody>
        </p:sp>
        <p:sp>
          <p:nvSpPr>
            <p:cNvPr id="27" name="圆角矩形 26"/>
            <p:cNvSpPr/>
            <p:nvPr/>
          </p:nvSpPr>
          <p:spPr>
            <a:xfrm>
              <a:off x="6456836" y="2884429"/>
              <a:ext cx="1008251" cy="484465"/>
            </a:xfrm>
            <a:prstGeom prst="roundRect">
              <a:avLst>
                <a:gd name="adj" fmla="val 972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bodyPr>
            <a:p>
              <a:pPr algn="ctr" fontAlgn="auto">
                <a:spcBef>
                  <a:spcPts val="0"/>
                </a:spcBef>
                <a:spcAft>
                  <a:spcPts val="0"/>
                </a:spcAft>
                <a:buFontTx/>
                <a:buNone/>
                <a:defRPr/>
              </a:pPr>
              <a:r>
                <a:rPr lang="zh-CN" altLang="en-US"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第二章</a:t>
              </a:r>
              <a:endParaRPr lang="zh-CN" altLang="en-US"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grpSp>
      <p:grpSp>
        <p:nvGrpSpPr>
          <p:cNvPr id="31" name="组合 30"/>
          <p:cNvGrpSpPr/>
          <p:nvPr/>
        </p:nvGrpSpPr>
        <p:grpSpPr bwMode="auto">
          <a:xfrm>
            <a:off x="1171893" y="4378325"/>
            <a:ext cx="4248467" cy="686753"/>
            <a:chOff x="6456836" y="3892540"/>
            <a:chExt cx="4249263" cy="687217"/>
          </a:xfrm>
        </p:grpSpPr>
        <p:sp>
          <p:nvSpPr>
            <p:cNvPr id="3" name="圆角矩形 2"/>
            <p:cNvSpPr/>
            <p:nvPr/>
          </p:nvSpPr>
          <p:spPr>
            <a:xfrm>
              <a:off x="6601643" y="4076179"/>
              <a:ext cx="4104456" cy="503578"/>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indent="323850" fontAlgn="auto">
                <a:spcBef>
                  <a:spcPts val="0"/>
                </a:spcBef>
                <a:spcAft>
                  <a:spcPts val="0"/>
                </a:spcAft>
                <a:buFontTx/>
                <a:buNone/>
                <a:defRPr/>
              </a:pPr>
              <a:r>
                <a:rPr lang="en-US" altLang="zh-CN" sz="2000" dirty="0">
                  <a:latin typeface="微软雅黑" panose="020B0503020204020204" charset="-122"/>
                  <a:ea typeface="微软雅黑" panose="020B0503020204020204" charset="-122"/>
                </a:rPr>
                <a:t>          </a:t>
              </a:r>
              <a:r>
                <a:rPr lang="zh-CN" altLang="zh-CN" sz="2000" dirty="0">
                  <a:latin typeface="微软雅黑" panose="020B0503020204020204" charset="-122"/>
                  <a:ea typeface="微软雅黑" panose="020B0503020204020204" charset="-122"/>
                </a:rPr>
                <a:t>素质选拔及面试问题</a:t>
              </a:r>
              <a:endParaRPr lang="zh-CN" altLang="en-US" sz="2000" dirty="0">
                <a:latin typeface="微软雅黑" panose="020B0503020204020204" charset="-122"/>
                <a:ea typeface="微软雅黑" panose="020B0503020204020204" charset="-122"/>
              </a:endParaRPr>
            </a:p>
          </p:txBody>
        </p:sp>
        <p:sp>
          <p:nvSpPr>
            <p:cNvPr id="28" name="圆角矩形 27"/>
            <p:cNvSpPr/>
            <p:nvPr/>
          </p:nvSpPr>
          <p:spPr>
            <a:xfrm>
              <a:off x="6456836" y="3892540"/>
              <a:ext cx="1008251" cy="484515"/>
            </a:xfrm>
            <a:prstGeom prst="roundRect">
              <a:avLst>
                <a:gd name="adj" fmla="val 972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bodyPr>
            <a:p>
              <a:pPr algn="ctr" fontAlgn="auto">
                <a:spcBef>
                  <a:spcPts val="0"/>
                </a:spcBef>
                <a:spcAft>
                  <a:spcPts val="0"/>
                </a:spcAft>
                <a:buFontTx/>
                <a:buNone/>
                <a:defRPr/>
              </a:pPr>
              <a:r>
                <a:rPr lang="zh-CN" altLang="en-US"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第三章</a:t>
              </a:r>
              <a:endParaRPr lang="zh-CN" altLang="en-US"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grpSp>
      <p:grpSp>
        <p:nvGrpSpPr>
          <p:cNvPr id="32" name="组合 31"/>
          <p:cNvGrpSpPr/>
          <p:nvPr/>
        </p:nvGrpSpPr>
        <p:grpSpPr bwMode="auto">
          <a:xfrm>
            <a:off x="1171893" y="5550853"/>
            <a:ext cx="4248467" cy="785495"/>
            <a:chOff x="6456836" y="4721464"/>
            <a:chExt cx="4249263" cy="785466"/>
          </a:xfrm>
        </p:grpSpPr>
        <p:sp>
          <p:nvSpPr>
            <p:cNvPr id="4" name="圆角矩形 3"/>
            <p:cNvSpPr/>
            <p:nvPr/>
          </p:nvSpPr>
          <p:spPr>
            <a:xfrm>
              <a:off x="6601643" y="5002124"/>
              <a:ext cx="4104456" cy="504806"/>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p>
              <a:pPr indent="323850" fontAlgn="auto">
                <a:spcBef>
                  <a:spcPts val="0"/>
                </a:spcBef>
                <a:spcAft>
                  <a:spcPts val="0"/>
                </a:spcAft>
                <a:buFontTx/>
                <a:buNone/>
                <a:defRPr/>
              </a:pPr>
              <a:r>
                <a:rPr lang="en-US" altLang="zh-CN" sz="2000" dirty="0">
                  <a:latin typeface="微软雅黑" panose="020B0503020204020204" charset="-122"/>
                  <a:ea typeface="微软雅黑" panose="020B0503020204020204" charset="-122"/>
                </a:rPr>
                <a:t>           </a:t>
              </a:r>
              <a:r>
                <a:rPr lang="zh-CN" altLang="zh-CN" sz="2000" dirty="0">
                  <a:latin typeface="微软雅黑" panose="020B0503020204020204" charset="-122"/>
                  <a:ea typeface="微软雅黑" panose="020B0503020204020204" charset="-122"/>
                </a:rPr>
                <a:t>面试的过程及技巧</a:t>
              </a:r>
              <a:endParaRPr lang="zh-CN" altLang="en-US" sz="2000" dirty="0">
                <a:latin typeface="微软雅黑" panose="020B0503020204020204" charset="-122"/>
                <a:ea typeface="微软雅黑" panose="020B0503020204020204" charset="-122"/>
              </a:endParaRPr>
            </a:p>
          </p:txBody>
        </p:sp>
        <p:sp>
          <p:nvSpPr>
            <p:cNvPr id="29" name="圆角矩形 28"/>
            <p:cNvSpPr/>
            <p:nvPr/>
          </p:nvSpPr>
          <p:spPr>
            <a:xfrm>
              <a:off x="6456836" y="4721464"/>
              <a:ext cx="1008251" cy="484169"/>
            </a:xfrm>
            <a:prstGeom prst="roundRect">
              <a:avLst>
                <a:gd name="adj" fmla="val 972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bodyPr>
            <a:p>
              <a:pPr algn="ctr" fontAlgn="auto">
                <a:spcBef>
                  <a:spcPts val="0"/>
                </a:spcBef>
                <a:spcAft>
                  <a:spcPts val="0"/>
                </a:spcAft>
                <a:buFontTx/>
                <a:buNone/>
                <a:defRPr/>
              </a:pPr>
              <a:r>
                <a:rPr lang="zh-CN" altLang="en-US"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第四章</a:t>
              </a:r>
              <a:endParaRPr lang="zh-CN" altLang="en-US"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grpSp>
      <p:pic>
        <p:nvPicPr>
          <p:cNvPr id="7" name="图片 6"/>
          <p:cNvPicPr>
            <a:picLocks noChangeAspect="1"/>
          </p:cNvPicPr>
          <p:nvPr/>
        </p:nvPicPr>
        <p:blipFill>
          <a:blip r:embed="rId1"/>
          <a:stretch>
            <a:fillRect/>
          </a:stretch>
        </p:blipFill>
        <p:spPr>
          <a:xfrm>
            <a:off x="5803265" y="350520"/>
            <a:ext cx="6156960" cy="612521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par>
                                <p:cTn id="9" presetID="2" presetClass="entr" presetSubtype="2" decel="100000" fill="hold" nodeType="withEffect">
                                  <p:stCondLst>
                                    <p:cond delay="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1+#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6" decel="100000" fill="hold" nodeType="with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1+#ppt_w/2"/>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7347" name="文本框 15"/>
          <p:cNvSpPr txBox="1">
            <a:spLocks noChangeArrowheads="1"/>
          </p:cNvSpPr>
          <p:nvPr/>
        </p:nvSpPr>
        <p:spPr bwMode="auto">
          <a:xfrm>
            <a:off x="1074356" y="821521"/>
            <a:ext cx="3325242" cy="57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30000"/>
              </a:lnSpc>
            </a:pPr>
            <a:r>
              <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第二节   面试问题</a:t>
            </a:r>
            <a:endPar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34" name="TextBox 17"/>
          <p:cNvSpPr txBox="1">
            <a:spLocks noChangeArrowheads="1"/>
          </p:cNvSpPr>
          <p:nvPr/>
        </p:nvSpPr>
        <p:spPr bwMode="auto">
          <a:xfrm>
            <a:off x="228600" y="1845945"/>
            <a:ext cx="6509385" cy="353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latinLnBrk="0" hangingPunct="1">
              <a:lnSpc>
                <a:spcPct val="200000"/>
              </a:lnSpc>
            </a:pPr>
            <a:r>
              <a:rPr lang="zh-CN" altLang="en-US" sz="1600">
                <a:solidFill>
                  <a:srgbClr val="5F5E5C"/>
                </a:solidFill>
                <a:latin typeface="微软雅黑" panose="020B0503020204020204" charset="-122"/>
                <a:ea typeface="微软雅黑" panose="020B0503020204020204" charset="-122"/>
              </a:rPr>
              <a:t>面试，自然要出一些题目考考面试者。面试的目的是为了认识和了解求职者的素质、能力和经验与岗位的要求是否匹配，以及求职者对这份工作的态度。面试官所做的就是从求职者的各种陈述和行为中鉴别求职者的真实表现。</a:t>
            </a:r>
            <a:r>
              <a:rPr lang="zh-CN" altLang="en-US" sz="1600">
                <a:solidFill>
                  <a:srgbClr val="5F5E5C"/>
                </a:solidFill>
                <a:latin typeface="微软雅黑" panose="020B0503020204020204" charset="-122"/>
                <a:ea typeface="微软雅黑" panose="020B0503020204020204" charset="-122"/>
                <a:sym typeface="+mn-ea"/>
              </a:rPr>
              <a:t>因此，不仅仅是面试的流程，面试的题目设计也非常重要。不同的公司为不同职位的候选人准备了不同的问题，不同的问题代表了不同公司的不同用人需求和用人的逻辑，也代表着不同岗位的不同标准。</a:t>
            </a:r>
            <a:endParaRPr lang="zh-CN" altLang="en-US" sz="1600" b="1">
              <a:solidFill>
                <a:srgbClr val="E67819"/>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a:stretch>
            <a:fillRect/>
          </a:stretch>
        </p:blipFill>
        <p:spPr>
          <a:xfrm>
            <a:off x="6846570" y="382270"/>
            <a:ext cx="5076190" cy="580898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7"/>
          <p:cNvSpPr txBox="1">
            <a:spLocks noChangeArrowheads="1"/>
          </p:cNvSpPr>
          <p:nvPr/>
        </p:nvSpPr>
        <p:spPr bwMode="auto">
          <a:xfrm>
            <a:off x="665480" y="969010"/>
            <a:ext cx="5413375" cy="491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a:lnSpc>
                <a:spcPct val="130000"/>
              </a:lnSpc>
            </a:pPr>
            <a:r>
              <a:rPr lang="en-US" altLang="zh-CN" sz="2000" b="1">
                <a:solidFill>
                  <a:schemeClr val="bg1"/>
                </a:solidFill>
                <a:latin typeface="微软雅黑" panose="020B0503020204020204" charset="-122"/>
                <a:ea typeface="微软雅黑" panose="020B0503020204020204" charset="-122"/>
              </a:rPr>
              <a:t>3.2.1   </a:t>
            </a:r>
            <a:r>
              <a:rPr lang="zh-CN" altLang="en-US" sz="2000" b="1">
                <a:solidFill>
                  <a:schemeClr val="bg1"/>
                </a:solidFill>
                <a:latin typeface="微软雅黑" panose="020B0503020204020204" charset="-122"/>
                <a:ea typeface="微软雅黑" panose="020B0503020204020204" charset="-122"/>
              </a:rPr>
              <a:t>面试问题由来</a:t>
            </a:r>
            <a:endParaRPr lang="zh-CN" altLang="en-US" sz="2000" b="1">
              <a:solidFill>
                <a:schemeClr val="bg1"/>
              </a:solidFill>
              <a:latin typeface="微软雅黑" panose="020B0503020204020204" charset="-122"/>
              <a:ea typeface="微软雅黑" panose="020B0503020204020204" charset="-122"/>
            </a:endParaRPr>
          </a:p>
        </p:txBody>
      </p:sp>
      <p:sp>
        <p:nvSpPr>
          <p:cNvPr id="35" name="矩形 34"/>
          <p:cNvSpPr>
            <a:spLocks noChangeArrowheads="1"/>
          </p:cNvSpPr>
          <p:nvPr/>
        </p:nvSpPr>
        <p:spPr bwMode="auto">
          <a:xfrm>
            <a:off x="434975" y="1730375"/>
            <a:ext cx="4837113" cy="4392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marL="0" indent="457200" eaLnBrk="1" latinLnBrk="0" hangingPunct="1">
              <a:lnSpc>
                <a:spcPct val="130000"/>
              </a:lnSpc>
              <a:spcBef>
                <a:spcPts val="600"/>
              </a:spcBef>
              <a:buFont typeface="Arial" panose="020B0604020202020204" pitchFamily="34" charset="0"/>
              <a:buNone/>
            </a:pPr>
            <a:r>
              <a:rPr lang="en-US" altLang="zh-CN" sz="1600">
                <a:solidFill>
                  <a:srgbClr val="5F5E5C"/>
                </a:solidFill>
                <a:latin typeface="微软雅黑" panose="020B0503020204020204" charset="-122"/>
                <a:ea typeface="微软雅黑" panose="020B0503020204020204" charset="-122"/>
              </a:rPr>
              <a:t>1.</a:t>
            </a:r>
            <a:r>
              <a:rPr lang="zh-CN" altLang="en-US" sz="1600">
                <a:solidFill>
                  <a:srgbClr val="5F5E5C"/>
                </a:solidFill>
                <a:latin typeface="微软雅黑" panose="020B0503020204020204" charset="-122"/>
                <a:ea typeface="微软雅黑" panose="020B0503020204020204" charset="-122"/>
              </a:rPr>
              <a:t>引导应聘者</a:t>
            </a:r>
            <a:r>
              <a:rPr lang="zh-CN" altLang="en-US" sz="1600">
                <a:solidFill>
                  <a:srgbClr val="5F5E5C"/>
                </a:solidFill>
                <a:latin typeface="微软雅黑" panose="020B0503020204020204" charset="-122"/>
                <a:ea typeface="微软雅黑" panose="020B0503020204020204" charset="-122"/>
                <a:sym typeface="+mn-ea"/>
              </a:rPr>
              <a:t>谈谈</a:t>
            </a:r>
            <a:r>
              <a:rPr lang="zh-CN" altLang="en-US" sz="1600">
                <a:solidFill>
                  <a:srgbClr val="5F5E5C"/>
                </a:solidFill>
                <a:latin typeface="微软雅黑" panose="020B0503020204020204" charset="-122"/>
                <a:ea typeface="微软雅黑" panose="020B0503020204020204" charset="-122"/>
              </a:rPr>
              <a:t>职业的发展情况：在各阶段工作时间、行业及职业工作的连贯性、职务及承担职责的变化情况等；</a:t>
            </a:r>
            <a:endParaRPr lang="zh-CN" altLang="en-US" sz="1600">
              <a:solidFill>
                <a:srgbClr val="5F5E5C"/>
              </a:solidFill>
              <a:latin typeface="微软雅黑" panose="020B0503020204020204" charset="-122"/>
              <a:ea typeface="微软雅黑" panose="020B0503020204020204" charset="-122"/>
            </a:endParaRPr>
          </a:p>
          <a:p>
            <a:pPr marL="0" indent="457200" eaLnBrk="1" latinLnBrk="0" hangingPunct="1">
              <a:lnSpc>
                <a:spcPct val="130000"/>
              </a:lnSpc>
              <a:spcBef>
                <a:spcPts val="600"/>
              </a:spcBef>
              <a:buFont typeface="Arial" panose="020B0604020202020204" pitchFamily="34" charset="0"/>
              <a:buNone/>
            </a:pPr>
            <a:endParaRPr lang="en-US" altLang="zh-CN" sz="1600">
              <a:solidFill>
                <a:srgbClr val="5F5E5C"/>
              </a:solidFill>
              <a:latin typeface="微软雅黑" panose="020B0503020204020204" charset="-122"/>
              <a:ea typeface="微软雅黑" panose="020B0503020204020204" charset="-122"/>
            </a:endParaRPr>
          </a:p>
          <a:p>
            <a:pPr marL="0" indent="457200" eaLnBrk="1" latinLnBrk="0" hangingPunct="1">
              <a:lnSpc>
                <a:spcPct val="130000"/>
              </a:lnSpc>
              <a:spcBef>
                <a:spcPts val="600"/>
              </a:spcBef>
              <a:buFont typeface="Arial" panose="020B0604020202020204" pitchFamily="34" charset="0"/>
              <a:buNone/>
            </a:pPr>
            <a:endParaRPr lang="en-US" altLang="zh-CN" sz="1600">
              <a:solidFill>
                <a:srgbClr val="5F5E5C"/>
              </a:solidFill>
              <a:latin typeface="微软雅黑" panose="020B0503020204020204" charset="-122"/>
              <a:ea typeface="微软雅黑" panose="020B0503020204020204" charset="-122"/>
            </a:endParaRPr>
          </a:p>
          <a:p>
            <a:pPr marL="0" indent="457200" eaLnBrk="1" latinLnBrk="0" hangingPunct="1">
              <a:lnSpc>
                <a:spcPct val="130000"/>
              </a:lnSpc>
              <a:spcBef>
                <a:spcPts val="600"/>
              </a:spcBef>
              <a:buFont typeface="Arial" panose="020B0604020202020204" pitchFamily="34" charset="0"/>
              <a:buNone/>
            </a:pPr>
            <a:r>
              <a:rPr lang="en-US" altLang="zh-CN" sz="1600">
                <a:solidFill>
                  <a:srgbClr val="5F5E5C"/>
                </a:solidFill>
                <a:latin typeface="微软雅黑" panose="020B0503020204020204" charset="-122"/>
                <a:ea typeface="微软雅黑" panose="020B0503020204020204" charset="-122"/>
              </a:rPr>
              <a:t>2.</a:t>
            </a:r>
            <a:r>
              <a:rPr lang="zh-CN" altLang="en-US" sz="1600">
                <a:solidFill>
                  <a:srgbClr val="5F5E5C"/>
                </a:solidFill>
                <a:latin typeface="微软雅黑" panose="020B0503020204020204" charset="-122"/>
                <a:ea typeface="微软雅黑" panose="020B0503020204020204" charset="-122"/>
              </a:rPr>
              <a:t>从应聘者的业绩点提出问题：有哪些信息表明应聘者具备相应能力，是提供一般性的描述还是量化具体的信息；</a:t>
            </a:r>
            <a:endParaRPr lang="zh-CN" altLang="en-US" sz="1600">
              <a:solidFill>
                <a:srgbClr val="5F5E5C"/>
              </a:solidFill>
              <a:latin typeface="微软雅黑" panose="020B0503020204020204" charset="-122"/>
              <a:ea typeface="微软雅黑" panose="020B0503020204020204" charset="-122"/>
            </a:endParaRPr>
          </a:p>
          <a:p>
            <a:pPr marL="0" indent="457200" eaLnBrk="1" latinLnBrk="0" hangingPunct="1">
              <a:lnSpc>
                <a:spcPct val="130000"/>
              </a:lnSpc>
              <a:spcBef>
                <a:spcPts val="600"/>
              </a:spcBef>
              <a:buFont typeface="Arial" panose="020B0604020202020204" pitchFamily="34" charset="0"/>
              <a:buNone/>
            </a:pPr>
            <a:endParaRPr lang="zh-CN" altLang="en-US" sz="1600">
              <a:solidFill>
                <a:srgbClr val="5F5E5C"/>
              </a:solidFill>
              <a:latin typeface="微软雅黑" panose="020B0503020204020204" charset="-122"/>
              <a:ea typeface="微软雅黑" panose="020B0503020204020204" charset="-122"/>
            </a:endParaRPr>
          </a:p>
          <a:p>
            <a:pPr marL="0" indent="457200" eaLnBrk="1" latinLnBrk="0" hangingPunct="1">
              <a:lnSpc>
                <a:spcPct val="130000"/>
              </a:lnSpc>
              <a:spcBef>
                <a:spcPts val="600"/>
              </a:spcBef>
              <a:buFont typeface="Arial" panose="020B0604020202020204" pitchFamily="34" charset="0"/>
              <a:buNone/>
            </a:pPr>
            <a:endParaRPr lang="en-US" altLang="zh-CN" sz="1600">
              <a:solidFill>
                <a:srgbClr val="5F5E5C"/>
              </a:solidFill>
              <a:latin typeface="微软雅黑" panose="020B0503020204020204" charset="-122"/>
              <a:ea typeface="微软雅黑" panose="020B0503020204020204" charset="-122"/>
            </a:endParaRPr>
          </a:p>
          <a:p>
            <a:pPr marL="0" indent="457200" eaLnBrk="1" latinLnBrk="0" hangingPunct="1">
              <a:lnSpc>
                <a:spcPct val="130000"/>
              </a:lnSpc>
              <a:spcBef>
                <a:spcPts val="600"/>
              </a:spcBef>
              <a:buFont typeface="Arial" panose="020B0604020202020204" pitchFamily="34" charset="0"/>
              <a:buNone/>
            </a:pPr>
            <a:r>
              <a:rPr lang="en-US" altLang="zh-CN" sz="1600">
                <a:solidFill>
                  <a:srgbClr val="5F5E5C"/>
                </a:solidFill>
                <a:latin typeface="微软雅黑" panose="020B0503020204020204" charset="-122"/>
                <a:ea typeface="微软雅黑" panose="020B0503020204020204" charset="-122"/>
              </a:rPr>
              <a:t>3.</a:t>
            </a:r>
            <a:r>
              <a:rPr lang="zh-CN" altLang="en-US" sz="1600">
                <a:solidFill>
                  <a:srgbClr val="5F5E5C"/>
                </a:solidFill>
                <a:latin typeface="微软雅黑" panose="020B0503020204020204" charset="-122"/>
                <a:ea typeface="微软雅黑" panose="020B0503020204020204" charset="-122"/>
              </a:rPr>
              <a:t>可以从简历上的疑惑点中发问：不清楚或有意回避的信息。</a:t>
            </a:r>
            <a:endParaRPr lang="zh-CN" altLang="en-US" sz="1600" b="1">
              <a:solidFill>
                <a:srgbClr val="E67819"/>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a:stretch>
            <a:fillRect/>
          </a:stretch>
        </p:blipFill>
        <p:spPr>
          <a:xfrm>
            <a:off x="5607685" y="374015"/>
            <a:ext cx="6295390" cy="578485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5312410" y="313690"/>
            <a:ext cx="6619875" cy="5787390"/>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Tahoma" panose="020B0604030504040204"/>
              <a:ea typeface="微软雅黑" panose="020B0503020204020204" charset="-122"/>
            </a:endParaRPr>
          </a:p>
        </p:txBody>
      </p:sp>
      <p:graphicFrame>
        <p:nvGraphicFramePr>
          <p:cNvPr id="2" name="表格 1"/>
          <p:cNvGraphicFramePr>
            <a:graphicFrameLocks noGrp="1"/>
          </p:cNvGraphicFramePr>
          <p:nvPr/>
        </p:nvGraphicFramePr>
        <p:xfrm>
          <a:off x="5490210" y="622300"/>
          <a:ext cx="6264275" cy="5245735"/>
        </p:xfrm>
        <a:graphic>
          <a:graphicData uri="http://schemas.openxmlformats.org/drawingml/2006/table">
            <a:tbl>
              <a:tblPr firstRow="1" firstCol="1" bandRow="1">
                <a:tableStyleId>{93296810-A885-4BE3-A3E7-6D5BEEA58F35}</a:tableStyleId>
              </a:tblPr>
              <a:tblGrid>
                <a:gridCol w="1393190"/>
                <a:gridCol w="2726690"/>
                <a:gridCol w="2144395"/>
              </a:tblGrid>
              <a:tr h="1731645">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类别</a:t>
                      </a:r>
                      <a:endParaRPr lang="zh-CN" sz="2000" kern="100" dirty="0">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面试问题</a:t>
                      </a:r>
                      <a:endParaRPr lang="zh-CN" sz="2000" kern="100" dirty="0">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测试要素</a:t>
                      </a:r>
                      <a:endParaRPr lang="zh-CN" sz="2000" kern="100" dirty="0">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r>
              <a:tr h="1798320">
                <a:tc rowSpan="2">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人力资源</a:t>
                      </a:r>
                      <a:endParaRPr lang="zh-CN" sz="2000" kern="100" dirty="0">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c>
                  <a:txBody>
                    <a:bodyPr/>
                    <a:lstStyle/>
                    <a:p>
                      <a:pPr algn="just">
                        <a:lnSpc>
                          <a:spcPct val="115000"/>
                        </a:lnSpc>
                        <a:spcAft>
                          <a:spcPts val="0"/>
                        </a:spcAft>
                      </a:pPr>
                      <a:r>
                        <a:rPr lang="zh-CN" sz="1600" kern="100" dirty="0">
                          <a:solidFill>
                            <a:srgbClr val="5F5E5C"/>
                          </a:solidFill>
                          <a:effectLst/>
                          <a:latin typeface="微软雅黑" panose="020B0503020204020204" charset="-122"/>
                          <a:ea typeface="微软雅黑" panose="020B0503020204020204" charset="-122"/>
                        </a:rPr>
                        <a:t>请问应如何正确评估培训的效果？</a:t>
                      </a:r>
                      <a:endParaRPr lang="zh-CN" sz="1600" kern="100" dirty="0">
                        <a:solidFill>
                          <a:srgbClr val="5F5E5C"/>
                        </a:solidFill>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c>
                  <a:txBody>
                    <a:bodyPr/>
                    <a:lstStyle/>
                    <a:p>
                      <a:pPr algn="just">
                        <a:lnSpc>
                          <a:spcPct val="115000"/>
                        </a:lnSpc>
                        <a:spcAft>
                          <a:spcPts val="0"/>
                        </a:spcAft>
                      </a:pPr>
                      <a:r>
                        <a:rPr lang="zh-CN" sz="1600" kern="100" dirty="0">
                          <a:solidFill>
                            <a:srgbClr val="5F5E5C"/>
                          </a:solidFill>
                          <a:effectLst/>
                          <a:latin typeface="微软雅黑" panose="020B0503020204020204" charset="-122"/>
                          <a:ea typeface="微软雅黑" panose="020B0503020204020204" charset="-122"/>
                        </a:rPr>
                        <a:t>对培训知识的掌握程度</a:t>
                      </a:r>
                      <a:endParaRPr lang="zh-CN" sz="1600" kern="100" dirty="0">
                        <a:solidFill>
                          <a:srgbClr val="5F5E5C"/>
                        </a:solidFill>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r>
              <a:tr h="1715770">
                <a:tc vMerge="1">
                  <a:tcPr/>
                </a:tc>
                <a:tc>
                  <a:txBody>
                    <a:bodyPr/>
                    <a:lstStyle/>
                    <a:p>
                      <a:pPr algn="just">
                        <a:spcAft>
                          <a:spcPts val="0"/>
                        </a:spcAft>
                      </a:pPr>
                      <a:r>
                        <a:rPr lang="zh-CN" sz="1600" kern="100" dirty="0">
                          <a:solidFill>
                            <a:srgbClr val="5F5E5C"/>
                          </a:solidFill>
                          <a:effectLst/>
                          <a:latin typeface="微软雅黑" panose="020B0503020204020204" charset="-122"/>
                          <a:ea typeface="微软雅黑" panose="020B0503020204020204" charset="-122"/>
                        </a:rPr>
                        <a:t>胜任素质模型的六个通用维度是什么？</a:t>
                      </a:r>
                      <a:endParaRPr lang="zh-CN" sz="1600" kern="100" dirty="0">
                        <a:solidFill>
                          <a:srgbClr val="5F5E5C"/>
                        </a:solidFill>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c>
                  <a:txBody>
                    <a:bodyPr/>
                    <a:lstStyle/>
                    <a:p>
                      <a:pPr algn="just">
                        <a:spcAft>
                          <a:spcPts val="0"/>
                        </a:spcAft>
                      </a:pPr>
                      <a:r>
                        <a:rPr lang="zh-CN" sz="1600" kern="100" dirty="0">
                          <a:solidFill>
                            <a:srgbClr val="5F5E5C"/>
                          </a:solidFill>
                          <a:effectLst/>
                          <a:latin typeface="微软雅黑" panose="020B0503020204020204" charset="-122"/>
                          <a:ea typeface="微软雅黑" panose="020B0503020204020204" charset="-122"/>
                        </a:rPr>
                        <a:t>专业术语</a:t>
                      </a:r>
                      <a:endParaRPr lang="zh-CN" sz="1600" kern="100" dirty="0">
                        <a:solidFill>
                          <a:srgbClr val="5F5E5C"/>
                        </a:solidFill>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r>
            </a:tbl>
          </a:graphicData>
        </a:graphic>
      </p:graphicFrame>
      <p:sp>
        <p:nvSpPr>
          <p:cNvPr id="57347" name="文本框 15"/>
          <p:cNvSpPr txBox="1">
            <a:spLocks noChangeArrowheads="1"/>
          </p:cNvSpPr>
          <p:nvPr/>
        </p:nvSpPr>
        <p:spPr bwMode="auto">
          <a:xfrm>
            <a:off x="580390" y="2431415"/>
            <a:ext cx="4549140" cy="97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30000"/>
              </a:lnSpc>
            </a:pPr>
            <a:r>
              <a:rPr lang="en-US" altLang="zh-CN"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3.2.2   </a:t>
            </a:r>
            <a:r>
              <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问题分类</a:t>
            </a:r>
            <a:endPar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5373370" y="350520"/>
            <a:ext cx="6619875" cy="5593715"/>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Tahoma" panose="020B0604030504040204"/>
              <a:ea typeface="微软雅黑" panose="020B0503020204020204" charset="-122"/>
            </a:endParaRPr>
          </a:p>
        </p:txBody>
      </p:sp>
      <p:graphicFrame>
        <p:nvGraphicFramePr>
          <p:cNvPr id="3" name="表格 2"/>
          <p:cNvGraphicFramePr>
            <a:graphicFrameLocks noGrp="1"/>
          </p:cNvGraphicFramePr>
          <p:nvPr/>
        </p:nvGraphicFramePr>
        <p:xfrm>
          <a:off x="5470525" y="577850"/>
          <a:ext cx="6426200" cy="4994910"/>
        </p:xfrm>
        <a:graphic>
          <a:graphicData uri="http://schemas.openxmlformats.org/drawingml/2006/table">
            <a:tbl>
              <a:tblPr firstRow="1" firstCol="1" bandRow="1">
                <a:tableStyleId>{93296810-A885-4BE3-A3E7-6D5BEEA58F35}</a:tableStyleId>
              </a:tblPr>
              <a:tblGrid>
                <a:gridCol w="1241425"/>
                <a:gridCol w="3724275"/>
                <a:gridCol w="1460500"/>
              </a:tblGrid>
              <a:tr h="510540">
                <a:tc>
                  <a:txBody>
                    <a:bodyPr/>
                    <a:lstStyle/>
                    <a:p>
                      <a:pPr algn="ctr">
                        <a:lnSpc>
                          <a:spcPct val="115000"/>
                        </a:lnSpc>
                        <a:spcAft>
                          <a:spcPts val="0"/>
                        </a:spcAft>
                      </a:pPr>
                      <a:r>
                        <a:rPr lang="zh-CN" sz="2000" kern="100" dirty="0" smtClean="0">
                          <a:effectLst/>
                          <a:latin typeface="微软雅黑" panose="020B0503020204020204" charset="-122"/>
                          <a:ea typeface="微软雅黑" panose="020B0503020204020204" charset="-122"/>
                        </a:rPr>
                        <a:t>类别</a:t>
                      </a:r>
                      <a:endParaRPr lang="zh-CN" sz="2000" kern="100" dirty="0">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面试问题</a:t>
                      </a:r>
                      <a:endParaRPr lang="zh-CN" sz="2000" kern="100" dirty="0">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a:txBody>
                    <a:bodyPr/>
                    <a:lstStyle/>
                    <a:p>
                      <a:pPr algn="ctr">
                        <a:lnSpc>
                          <a:spcPct val="115000"/>
                        </a:lnSpc>
                        <a:spcAft>
                          <a:spcPts val="0"/>
                        </a:spcAft>
                      </a:pPr>
                      <a:r>
                        <a:rPr lang="zh-CN" sz="2000" kern="100" dirty="0" smtClean="0">
                          <a:effectLst/>
                          <a:latin typeface="微软雅黑" panose="020B0503020204020204" charset="-122"/>
                          <a:ea typeface="微软雅黑" panose="020B0503020204020204" charset="-122"/>
                        </a:rPr>
                        <a:t>测试要素</a:t>
                      </a:r>
                      <a:endParaRPr lang="zh-CN" sz="2000" kern="100" dirty="0">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r>
              <a:tr h="358775">
                <a:tc rowSpan="2">
                  <a:txBody>
                    <a:bodyPr/>
                    <a:lstStyle/>
                    <a:p>
                      <a:pPr algn="ctr">
                        <a:lnSpc>
                          <a:spcPct val="115000"/>
                        </a:lnSpc>
                        <a:spcAft>
                          <a:spcPts val="0"/>
                        </a:spcAft>
                      </a:pPr>
                      <a:r>
                        <a:rPr lang="zh-CN" sz="1800" kern="100" dirty="0">
                          <a:effectLst/>
                          <a:latin typeface="微软雅黑" panose="020B0503020204020204" charset="-122"/>
                          <a:ea typeface="微软雅黑" panose="020B0503020204020204" charset="-122"/>
                        </a:rPr>
                        <a:t>各岗通用</a:t>
                      </a:r>
                      <a:endParaRPr lang="zh-CN" sz="1800" kern="100" dirty="0">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a:txBody>
                    <a:bodyPr/>
                    <a:lstStyle/>
                    <a:p>
                      <a:pPr marL="0" algn="l" defTabSz="914400" rtl="0" eaLnBrk="1" latinLnBrk="0" hangingPunct="1">
                        <a:lnSpc>
                          <a:spcPct val="120000"/>
                        </a:lnSpc>
                        <a:spcAft>
                          <a:spcPts val="0"/>
                        </a:spcAft>
                      </a:pPr>
                      <a:r>
                        <a:rPr lang="zh-CN" sz="1500" kern="100" dirty="0" smtClean="0">
                          <a:solidFill>
                            <a:srgbClr val="5F5E5C"/>
                          </a:solidFill>
                          <a:effectLst/>
                          <a:latin typeface="微软雅黑" panose="020B0503020204020204" charset="-122"/>
                          <a:ea typeface="微软雅黑" panose="020B0503020204020204" charset="-122"/>
                          <a:cs typeface="+mn-cs"/>
                        </a:rPr>
                        <a:t>谈谈从事该工作的优势是什么？</a:t>
                      </a:r>
                      <a:endParaRPr lang="zh-CN" sz="1500" kern="100" dirty="0">
                        <a:solidFill>
                          <a:srgbClr val="5F5E5C"/>
                        </a:solidFill>
                        <a:effectLst/>
                        <a:latin typeface="微软雅黑" panose="020B0503020204020204" charset="-122"/>
                        <a:ea typeface="微软雅黑" panose="020B0503020204020204" charset="-122"/>
                        <a:cs typeface="+mn-cs"/>
                      </a:endParaRPr>
                    </a:p>
                  </a:txBody>
                  <a:tcPr marL="68582" marR="68582" marT="0" marB="0" anchor="ctr">
                    <a:solidFill>
                      <a:schemeClr val="tx2">
                        <a:lumMod val="40000"/>
                        <a:lumOff val="60000"/>
                      </a:schemeClr>
                    </a:solidFill>
                  </a:tcPr>
                </a:tc>
                <a:tc rowSpan="2">
                  <a:txBody>
                    <a:bodyPr/>
                    <a:lstStyle/>
                    <a:p>
                      <a:pPr marL="0" algn="ctr" defTabSz="914400" rtl="0" eaLnBrk="1" latinLnBrk="0" hangingPunct="1">
                        <a:lnSpc>
                          <a:spcPct val="120000"/>
                        </a:lnSpc>
                        <a:spcAft>
                          <a:spcPts val="0"/>
                        </a:spcAft>
                      </a:pPr>
                      <a:r>
                        <a:rPr lang="zh-CN" sz="1500" kern="100" dirty="0">
                          <a:solidFill>
                            <a:srgbClr val="5F5E5C"/>
                          </a:solidFill>
                          <a:effectLst/>
                          <a:latin typeface="微软雅黑" panose="020B0503020204020204" charset="-122"/>
                          <a:ea typeface="微软雅黑" panose="020B0503020204020204" charset="-122"/>
                          <a:cs typeface="+mn-cs"/>
                        </a:rPr>
                        <a:t>挖掘应聘者的专业技能</a:t>
                      </a:r>
                      <a:endParaRPr lang="zh-CN" sz="1500" kern="100" dirty="0">
                        <a:solidFill>
                          <a:srgbClr val="5F5E5C"/>
                        </a:solidFill>
                        <a:effectLst/>
                        <a:latin typeface="微软雅黑" panose="020B0503020204020204" charset="-122"/>
                        <a:ea typeface="微软雅黑" panose="020B0503020204020204" charset="-122"/>
                        <a:cs typeface="+mn-cs"/>
                      </a:endParaRPr>
                    </a:p>
                  </a:txBody>
                  <a:tcPr marL="68582" marR="68582" marT="0" marB="0" anchor="ctr">
                    <a:solidFill>
                      <a:schemeClr val="tx2">
                        <a:lumMod val="40000"/>
                        <a:lumOff val="60000"/>
                      </a:schemeClr>
                    </a:solidFill>
                  </a:tcPr>
                </a:tc>
              </a:tr>
              <a:tr h="358775">
                <a:tc vMerge="1">
                  <a:tcPr/>
                </a:tc>
                <a:tc>
                  <a:txBody>
                    <a:bodyPr/>
                    <a:lstStyle/>
                    <a:p>
                      <a:pPr marL="0" algn="l" defTabSz="914400" rtl="0" eaLnBrk="1" latinLnBrk="0" hangingPunct="1">
                        <a:lnSpc>
                          <a:spcPct val="120000"/>
                        </a:lnSpc>
                        <a:spcAft>
                          <a:spcPts val="0"/>
                        </a:spcAft>
                      </a:pPr>
                      <a:r>
                        <a:rPr lang="zh-CN" sz="1500" kern="100" dirty="0">
                          <a:solidFill>
                            <a:srgbClr val="5F5E5C"/>
                          </a:solidFill>
                          <a:effectLst/>
                          <a:latin typeface="微软雅黑" panose="020B0503020204020204" charset="-122"/>
                          <a:ea typeface="微软雅黑" panose="020B0503020204020204" charset="-122"/>
                          <a:cs typeface="+mn-cs"/>
                        </a:rPr>
                        <a:t>你是否参加过与本工作有关</a:t>
                      </a:r>
                      <a:r>
                        <a:rPr lang="zh-CN" sz="1500" kern="100" dirty="0" smtClean="0">
                          <a:solidFill>
                            <a:srgbClr val="5F5E5C"/>
                          </a:solidFill>
                          <a:effectLst/>
                          <a:latin typeface="微软雅黑" panose="020B0503020204020204" charset="-122"/>
                          <a:ea typeface="微软雅黑" panose="020B0503020204020204" charset="-122"/>
                          <a:cs typeface="+mn-cs"/>
                        </a:rPr>
                        <a:t>的训练？</a:t>
                      </a:r>
                      <a:endParaRPr lang="zh-CN" sz="1500" kern="100" dirty="0">
                        <a:solidFill>
                          <a:srgbClr val="5F5E5C"/>
                        </a:solidFill>
                        <a:effectLst/>
                        <a:latin typeface="微软雅黑" panose="020B0503020204020204" charset="-122"/>
                        <a:ea typeface="微软雅黑" panose="020B0503020204020204" charset="-122"/>
                        <a:cs typeface="+mn-cs"/>
                      </a:endParaRPr>
                    </a:p>
                  </a:txBody>
                  <a:tcPr marL="68582" marR="68582" marT="0" marB="0" anchor="ctr">
                    <a:solidFill>
                      <a:schemeClr val="tx2">
                        <a:lumMod val="40000"/>
                        <a:lumOff val="60000"/>
                      </a:schemeClr>
                    </a:solidFill>
                  </a:tcPr>
                </a:tc>
                <a:tc vMerge="1">
                  <a:tcPr/>
                </a:tc>
              </a:tr>
              <a:tr h="717550">
                <a:tc rowSpan="6">
                  <a:txBody>
                    <a:bodyPr/>
                    <a:lstStyle/>
                    <a:p>
                      <a:pPr algn="ctr">
                        <a:lnSpc>
                          <a:spcPct val="115000"/>
                        </a:lnSpc>
                        <a:spcAft>
                          <a:spcPts val="0"/>
                        </a:spcAft>
                      </a:pPr>
                      <a:r>
                        <a:rPr lang="zh-CN" sz="1800" kern="100" dirty="0">
                          <a:effectLst/>
                          <a:latin typeface="微软雅黑" panose="020B0503020204020204" charset="-122"/>
                          <a:ea typeface="微软雅黑" panose="020B0503020204020204" charset="-122"/>
                        </a:rPr>
                        <a:t>销售类</a:t>
                      </a:r>
                      <a:endParaRPr lang="zh-CN" sz="1800" kern="100" dirty="0">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a:txBody>
                    <a:bodyPr/>
                    <a:lstStyle/>
                    <a:p>
                      <a:pPr algn="just">
                        <a:spcAft>
                          <a:spcPts val="0"/>
                        </a:spcAft>
                      </a:pPr>
                      <a:r>
                        <a:rPr lang="zh-CN" sz="1500" kern="100" dirty="0">
                          <a:solidFill>
                            <a:srgbClr val="5F5E5C"/>
                          </a:solidFill>
                          <a:effectLst/>
                          <a:latin typeface="微软雅黑" panose="020B0503020204020204" charset="-122"/>
                          <a:ea typeface="微软雅黑" panose="020B0503020204020204" charset="-122"/>
                        </a:rPr>
                        <a:t>如何推销某一物品</a:t>
                      </a:r>
                      <a:endParaRPr lang="zh-CN" sz="1500" kern="100" dirty="0">
                        <a:solidFill>
                          <a:srgbClr val="5F5E5C"/>
                        </a:solidFill>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a:txBody>
                    <a:bodyPr/>
                    <a:lstStyle/>
                    <a:p>
                      <a:pPr marL="0" algn="ctr" defTabSz="914400" rtl="0" eaLnBrk="1" latinLnBrk="0" hangingPunct="1">
                        <a:lnSpc>
                          <a:spcPct val="120000"/>
                        </a:lnSpc>
                        <a:spcAft>
                          <a:spcPts val="0"/>
                        </a:spcAft>
                      </a:pPr>
                      <a:r>
                        <a:rPr lang="zh-CN" sz="1500" kern="100" dirty="0">
                          <a:solidFill>
                            <a:srgbClr val="5F5E5C"/>
                          </a:solidFill>
                          <a:effectLst/>
                          <a:latin typeface="微软雅黑" panose="020B0503020204020204" charset="-122"/>
                          <a:ea typeface="微软雅黑" panose="020B0503020204020204" charset="-122"/>
                          <a:cs typeface="+mn-cs"/>
                        </a:rPr>
                        <a:t>销售技能直观展现</a:t>
                      </a:r>
                      <a:endParaRPr lang="zh-CN" sz="1500" kern="100" dirty="0">
                        <a:solidFill>
                          <a:srgbClr val="5F5E5C"/>
                        </a:solidFill>
                        <a:effectLst/>
                        <a:latin typeface="微软雅黑" panose="020B0503020204020204" charset="-122"/>
                        <a:ea typeface="微软雅黑" panose="020B0503020204020204" charset="-122"/>
                        <a:cs typeface="+mn-cs"/>
                      </a:endParaRPr>
                    </a:p>
                  </a:txBody>
                  <a:tcPr marL="68582" marR="68582" marT="0" marB="0" anchor="ctr">
                    <a:solidFill>
                      <a:schemeClr val="tx2">
                        <a:lumMod val="40000"/>
                        <a:lumOff val="60000"/>
                      </a:schemeClr>
                    </a:solidFill>
                  </a:tcPr>
                </a:tc>
              </a:tr>
              <a:tr h="299085">
                <a:tc vMerge="1">
                  <a:tcPr/>
                </a:tc>
                <a:tc>
                  <a:txBody>
                    <a:bodyPr/>
                    <a:lstStyle/>
                    <a:p>
                      <a:pPr algn="just">
                        <a:spcAft>
                          <a:spcPts val="0"/>
                        </a:spcAft>
                      </a:pPr>
                      <a:r>
                        <a:rPr lang="zh-CN" sz="1500" kern="100" dirty="0">
                          <a:solidFill>
                            <a:srgbClr val="5F5E5C"/>
                          </a:solidFill>
                          <a:effectLst/>
                          <a:latin typeface="微软雅黑" panose="020B0503020204020204" charset="-122"/>
                          <a:ea typeface="微软雅黑" panose="020B0503020204020204" charset="-122"/>
                        </a:rPr>
                        <a:t>拜访客户之前，需要做哪些准备？</a:t>
                      </a:r>
                      <a:endParaRPr lang="zh-CN" sz="1500" kern="100" dirty="0">
                        <a:solidFill>
                          <a:srgbClr val="5F5E5C"/>
                        </a:solidFill>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a:txBody>
                    <a:bodyPr/>
                    <a:lstStyle/>
                    <a:p>
                      <a:pPr algn="ctr">
                        <a:spcAft>
                          <a:spcPts val="0"/>
                        </a:spcAft>
                      </a:pPr>
                      <a:r>
                        <a:rPr lang="zh-CN" sz="1500" kern="100" dirty="0">
                          <a:solidFill>
                            <a:srgbClr val="5F5E5C"/>
                          </a:solidFill>
                          <a:effectLst/>
                          <a:latin typeface="微软雅黑" panose="020B0503020204020204" charset="-122"/>
                          <a:ea typeface="微软雅黑" panose="020B0503020204020204" charset="-122"/>
                        </a:rPr>
                        <a:t>客户拜访技能</a:t>
                      </a:r>
                      <a:endParaRPr lang="zh-CN" sz="1500" kern="100" dirty="0">
                        <a:solidFill>
                          <a:srgbClr val="5F5E5C"/>
                        </a:solidFill>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r>
              <a:tr h="717550">
                <a:tc vMerge="1">
                  <a:tcPr/>
                </a:tc>
                <a:tc>
                  <a:txBody>
                    <a:bodyPr/>
                    <a:lstStyle/>
                    <a:p>
                      <a:pPr marL="0" algn="just" defTabSz="914400" rtl="0" eaLnBrk="1" latinLnBrk="0" hangingPunct="1">
                        <a:lnSpc>
                          <a:spcPct val="120000"/>
                        </a:lnSpc>
                        <a:spcAft>
                          <a:spcPts val="0"/>
                        </a:spcAft>
                      </a:pPr>
                      <a:r>
                        <a:rPr lang="zh-CN" sz="1500" kern="100" dirty="0">
                          <a:solidFill>
                            <a:srgbClr val="5F5E5C"/>
                          </a:solidFill>
                          <a:effectLst/>
                          <a:latin typeface="微软雅黑" panose="020B0503020204020204" charset="-122"/>
                          <a:ea typeface="微软雅黑" panose="020B0503020204020204" charset="-122"/>
                          <a:cs typeface="+mn-cs"/>
                        </a:rPr>
                        <a:t>从和客户接触到最终销售的完成需要多长时间</a:t>
                      </a:r>
                      <a:r>
                        <a:rPr lang="zh-CN" sz="1500" kern="100" dirty="0" smtClean="0">
                          <a:solidFill>
                            <a:srgbClr val="5F5E5C"/>
                          </a:solidFill>
                          <a:effectLst/>
                          <a:latin typeface="微软雅黑" panose="020B0503020204020204" charset="-122"/>
                          <a:ea typeface="微软雅黑" panose="020B0503020204020204" charset="-122"/>
                          <a:cs typeface="+mn-cs"/>
                        </a:rPr>
                        <a:t>？</a:t>
                      </a:r>
                      <a:r>
                        <a:rPr lang="zh-CN" altLang="en-US" sz="1500" kern="100" dirty="0" smtClean="0">
                          <a:solidFill>
                            <a:srgbClr val="5F5E5C"/>
                          </a:solidFill>
                          <a:effectLst/>
                          <a:latin typeface="微软雅黑" panose="020B0503020204020204" charset="-122"/>
                          <a:ea typeface="微软雅黑" panose="020B0503020204020204" charset="-122"/>
                          <a:cs typeface="+mn-cs"/>
                        </a:rPr>
                        <a:t>如何</a:t>
                      </a:r>
                      <a:r>
                        <a:rPr lang="zh-CN" sz="1500" kern="100" dirty="0" smtClean="0">
                          <a:solidFill>
                            <a:srgbClr val="5F5E5C"/>
                          </a:solidFill>
                          <a:effectLst/>
                          <a:latin typeface="微软雅黑" panose="020B0503020204020204" charset="-122"/>
                          <a:ea typeface="微软雅黑" panose="020B0503020204020204" charset="-122"/>
                          <a:cs typeface="+mn-cs"/>
                        </a:rPr>
                        <a:t>才能缩短？</a:t>
                      </a:r>
                      <a:endParaRPr lang="zh-CN" sz="1500" kern="100" dirty="0">
                        <a:solidFill>
                          <a:srgbClr val="5F5E5C"/>
                        </a:solidFill>
                        <a:effectLst/>
                        <a:latin typeface="微软雅黑" panose="020B0503020204020204" charset="-122"/>
                        <a:ea typeface="微软雅黑" panose="020B0503020204020204" charset="-122"/>
                        <a:cs typeface="+mn-cs"/>
                      </a:endParaRPr>
                    </a:p>
                  </a:txBody>
                  <a:tcPr marL="68582" marR="68582" marT="0" marB="0" anchor="ctr">
                    <a:solidFill>
                      <a:schemeClr val="tx2">
                        <a:lumMod val="40000"/>
                        <a:lumOff val="60000"/>
                      </a:schemeClr>
                    </a:solidFill>
                  </a:tcPr>
                </a:tc>
                <a:tc>
                  <a:txBody>
                    <a:bodyPr/>
                    <a:lstStyle/>
                    <a:p>
                      <a:pPr algn="ctr">
                        <a:spcAft>
                          <a:spcPts val="0"/>
                        </a:spcAft>
                      </a:pPr>
                      <a:r>
                        <a:rPr lang="zh-CN" sz="1500" kern="100" dirty="0">
                          <a:solidFill>
                            <a:srgbClr val="5F5E5C"/>
                          </a:solidFill>
                          <a:effectLst/>
                          <a:latin typeface="微软雅黑" panose="020B0503020204020204" charset="-122"/>
                          <a:ea typeface="微软雅黑" panose="020B0503020204020204" charset="-122"/>
                        </a:rPr>
                        <a:t>销售全过程</a:t>
                      </a:r>
                      <a:endParaRPr lang="zh-CN" sz="1500" kern="100" dirty="0">
                        <a:solidFill>
                          <a:srgbClr val="5F5E5C"/>
                        </a:solidFill>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r>
              <a:tr h="717550">
                <a:tc vMerge="1">
                  <a:tcPr/>
                </a:tc>
                <a:tc>
                  <a:txBody>
                    <a:bodyPr/>
                    <a:lstStyle/>
                    <a:p>
                      <a:pPr marL="0" algn="just" defTabSz="914400" rtl="0" eaLnBrk="1" latinLnBrk="0" hangingPunct="1">
                        <a:lnSpc>
                          <a:spcPct val="120000"/>
                        </a:lnSpc>
                        <a:spcAft>
                          <a:spcPts val="0"/>
                        </a:spcAft>
                      </a:pPr>
                      <a:r>
                        <a:rPr lang="zh-CN" sz="1500" kern="100" dirty="0">
                          <a:solidFill>
                            <a:srgbClr val="5F5E5C"/>
                          </a:solidFill>
                          <a:effectLst/>
                          <a:latin typeface="微软雅黑" panose="020B0503020204020204" charset="-122"/>
                          <a:ea typeface="微软雅黑" panose="020B0503020204020204" charset="-122"/>
                          <a:cs typeface="+mn-cs"/>
                        </a:rPr>
                        <a:t>你是否有超额完成销售目标的时候，你是怎样取得这样的业绩的？</a:t>
                      </a:r>
                      <a:endParaRPr lang="zh-CN" sz="1500" kern="100" dirty="0">
                        <a:solidFill>
                          <a:srgbClr val="5F5E5C"/>
                        </a:solidFill>
                        <a:effectLst/>
                        <a:latin typeface="微软雅黑" panose="020B0503020204020204" charset="-122"/>
                        <a:ea typeface="微软雅黑" panose="020B0503020204020204" charset="-122"/>
                        <a:cs typeface="+mn-cs"/>
                      </a:endParaRPr>
                    </a:p>
                  </a:txBody>
                  <a:tcPr marL="68582" marR="68582" marT="0" marB="0" anchor="ctr">
                    <a:solidFill>
                      <a:schemeClr val="tx2">
                        <a:lumMod val="40000"/>
                        <a:lumOff val="60000"/>
                      </a:schemeClr>
                    </a:solidFill>
                  </a:tcPr>
                </a:tc>
                <a:tc>
                  <a:txBody>
                    <a:bodyPr/>
                    <a:lstStyle/>
                    <a:p>
                      <a:pPr algn="ctr">
                        <a:spcAft>
                          <a:spcPts val="0"/>
                        </a:spcAft>
                      </a:pPr>
                      <a:r>
                        <a:rPr lang="zh-CN" sz="1500" kern="100" dirty="0">
                          <a:solidFill>
                            <a:srgbClr val="5F5E5C"/>
                          </a:solidFill>
                          <a:effectLst/>
                          <a:latin typeface="微软雅黑" panose="020B0503020204020204" charset="-122"/>
                          <a:ea typeface="微软雅黑" panose="020B0503020204020204" charset="-122"/>
                        </a:rPr>
                        <a:t>业绩达成能力</a:t>
                      </a:r>
                      <a:endParaRPr lang="zh-CN" sz="1500" kern="100" dirty="0">
                        <a:solidFill>
                          <a:srgbClr val="5F5E5C"/>
                        </a:solidFill>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r>
              <a:tr h="597535">
                <a:tc vMerge="1">
                  <a:tcPr/>
                </a:tc>
                <a:tc>
                  <a:txBody>
                    <a:bodyPr/>
                    <a:lstStyle/>
                    <a:p>
                      <a:pPr algn="just">
                        <a:spcAft>
                          <a:spcPts val="0"/>
                        </a:spcAft>
                      </a:pPr>
                      <a:r>
                        <a:rPr lang="zh-CN" sz="1500" kern="100" dirty="0">
                          <a:solidFill>
                            <a:srgbClr val="5F5E5C"/>
                          </a:solidFill>
                          <a:effectLst/>
                          <a:latin typeface="微软雅黑" panose="020B0503020204020204" charset="-122"/>
                          <a:ea typeface="微软雅黑" panose="020B0503020204020204" charset="-122"/>
                        </a:rPr>
                        <a:t>用什么方法来发展并维持业已存在的客户的？</a:t>
                      </a:r>
                      <a:endParaRPr lang="zh-CN" sz="1500" kern="100" dirty="0">
                        <a:solidFill>
                          <a:srgbClr val="5F5E5C"/>
                        </a:solidFill>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a:txBody>
                    <a:bodyPr/>
                    <a:lstStyle/>
                    <a:p>
                      <a:pPr algn="ctr">
                        <a:spcAft>
                          <a:spcPts val="0"/>
                        </a:spcAft>
                      </a:pPr>
                      <a:r>
                        <a:rPr lang="zh-CN" sz="1500" kern="100" dirty="0">
                          <a:solidFill>
                            <a:srgbClr val="5F5E5C"/>
                          </a:solidFill>
                          <a:effectLst/>
                          <a:latin typeface="微软雅黑" panose="020B0503020204020204" charset="-122"/>
                          <a:ea typeface="微软雅黑" panose="020B0503020204020204" charset="-122"/>
                        </a:rPr>
                        <a:t>客户维护</a:t>
                      </a:r>
                      <a:endParaRPr lang="zh-CN" sz="1500" kern="100" dirty="0">
                        <a:solidFill>
                          <a:srgbClr val="5F5E5C"/>
                        </a:solidFill>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r>
              <a:tr h="717550">
                <a:tc vMerge="1">
                  <a:tcPr/>
                </a:tc>
                <a:tc>
                  <a:txBody>
                    <a:bodyPr/>
                    <a:lstStyle/>
                    <a:p>
                      <a:pPr algn="just">
                        <a:lnSpc>
                          <a:spcPct val="120000"/>
                        </a:lnSpc>
                        <a:spcAft>
                          <a:spcPts val="0"/>
                        </a:spcAft>
                      </a:pPr>
                      <a:r>
                        <a:rPr lang="zh-CN" sz="1500" kern="100" dirty="0">
                          <a:solidFill>
                            <a:srgbClr val="5F5E5C"/>
                          </a:solidFill>
                          <a:effectLst/>
                          <a:latin typeface="微软雅黑" panose="020B0503020204020204" charset="-122"/>
                          <a:ea typeface="微软雅黑" panose="020B0503020204020204" charset="-122"/>
                        </a:rPr>
                        <a:t>怎样劝说客户购买你的产品的？</a:t>
                      </a:r>
                      <a:endParaRPr lang="zh-CN" sz="1500" kern="100" dirty="0">
                        <a:solidFill>
                          <a:srgbClr val="5F5E5C"/>
                        </a:solidFill>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a:txBody>
                    <a:bodyPr/>
                    <a:lstStyle/>
                    <a:p>
                      <a:pPr algn="ctr">
                        <a:spcAft>
                          <a:spcPts val="0"/>
                        </a:spcAft>
                      </a:pPr>
                      <a:r>
                        <a:rPr lang="zh-CN" sz="1500" kern="100" dirty="0" smtClean="0">
                          <a:solidFill>
                            <a:srgbClr val="5F5E5C"/>
                          </a:solidFill>
                          <a:effectLst/>
                          <a:latin typeface="微软雅黑" panose="020B0503020204020204" charset="-122"/>
                          <a:ea typeface="微软雅黑" panose="020B0503020204020204" charset="-122"/>
                        </a:rPr>
                        <a:t>销售说服力</a:t>
                      </a:r>
                      <a:endParaRPr lang="zh-CN" sz="1500" kern="100" dirty="0">
                        <a:solidFill>
                          <a:srgbClr val="5F5E5C"/>
                        </a:solidFill>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r>
            </a:tbl>
          </a:graphicData>
        </a:graphic>
      </p:graphicFrame>
      <p:sp>
        <p:nvSpPr>
          <p:cNvPr id="57347" name="文本框 15"/>
          <p:cNvSpPr txBox="1">
            <a:spLocks noChangeArrowheads="1"/>
          </p:cNvSpPr>
          <p:nvPr/>
        </p:nvSpPr>
        <p:spPr bwMode="auto">
          <a:xfrm>
            <a:off x="580390" y="2431415"/>
            <a:ext cx="4549140" cy="97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30000"/>
              </a:lnSpc>
            </a:pPr>
            <a:r>
              <a:rPr lang="en-US" altLang="zh-CN"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3.2.2   </a:t>
            </a:r>
            <a:r>
              <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问题分类</a:t>
            </a:r>
            <a:endPar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6*min(max(#ppt_w*#ppt_h,.3),1)-7.4)/-.7*#ppt_w"/>
                                          </p:val>
                                        </p:tav>
                                        <p:tav tm="100000">
                                          <p:val>
                                            <p:strVal val="#ppt_w"/>
                                          </p:val>
                                        </p:tav>
                                      </p:tavLst>
                                    </p:anim>
                                    <p:anim calcmode="lin" valueType="num">
                                      <p:cBhvr>
                                        <p:cTn id="8" dur="500" fill="hold"/>
                                        <p:tgtEl>
                                          <p:spTgt spid="3"/>
                                        </p:tgtEl>
                                        <p:attrNameLst>
                                          <p:attrName>ppt_h</p:attrName>
                                        </p:attrNameLst>
                                      </p:cBhvr>
                                      <p:tavLst>
                                        <p:tav tm="0">
                                          <p:val>
                                            <p:strVal val="(6*min(max(#ppt_w*#ppt_h,.3),1)-7.4)/-.7*#ppt_h"/>
                                          </p:val>
                                        </p:tav>
                                        <p:tav tm="100000">
                                          <p:val>
                                            <p:strVal val="#ppt_h"/>
                                          </p:val>
                                        </p:tav>
                                      </p:tavLst>
                                    </p:anim>
                                    <p:anim calcmode="lin" valueType="num">
                                      <p:cBhvr>
                                        <p:cTn id="9" dur="500" fill="hold"/>
                                        <p:tgtEl>
                                          <p:spTgt spid="3"/>
                                        </p:tgtEl>
                                        <p:attrNameLst>
                                          <p:attrName>ppt_x</p:attrName>
                                        </p:attrNameLst>
                                      </p:cBhvr>
                                      <p:tavLst>
                                        <p:tav tm="0">
                                          <p:val>
                                            <p:fltVal val="0.5"/>
                                          </p:val>
                                        </p:tav>
                                        <p:tav tm="100000">
                                          <p:val>
                                            <p:strVal val="#ppt_x"/>
                                          </p:val>
                                        </p:tav>
                                      </p:tavLst>
                                    </p:anim>
                                    <p:anim calcmode="lin" valueType="num">
                                      <p:cBhvr>
                                        <p:cTn id="10" dur="500" fill="hold"/>
                                        <p:tgtEl>
                                          <p:spTgt spid="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5165090" y="363220"/>
            <a:ext cx="6619875" cy="5826760"/>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Tahoma" panose="020B0604030504040204"/>
              <a:ea typeface="微软雅黑" panose="020B0503020204020204" charset="-122"/>
            </a:endParaRPr>
          </a:p>
        </p:txBody>
      </p:sp>
      <p:graphicFrame>
        <p:nvGraphicFramePr>
          <p:cNvPr id="2" name="表格 1"/>
          <p:cNvGraphicFramePr>
            <a:graphicFrameLocks noGrp="1"/>
          </p:cNvGraphicFramePr>
          <p:nvPr/>
        </p:nvGraphicFramePr>
        <p:xfrm>
          <a:off x="5306695" y="528320"/>
          <a:ext cx="6337300" cy="5133340"/>
        </p:xfrm>
        <a:graphic>
          <a:graphicData uri="http://schemas.openxmlformats.org/drawingml/2006/table">
            <a:tbl>
              <a:tblPr firstRow="1" firstCol="1" bandRow="1">
                <a:tableStyleId>{93296810-A885-4BE3-A3E7-6D5BEEA58F35}</a:tableStyleId>
              </a:tblPr>
              <a:tblGrid>
                <a:gridCol w="1225550"/>
                <a:gridCol w="3166110"/>
                <a:gridCol w="1945640"/>
              </a:tblGrid>
              <a:tr h="488315">
                <a:tc>
                  <a:txBody>
                    <a:bodyPr/>
                    <a:lstStyle/>
                    <a:p>
                      <a:pPr algn="ctr">
                        <a:lnSpc>
                          <a:spcPct val="115000"/>
                        </a:lnSpc>
                        <a:spcAft>
                          <a:spcPts val="0"/>
                        </a:spcAft>
                      </a:pPr>
                      <a:r>
                        <a:rPr lang="zh-CN" sz="1800" kern="100" dirty="0">
                          <a:effectLst/>
                          <a:latin typeface="微软雅黑" panose="020B0503020204020204" charset="-122"/>
                          <a:ea typeface="微软雅黑" panose="020B0503020204020204" charset="-122"/>
                        </a:rPr>
                        <a:t>类别</a:t>
                      </a:r>
                      <a:endParaRPr lang="zh-CN" sz="1800" kern="100" dirty="0">
                        <a:effectLst/>
                        <a:latin typeface="微软雅黑" panose="020B0503020204020204" charset="-122"/>
                        <a:ea typeface="微软雅黑" panose="020B0503020204020204" charset="-122"/>
                      </a:endParaRPr>
                    </a:p>
                  </a:txBody>
                  <a:tcPr marL="68571" marR="68571" marT="0" marB="0" anchor="ctr">
                    <a:solidFill>
                      <a:schemeClr val="tx2">
                        <a:lumMod val="40000"/>
                        <a:lumOff val="60000"/>
                      </a:schemeClr>
                    </a:solidFill>
                  </a:tcPr>
                </a:tc>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面试问题</a:t>
                      </a:r>
                      <a:endParaRPr lang="zh-CN" sz="2000" kern="100" dirty="0">
                        <a:effectLst/>
                        <a:latin typeface="微软雅黑" panose="020B0503020204020204" charset="-122"/>
                        <a:ea typeface="微软雅黑" panose="020B0503020204020204" charset="-122"/>
                      </a:endParaRPr>
                    </a:p>
                  </a:txBody>
                  <a:tcPr marL="68571" marR="68571" marT="0" marB="0" anchor="ctr">
                    <a:solidFill>
                      <a:schemeClr val="tx2">
                        <a:lumMod val="40000"/>
                        <a:lumOff val="60000"/>
                      </a:schemeClr>
                    </a:solidFill>
                  </a:tcPr>
                </a:tc>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测试要素</a:t>
                      </a:r>
                      <a:endParaRPr lang="zh-CN" sz="2000" kern="100" dirty="0">
                        <a:effectLst/>
                        <a:latin typeface="微软雅黑" panose="020B0503020204020204" charset="-122"/>
                        <a:ea typeface="微软雅黑" panose="020B0503020204020204" charset="-122"/>
                      </a:endParaRPr>
                    </a:p>
                  </a:txBody>
                  <a:tcPr marL="68571" marR="68571" marT="0" marB="0" anchor="ctr">
                    <a:solidFill>
                      <a:schemeClr val="tx2">
                        <a:lumMod val="40000"/>
                        <a:lumOff val="60000"/>
                      </a:schemeClr>
                    </a:solidFill>
                  </a:tcPr>
                </a:tc>
              </a:tr>
              <a:tr h="413385">
                <a:tc>
                  <a:txBody>
                    <a:bodyPr/>
                    <a:lstStyle/>
                    <a:p>
                      <a:pPr marL="0" algn="ctr" defTabSz="914400" rtl="0" eaLnBrk="1" latinLnBrk="0" hangingPunct="1">
                        <a:lnSpc>
                          <a:spcPct val="115000"/>
                        </a:lnSpc>
                        <a:spcAft>
                          <a:spcPts val="0"/>
                        </a:spcAft>
                      </a:pPr>
                      <a:r>
                        <a:rPr lang="zh-CN" sz="1700" b="1" kern="100" dirty="0">
                          <a:solidFill>
                            <a:schemeClr val="lt1"/>
                          </a:solidFill>
                          <a:effectLst/>
                          <a:latin typeface="微软雅黑" panose="020B0503020204020204" charset="-122"/>
                          <a:ea typeface="微软雅黑" panose="020B0503020204020204" charset="-122"/>
                          <a:cs typeface="+mn-cs"/>
                        </a:rPr>
                        <a:t>表达能力</a:t>
                      </a:r>
                      <a:endParaRPr lang="zh-CN" sz="1700" b="1" kern="100" dirty="0">
                        <a:solidFill>
                          <a:schemeClr val="lt1"/>
                        </a:solidFill>
                        <a:effectLst/>
                        <a:latin typeface="微软雅黑" panose="020B0503020204020204" charset="-122"/>
                        <a:ea typeface="微软雅黑" panose="020B0503020204020204" charset="-122"/>
                        <a:cs typeface="+mn-cs"/>
                      </a:endParaRPr>
                    </a:p>
                  </a:txBody>
                  <a:tcPr marL="68571" marR="68571" marT="0" marB="0" anchor="ctr">
                    <a:solidFill>
                      <a:schemeClr val="tx2">
                        <a:lumMod val="40000"/>
                        <a:lumOff val="60000"/>
                      </a:schemeClr>
                    </a:solidFill>
                  </a:tcPr>
                </a:tc>
                <a:tc>
                  <a:txBody>
                    <a:bodyPr/>
                    <a:lstStyle/>
                    <a:p>
                      <a:pPr algn="l">
                        <a:spcAft>
                          <a:spcPts val="0"/>
                        </a:spcAft>
                      </a:pPr>
                      <a:r>
                        <a:rPr lang="zh-CN" sz="1500" kern="100" dirty="0">
                          <a:solidFill>
                            <a:srgbClr val="5F5E5C"/>
                          </a:solidFill>
                          <a:effectLst/>
                          <a:latin typeface="微软雅黑" panose="020B0503020204020204" charset="-122"/>
                          <a:ea typeface="微软雅黑" panose="020B0503020204020204" charset="-122"/>
                        </a:rPr>
                        <a:t>两分钟的时间介绍自己</a:t>
                      </a:r>
                      <a:endParaRPr lang="zh-CN" sz="1500" kern="100" dirty="0">
                        <a:solidFill>
                          <a:srgbClr val="5F5E5C"/>
                        </a:solidFill>
                        <a:effectLst/>
                        <a:latin typeface="微软雅黑" panose="020B0503020204020204" charset="-122"/>
                        <a:ea typeface="微软雅黑" panose="020B0503020204020204" charset="-122"/>
                      </a:endParaRPr>
                    </a:p>
                  </a:txBody>
                  <a:tcPr marL="68571" marR="68571" marT="0" marB="0" anchor="ctr">
                    <a:solidFill>
                      <a:schemeClr val="tx2">
                        <a:lumMod val="40000"/>
                        <a:lumOff val="60000"/>
                      </a:schemeClr>
                    </a:solidFill>
                  </a:tcPr>
                </a:tc>
                <a:tc>
                  <a:txBody>
                    <a:bodyPr/>
                    <a:lstStyle/>
                    <a:p>
                      <a:pPr algn="l">
                        <a:spcAft>
                          <a:spcPts val="0"/>
                        </a:spcAft>
                      </a:pPr>
                      <a:r>
                        <a:rPr lang="zh-CN" sz="1500" kern="100" dirty="0" smtClean="0">
                          <a:solidFill>
                            <a:srgbClr val="5F5E5C"/>
                          </a:solidFill>
                          <a:effectLst/>
                          <a:latin typeface="微软雅黑" panose="020B0503020204020204" charset="-122"/>
                          <a:ea typeface="微软雅黑" panose="020B0503020204020204" charset="-122"/>
                        </a:rPr>
                        <a:t>语言</a:t>
                      </a:r>
                      <a:r>
                        <a:rPr lang="zh-CN" sz="1500" kern="100" dirty="0">
                          <a:solidFill>
                            <a:srgbClr val="5F5E5C"/>
                          </a:solidFill>
                          <a:effectLst/>
                          <a:latin typeface="微软雅黑" panose="020B0503020204020204" charset="-122"/>
                          <a:ea typeface="微软雅黑" panose="020B0503020204020204" charset="-122"/>
                        </a:rPr>
                        <a:t>概括能力</a:t>
                      </a:r>
                      <a:endParaRPr lang="zh-CN" sz="1500" kern="100" dirty="0">
                        <a:solidFill>
                          <a:srgbClr val="5F5E5C"/>
                        </a:solidFill>
                        <a:effectLst/>
                        <a:latin typeface="微软雅黑" panose="020B0503020204020204" charset="-122"/>
                        <a:ea typeface="微软雅黑" panose="020B0503020204020204" charset="-122"/>
                      </a:endParaRPr>
                    </a:p>
                  </a:txBody>
                  <a:tcPr marL="68571" marR="68571" marT="0" marB="0" anchor="ctr">
                    <a:solidFill>
                      <a:schemeClr val="tx2">
                        <a:lumMod val="40000"/>
                        <a:lumOff val="60000"/>
                      </a:schemeClr>
                    </a:solidFill>
                  </a:tcPr>
                </a:tc>
              </a:tr>
              <a:tr h="415290">
                <a:tc>
                  <a:txBody>
                    <a:bodyPr/>
                    <a:lstStyle/>
                    <a:p>
                      <a:pPr marL="0" algn="ctr" defTabSz="914400" rtl="0" eaLnBrk="1" latinLnBrk="0" hangingPunct="1">
                        <a:lnSpc>
                          <a:spcPct val="115000"/>
                        </a:lnSpc>
                        <a:spcAft>
                          <a:spcPts val="0"/>
                        </a:spcAft>
                      </a:pPr>
                      <a:r>
                        <a:rPr lang="zh-CN" sz="1700" b="1" kern="100" dirty="0">
                          <a:solidFill>
                            <a:schemeClr val="lt1"/>
                          </a:solidFill>
                          <a:effectLst/>
                          <a:latin typeface="微软雅黑" panose="020B0503020204020204" charset="-122"/>
                          <a:ea typeface="微软雅黑" panose="020B0503020204020204" charset="-122"/>
                          <a:cs typeface="+mn-cs"/>
                        </a:rPr>
                        <a:t>抗压力等</a:t>
                      </a:r>
                      <a:endParaRPr lang="zh-CN" sz="1700" b="1" kern="100" dirty="0">
                        <a:solidFill>
                          <a:schemeClr val="lt1"/>
                        </a:solidFill>
                        <a:effectLst/>
                        <a:latin typeface="微软雅黑" panose="020B0503020204020204" charset="-122"/>
                        <a:ea typeface="微软雅黑" panose="020B0503020204020204" charset="-122"/>
                        <a:cs typeface="+mn-cs"/>
                      </a:endParaRPr>
                    </a:p>
                  </a:txBody>
                  <a:tcPr marL="68571" marR="68571" marT="0" marB="0" anchor="ctr">
                    <a:solidFill>
                      <a:schemeClr val="tx2">
                        <a:lumMod val="40000"/>
                        <a:lumOff val="60000"/>
                      </a:schemeClr>
                    </a:solidFill>
                  </a:tcPr>
                </a:tc>
                <a:tc>
                  <a:txBody>
                    <a:bodyPr/>
                    <a:lstStyle/>
                    <a:p>
                      <a:pPr algn="just">
                        <a:spcAft>
                          <a:spcPts val="0"/>
                        </a:spcAft>
                      </a:pPr>
                      <a:r>
                        <a:rPr lang="zh-CN" altLang="en-US" sz="1500" kern="100" dirty="0" smtClean="0">
                          <a:solidFill>
                            <a:srgbClr val="5F5E5C"/>
                          </a:solidFill>
                          <a:effectLst/>
                          <a:latin typeface="微软雅黑" panose="020B0503020204020204" charset="-122"/>
                          <a:ea typeface="微软雅黑" panose="020B0503020204020204" charset="-122"/>
                        </a:rPr>
                        <a:t>遇到的工作挑战及应对策略、结果</a:t>
                      </a:r>
                      <a:endParaRPr lang="zh-CN" sz="1500" kern="100" dirty="0">
                        <a:solidFill>
                          <a:srgbClr val="5F5E5C"/>
                        </a:solidFill>
                        <a:effectLst/>
                        <a:latin typeface="微软雅黑" panose="020B0503020204020204" charset="-122"/>
                        <a:ea typeface="微软雅黑" panose="020B0503020204020204" charset="-122"/>
                      </a:endParaRPr>
                    </a:p>
                  </a:txBody>
                  <a:tcPr marL="68571" marR="68571" marT="0" marB="0" anchor="ctr">
                    <a:solidFill>
                      <a:schemeClr val="tx2">
                        <a:lumMod val="40000"/>
                        <a:lumOff val="60000"/>
                      </a:schemeClr>
                    </a:solidFill>
                  </a:tcPr>
                </a:tc>
                <a:tc>
                  <a:txBody>
                    <a:bodyPr/>
                    <a:lstStyle/>
                    <a:p>
                      <a:pPr algn="just">
                        <a:spcAft>
                          <a:spcPts val="0"/>
                        </a:spcAft>
                      </a:pPr>
                      <a:r>
                        <a:rPr lang="zh-CN" sz="1500" kern="0" dirty="0">
                          <a:solidFill>
                            <a:srgbClr val="5F5E5C"/>
                          </a:solidFill>
                          <a:effectLst/>
                          <a:latin typeface="微软雅黑" panose="020B0503020204020204" charset="-122"/>
                          <a:ea typeface="微软雅黑" panose="020B0503020204020204" charset="-122"/>
                        </a:rPr>
                        <a:t>抗</a:t>
                      </a:r>
                      <a:r>
                        <a:rPr lang="zh-CN" sz="1500" kern="0" dirty="0" smtClean="0">
                          <a:solidFill>
                            <a:srgbClr val="5F5E5C"/>
                          </a:solidFill>
                          <a:effectLst/>
                          <a:latin typeface="微软雅黑" panose="020B0503020204020204" charset="-122"/>
                          <a:ea typeface="微软雅黑" panose="020B0503020204020204" charset="-122"/>
                        </a:rPr>
                        <a:t>压</a:t>
                      </a:r>
                      <a:r>
                        <a:rPr lang="zh-CN" altLang="en-US" sz="1500" kern="0" dirty="0" smtClean="0">
                          <a:solidFill>
                            <a:srgbClr val="5F5E5C"/>
                          </a:solidFill>
                          <a:effectLst/>
                          <a:latin typeface="微软雅黑" panose="020B0503020204020204" charset="-122"/>
                          <a:ea typeface="微软雅黑" panose="020B0503020204020204" charset="-122"/>
                        </a:rPr>
                        <a:t>与</a:t>
                      </a:r>
                      <a:r>
                        <a:rPr lang="zh-CN" sz="1500" kern="0" dirty="0" smtClean="0">
                          <a:solidFill>
                            <a:srgbClr val="5F5E5C"/>
                          </a:solidFill>
                          <a:effectLst/>
                          <a:latin typeface="微软雅黑" panose="020B0503020204020204" charset="-122"/>
                          <a:ea typeface="微软雅黑" panose="020B0503020204020204" charset="-122"/>
                        </a:rPr>
                        <a:t>解决问题</a:t>
                      </a:r>
                      <a:r>
                        <a:rPr lang="zh-CN" sz="1500" kern="0" dirty="0">
                          <a:solidFill>
                            <a:srgbClr val="5F5E5C"/>
                          </a:solidFill>
                          <a:effectLst/>
                          <a:latin typeface="微软雅黑" panose="020B0503020204020204" charset="-122"/>
                          <a:ea typeface="微软雅黑" panose="020B0503020204020204" charset="-122"/>
                        </a:rPr>
                        <a:t>能力</a:t>
                      </a:r>
                      <a:endParaRPr lang="zh-CN" sz="1500" kern="100" dirty="0">
                        <a:solidFill>
                          <a:srgbClr val="5F5E5C"/>
                        </a:solidFill>
                        <a:effectLst/>
                        <a:latin typeface="微软雅黑" panose="020B0503020204020204" charset="-122"/>
                        <a:ea typeface="微软雅黑" panose="020B0503020204020204" charset="-122"/>
                      </a:endParaRPr>
                    </a:p>
                  </a:txBody>
                  <a:tcPr marL="68571" marR="68571" marT="0" marB="0" anchor="ctr">
                    <a:solidFill>
                      <a:schemeClr val="tx2">
                        <a:lumMod val="40000"/>
                        <a:lumOff val="60000"/>
                      </a:schemeClr>
                    </a:solidFill>
                  </a:tcPr>
                </a:tc>
              </a:tr>
              <a:tr h="762000">
                <a:tc rowSpan="2">
                  <a:txBody>
                    <a:bodyPr/>
                    <a:lstStyle/>
                    <a:p>
                      <a:pPr marL="0" algn="ctr" defTabSz="914400" rtl="0" eaLnBrk="1" latinLnBrk="0" hangingPunct="1">
                        <a:lnSpc>
                          <a:spcPct val="115000"/>
                        </a:lnSpc>
                        <a:spcAft>
                          <a:spcPts val="0"/>
                        </a:spcAft>
                      </a:pPr>
                      <a:r>
                        <a:rPr lang="zh-CN" sz="1700" b="1" kern="100" dirty="0">
                          <a:solidFill>
                            <a:schemeClr val="lt1"/>
                          </a:solidFill>
                          <a:effectLst/>
                          <a:latin typeface="微软雅黑" panose="020B0503020204020204" charset="-122"/>
                          <a:ea typeface="微软雅黑" panose="020B0503020204020204" charset="-122"/>
                          <a:cs typeface="+mn-cs"/>
                        </a:rPr>
                        <a:t>潜力</a:t>
                      </a:r>
                      <a:endParaRPr lang="zh-CN" sz="1700" b="1" kern="100" dirty="0">
                        <a:solidFill>
                          <a:schemeClr val="lt1"/>
                        </a:solidFill>
                        <a:effectLst/>
                        <a:latin typeface="微软雅黑" panose="020B0503020204020204" charset="-122"/>
                        <a:ea typeface="微软雅黑" panose="020B0503020204020204" charset="-122"/>
                        <a:cs typeface="+mn-cs"/>
                      </a:endParaRPr>
                    </a:p>
                  </a:txBody>
                  <a:tcPr marL="68571" marR="68571"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500" kern="100" dirty="0" smtClean="0">
                          <a:solidFill>
                            <a:srgbClr val="5F5E5C"/>
                          </a:solidFill>
                          <a:effectLst/>
                          <a:latin typeface="微软雅黑" panose="020B0503020204020204" charset="-122"/>
                          <a:ea typeface="微软雅黑" panose="020B0503020204020204" charset="-122"/>
                          <a:cs typeface="+mn-cs"/>
                        </a:rPr>
                        <a:t>是否有继续进修的计划吗？</a:t>
                      </a:r>
                      <a:endParaRPr lang="zh-CN" sz="1500" kern="100" dirty="0">
                        <a:solidFill>
                          <a:srgbClr val="5F5E5C"/>
                        </a:solidFill>
                        <a:effectLst/>
                        <a:latin typeface="微软雅黑" panose="020B0503020204020204" charset="-122"/>
                        <a:ea typeface="微软雅黑" panose="020B0503020204020204" charset="-122"/>
                        <a:cs typeface="+mn-cs"/>
                      </a:endParaRPr>
                    </a:p>
                  </a:txBody>
                  <a:tcPr marL="68571" marR="68571" marT="0" marB="0" anchor="ctr">
                    <a:solidFill>
                      <a:schemeClr val="tx2">
                        <a:lumMod val="40000"/>
                        <a:lumOff val="60000"/>
                      </a:schemeClr>
                    </a:solidFill>
                  </a:tcPr>
                </a:tc>
                <a:tc>
                  <a:txBody>
                    <a:bodyPr/>
                    <a:lstStyle/>
                    <a:p>
                      <a:pPr marL="0" algn="ctr" defTabSz="914400" rtl="0" eaLnBrk="1" latinLnBrk="0" hangingPunct="1">
                        <a:lnSpc>
                          <a:spcPct val="120000"/>
                        </a:lnSpc>
                        <a:spcAft>
                          <a:spcPts val="0"/>
                        </a:spcAft>
                      </a:pPr>
                      <a:r>
                        <a:rPr lang="zh-CN" altLang="en-US" sz="1500" kern="100" dirty="0" smtClean="0">
                          <a:solidFill>
                            <a:srgbClr val="5F5E5C"/>
                          </a:solidFill>
                          <a:effectLst/>
                          <a:latin typeface="微软雅黑" panose="020B0503020204020204" charset="-122"/>
                          <a:ea typeface="微软雅黑" panose="020B0503020204020204" charset="-122"/>
                          <a:cs typeface="+mn-cs"/>
                        </a:rPr>
                        <a:t>通过对对成长的态度来判断未来的潜力</a:t>
                      </a:r>
                      <a:endParaRPr lang="zh-CN" sz="1500" kern="100" dirty="0">
                        <a:solidFill>
                          <a:srgbClr val="5F5E5C"/>
                        </a:solidFill>
                        <a:effectLst/>
                        <a:latin typeface="微软雅黑" panose="020B0503020204020204" charset="-122"/>
                        <a:ea typeface="微软雅黑" panose="020B0503020204020204" charset="-122"/>
                        <a:cs typeface="+mn-cs"/>
                      </a:endParaRPr>
                    </a:p>
                  </a:txBody>
                  <a:tcPr marL="68571" marR="68571" marT="0" marB="0" anchor="ctr">
                    <a:solidFill>
                      <a:schemeClr val="tx2">
                        <a:lumMod val="40000"/>
                        <a:lumOff val="60000"/>
                      </a:schemeClr>
                    </a:solidFill>
                  </a:tcPr>
                </a:tc>
              </a:tr>
              <a:tr h="764540">
                <a:tc vMerge="1">
                  <a:tcPr/>
                </a:tc>
                <a:tc>
                  <a:txBody>
                    <a:bodyPr/>
                    <a:lstStyle/>
                    <a:p>
                      <a:pPr marL="0" algn="just" defTabSz="914400" rtl="0" eaLnBrk="1" latinLnBrk="0" hangingPunct="1">
                        <a:lnSpc>
                          <a:spcPct val="120000"/>
                        </a:lnSpc>
                        <a:spcAft>
                          <a:spcPts val="0"/>
                        </a:spcAft>
                      </a:pPr>
                      <a:r>
                        <a:rPr lang="zh-CN" altLang="en-US" sz="1500" kern="100" dirty="0" smtClean="0">
                          <a:solidFill>
                            <a:srgbClr val="5F5E5C"/>
                          </a:solidFill>
                          <a:effectLst/>
                          <a:latin typeface="微软雅黑" panose="020B0503020204020204" charset="-122"/>
                          <a:ea typeface="微软雅黑" panose="020B0503020204020204" charset="-122"/>
                          <a:cs typeface="+mn-cs"/>
                        </a:rPr>
                        <a:t>讲述</a:t>
                      </a:r>
                      <a:r>
                        <a:rPr lang="zh-CN" sz="1500" kern="100" dirty="0" smtClean="0">
                          <a:solidFill>
                            <a:srgbClr val="5F5E5C"/>
                          </a:solidFill>
                          <a:effectLst/>
                          <a:latin typeface="微软雅黑" panose="020B0503020204020204" charset="-122"/>
                          <a:ea typeface="微软雅黑" panose="020B0503020204020204" charset="-122"/>
                          <a:cs typeface="+mn-cs"/>
                        </a:rPr>
                        <a:t>很</a:t>
                      </a:r>
                      <a:r>
                        <a:rPr lang="zh-CN" sz="1500" kern="100" dirty="0">
                          <a:solidFill>
                            <a:srgbClr val="5F5E5C"/>
                          </a:solidFill>
                          <a:effectLst/>
                          <a:latin typeface="微软雅黑" panose="020B0503020204020204" charset="-122"/>
                          <a:ea typeface="微软雅黑" panose="020B0503020204020204" charset="-122"/>
                          <a:cs typeface="+mn-cs"/>
                        </a:rPr>
                        <a:t>糟糕的事情</a:t>
                      </a:r>
                      <a:r>
                        <a:rPr lang="zh-CN" sz="1500" kern="100" dirty="0" smtClean="0">
                          <a:solidFill>
                            <a:srgbClr val="5F5E5C"/>
                          </a:solidFill>
                          <a:effectLst/>
                          <a:latin typeface="微软雅黑" panose="020B0503020204020204" charset="-122"/>
                          <a:ea typeface="微软雅黑" panose="020B0503020204020204" charset="-122"/>
                          <a:cs typeface="+mn-cs"/>
                        </a:rPr>
                        <a:t>，</a:t>
                      </a:r>
                      <a:r>
                        <a:rPr lang="zh-CN" altLang="en-US" sz="1500" kern="100" dirty="0" smtClean="0">
                          <a:solidFill>
                            <a:srgbClr val="5F5E5C"/>
                          </a:solidFill>
                          <a:effectLst/>
                          <a:latin typeface="微软雅黑" panose="020B0503020204020204" charset="-122"/>
                          <a:ea typeface="微软雅黑" panose="020B0503020204020204" charset="-122"/>
                          <a:cs typeface="+mn-cs"/>
                        </a:rPr>
                        <a:t>但</a:t>
                      </a:r>
                      <a:r>
                        <a:rPr lang="zh-CN" sz="1500" kern="100" dirty="0" smtClean="0">
                          <a:solidFill>
                            <a:srgbClr val="5F5E5C"/>
                          </a:solidFill>
                          <a:effectLst/>
                          <a:latin typeface="微软雅黑" panose="020B0503020204020204" charset="-122"/>
                          <a:ea typeface="微软雅黑" panose="020B0503020204020204" charset="-122"/>
                          <a:cs typeface="+mn-cs"/>
                        </a:rPr>
                        <a:t>从</a:t>
                      </a:r>
                      <a:r>
                        <a:rPr lang="zh-CN" sz="1500" kern="100" dirty="0">
                          <a:solidFill>
                            <a:srgbClr val="5F5E5C"/>
                          </a:solidFill>
                          <a:effectLst/>
                          <a:latin typeface="微软雅黑" panose="020B0503020204020204" charset="-122"/>
                          <a:ea typeface="微软雅黑" panose="020B0503020204020204" charset="-122"/>
                          <a:cs typeface="+mn-cs"/>
                        </a:rPr>
                        <a:t>这个糟糕的事件中学到了很多。</a:t>
                      </a:r>
                      <a:endParaRPr lang="zh-CN" sz="1500" kern="100" dirty="0">
                        <a:solidFill>
                          <a:srgbClr val="5F5E5C"/>
                        </a:solidFill>
                        <a:effectLst/>
                        <a:latin typeface="微软雅黑" panose="020B0503020204020204" charset="-122"/>
                        <a:ea typeface="微软雅黑" panose="020B0503020204020204" charset="-122"/>
                        <a:cs typeface="+mn-cs"/>
                      </a:endParaRPr>
                    </a:p>
                  </a:txBody>
                  <a:tcPr marL="68571" marR="68571" marT="0" marB="0" anchor="ctr">
                    <a:solidFill>
                      <a:schemeClr val="tx2">
                        <a:lumMod val="40000"/>
                        <a:lumOff val="60000"/>
                      </a:schemeClr>
                    </a:solidFill>
                  </a:tcPr>
                </a:tc>
                <a:tc>
                  <a:txBody>
                    <a:bodyPr/>
                    <a:lstStyle/>
                    <a:p>
                      <a:pPr marL="0" algn="ctr" defTabSz="914400" rtl="0" eaLnBrk="1" latinLnBrk="0" hangingPunct="1">
                        <a:lnSpc>
                          <a:spcPct val="120000"/>
                        </a:lnSpc>
                        <a:spcAft>
                          <a:spcPts val="0"/>
                        </a:spcAft>
                      </a:pPr>
                      <a:r>
                        <a:rPr lang="zh-CN" sz="1500" kern="100" dirty="0">
                          <a:solidFill>
                            <a:srgbClr val="5F5E5C"/>
                          </a:solidFill>
                          <a:effectLst/>
                          <a:latin typeface="微软雅黑" panose="020B0503020204020204" charset="-122"/>
                          <a:ea typeface="微软雅黑" panose="020B0503020204020204" charset="-122"/>
                          <a:cs typeface="+mn-cs"/>
                        </a:rPr>
                        <a:t>通过对学习能力来判断潜力</a:t>
                      </a:r>
                      <a:endParaRPr lang="zh-CN" sz="1500" kern="100" dirty="0">
                        <a:solidFill>
                          <a:srgbClr val="5F5E5C"/>
                        </a:solidFill>
                        <a:effectLst/>
                        <a:latin typeface="微软雅黑" panose="020B0503020204020204" charset="-122"/>
                        <a:ea typeface="微软雅黑" panose="020B0503020204020204" charset="-122"/>
                        <a:cs typeface="+mn-cs"/>
                      </a:endParaRPr>
                    </a:p>
                  </a:txBody>
                  <a:tcPr marL="68571" marR="68571" marT="0" marB="0" anchor="ctr">
                    <a:solidFill>
                      <a:schemeClr val="tx2">
                        <a:lumMod val="40000"/>
                        <a:lumOff val="60000"/>
                      </a:schemeClr>
                    </a:solidFill>
                  </a:tcPr>
                </a:tc>
              </a:tr>
              <a:tr h="763270">
                <a:tc rowSpan="2">
                  <a:txBody>
                    <a:bodyPr/>
                    <a:lstStyle/>
                    <a:p>
                      <a:pPr marL="0" algn="ctr" defTabSz="914400" rtl="0" eaLnBrk="1" latinLnBrk="0" hangingPunct="1">
                        <a:lnSpc>
                          <a:spcPct val="115000"/>
                        </a:lnSpc>
                        <a:spcAft>
                          <a:spcPts val="0"/>
                        </a:spcAft>
                      </a:pPr>
                      <a:r>
                        <a:rPr lang="zh-CN" sz="1700" b="1" kern="100" dirty="0">
                          <a:solidFill>
                            <a:schemeClr val="lt1"/>
                          </a:solidFill>
                          <a:effectLst/>
                          <a:latin typeface="微软雅黑" panose="020B0503020204020204" charset="-122"/>
                          <a:ea typeface="微软雅黑" panose="020B0503020204020204" charset="-122"/>
                          <a:cs typeface="+mn-cs"/>
                        </a:rPr>
                        <a:t>领导</a:t>
                      </a:r>
                      <a:r>
                        <a:rPr lang="en-US" sz="1700" b="1" kern="100" dirty="0">
                          <a:solidFill>
                            <a:schemeClr val="lt1"/>
                          </a:solidFill>
                          <a:effectLst/>
                          <a:latin typeface="微软雅黑" panose="020B0503020204020204" charset="-122"/>
                          <a:ea typeface="微软雅黑" panose="020B0503020204020204" charset="-122"/>
                          <a:cs typeface="+mn-cs"/>
                        </a:rPr>
                        <a:t>/</a:t>
                      </a:r>
                      <a:r>
                        <a:rPr lang="zh-CN" sz="1700" b="1" kern="100" dirty="0">
                          <a:solidFill>
                            <a:schemeClr val="lt1"/>
                          </a:solidFill>
                          <a:effectLst/>
                          <a:latin typeface="微软雅黑" panose="020B0503020204020204" charset="-122"/>
                          <a:ea typeface="微软雅黑" panose="020B0503020204020204" charset="-122"/>
                          <a:cs typeface="+mn-cs"/>
                        </a:rPr>
                        <a:t>管理能力</a:t>
                      </a:r>
                      <a:endParaRPr lang="zh-CN" sz="1700" b="1" kern="100" dirty="0">
                        <a:solidFill>
                          <a:schemeClr val="lt1"/>
                        </a:solidFill>
                        <a:effectLst/>
                        <a:latin typeface="微软雅黑" panose="020B0503020204020204" charset="-122"/>
                        <a:ea typeface="微软雅黑" panose="020B0503020204020204" charset="-122"/>
                        <a:cs typeface="+mn-cs"/>
                      </a:endParaRPr>
                    </a:p>
                  </a:txBody>
                  <a:tcPr marL="68571" marR="68571"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500" kern="100" dirty="0">
                          <a:solidFill>
                            <a:srgbClr val="5F5E5C"/>
                          </a:solidFill>
                          <a:effectLst/>
                          <a:latin typeface="微软雅黑" panose="020B0503020204020204" charset="-122"/>
                          <a:ea typeface="微软雅黑" panose="020B0503020204020204" charset="-122"/>
                          <a:cs typeface="+mn-cs"/>
                        </a:rPr>
                        <a:t>采取什么办法来鼓励你的下属培养他们的能力？</a:t>
                      </a:r>
                      <a:endParaRPr lang="zh-CN" sz="1500" kern="100" dirty="0">
                        <a:solidFill>
                          <a:srgbClr val="5F5E5C"/>
                        </a:solidFill>
                        <a:effectLst/>
                        <a:latin typeface="微软雅黑" panose="020B0503020204020204" charset="-122"/>
                        <a:ea typeface="微软雅黑" panose="020B0503020204020204" charset="-122"/>
                        <a:cs typeface="+mn-cs"/>
                      </a:endParaRPr>
                    </a:p>
                  </a:txBody>
                  <a:tcPr marL="68571" marR="68571" marT="0" marB="0" anchor="ctr">
                    <a:solidFill>
                      <a:schemeClr val="tx2">
                        <a:lumMod val="40000"/>
                        <a:lumOff val="60000"/>
                      </a:schemeClr>
                    </a:solidFill>
                  </a:tcPr>
                </a:tc>
                <a:tc>
                  <a:txBody>
                    <a:bodyPr/>
                    <a:lstStyle/>
                    <a:p>
                      <a:pPr algn="ctr">
                        <a:spcAft>
                          <a:spcPts val="0"/>
                        </a:spcAft>
                      </a:pPr>
                      <a:r>
                        <a:rPr lang="zh-CN" sz="1500" kern="0" dirty="0">
                          <a:solidFill>
                            <a:srgbClr val="5F5E5C"/>
                          </a:solidFill>
                          <a:effectLst/>
                          <a:latin typeface="微软雅黑" panose="020B0503020204020204" charset="-122"/>
                          <a:ea typeface="微软雅黑" panose="020B0503020204020204" charset="-122"/>
                        </a:rPr>
                        <a:t>培养下属的能力</a:t>
                      </a:r>
                      <a:endParaRPr lang="zh-CN" sz="1500" kern="100" dirty="0">
                        <a:solidFill>
                          <a:srgbClr val="5F5E5C"/>
                        </a:solidFill>
                        <a:effectLst/>
                        <a:latin typeface="微软雅黑" panose="020B0503020204020204" charset="-122"/>
                        <a:ea typeface="微软雅黑" panose="020B0503020204020204" charset="-122"/>
                      </a:endParaRPr>
                    </a:p>
                  </a:txBody>
                  <a:tcPr marL="68571" marR="68571" marT="0" marB="0" anchor="ctr">
                    <a:solidFill>
                      <a:schemeClr val="tx2">
                        <a:lumMod val="40000"/>
                        <a:lumOff val="60000"/>
                      </a:schemeClr>
                    </a:solidFill>
                  </a:tcPr>
                </a:tc>
              </a:tr>
              <a:tr h="763270">
                <a:tc vMerge="1">
                  <a:tcPr/>
                </a:tc>
                <a:tc>
                  <a:txBody>
                    <a:bodyPr/>
                    <a:lstStyle/>
                    <a:p>
                      <a:pPr marL="0" algn="just" defTabSz="914400" rtl="0" eaLnBrk="1" latinLnBrk="0" hangingPunct="1">
                        <a:lnSpc>
                          <a:spcPct val="120000"/>
                        </a:lnSpc>
                        <a:spcAft>
                          <a:spcPts val="0"/>
                        </a:spcAft>
                      </a:pPr>
                      <a:r>
                        <a:rPr lang="zh-CN" sz="1500" kern="100" dirty="0">
                          <a:solidFill>
                            <a:srgbClr val="5F5E5C"/>
                          </a:solidFill>
                          <a:effectLst/>
                          <a:latin typeface="微软雅黑" panose="020B0503020204020204" charset="-122"/>
                          <a:ea typeface="微软雅黑" panose="020B0503020204020204" charset="-122"/>
                          <a:cs typeface="+mn-cs"/>
                        </a:rPr>
                        <a:t>用什么方法来监督你负责项目的工作进程的？</a:t>
                      </a:r>
                      <a:endParaRPr lang="zh-CN" sz="1500" kern="100" dirty="0">
                        <a:solidFill>
                          <a:srgbClr val="5F5E5C"/>
                        </a:solidFill>
                        <a:effectLst/>
                        <a:latin typeface="微软雅黑" panose="020B0503020204020204" charset="-122"/>
                        <a:ea typeface="微软雅黑" panose="020B0503020204020204" charset="-122"/>
                        <a:cs typeface="+mn-cs"/>
                      </a:endParaRPr>
                    </a:p>
                  </a:txBody>
                  <a:tcPr marL="68571" marR="68571" marT="0" marB="0" anchor="ctr">
                    <a:solidFill>
                      <a:schemeClr val="tx2">
                        <a:lumMod val="40000"/>
                        <a:lumOff val="60000"/>
                      </a:schemeClr>
                    </a:solidFill>
                  </a:tcPr>
                </a:tc>
                <a:tc>
                  <a:txBody>
                    <a:bodyPr/>
                    <a:lstStyle/>
                    <a:p>
                      <a:pPr algn="ctr">
                        <a:spcAft>
                          <a:spcPts val="0"/>
                        </a:spcAft>
                      </a:pPr>
                      <a:r>
                        <a:rPr lang="zh-CN" sz="1500" kern="0" dirty="0">
                          <a:solidFill>
                            <a:srgbClr val="5F5E5C"/>
                          </a:solidFill>
                          <a:effectLst/>
                          <a:latin typeface="微软雅黑" panose="020B0503020204020204" charset="-122"/>
                          <a:ea typeface="微软雅黑" panose="020B0503020204020204" charset="-122"/>
                        </a:rPr>
                        <a:t>监督能力</a:t>
                      </a:r>
                      <a:endParaRPr lang="zh-CN" sz="1500" kern="100" dirty="0">
                        <a:solidFill>
                          <a:srgbClr val="5F5E5C"/>
                        </a:solidFill>
                        <a:effectLst/>
                        <a:latin typeface="微软雅黑" panose="020B0503020204020204" charset="-122"/>
                        <a:ea typeface="微软雅黑" panose="020B0503020204020204" charset="-122"/>
                      </a:endParaRPr>
                    </a:p>
                  </a:txBody>
                  <a:tcPr marL="68571" marR="68571" marT="0" marB="0" anchor="ctr">
                    <a:solidFill>
                      <a:schemeClr val="tx2">
                        <a:lumMod val="40000"/>
                        <a:lumOff val="60000"/>
                      </a:schemeClr>
                    </a:solidFill>
                  </a:tcPr>
                </a:tc>
              </a:tr>
              <a:tr h="763270">
                <a:tc>
                  <a:txBody>
                    <a:bodyPr/>
                    <a:lstStyle/>
                    <a:p>
                      <a:pPr marL="0" algn="ctr" defTabSz="914400" rtl="0" eaLnBrk="1" latinLnBrk="0" hangingPunct="1">
                        <a:lnSpc>
                          <a:spcPct val="115000"/>
                        </a:lnSpc>
                        <a:spcAft>
                          <a:spcPts val="0"/>
                        </a:spcAft>
                      </a:pPr>
                      <a:r>
                        <a:rPr lang="zh-CN" sz="1700" b="1" kern="100" dirty="0">
                          <a:solidFill>
                            <a:schemeClr val="lt1"/>
                          </a:solidFill>
                          <a:effectLst/>
                          <a:latin typeface="微软雅黑" panose="020B0503020204020204" charset="-122"/>
                          <a:ea typeface="微软雅黑" panose="020B0503020204020204" charset="-122"/>
                          <a:cs typeface="+mn-cs"/>
                        </a:rPr>
                        <a:t>情绪管理</a:t>
                      </a:r>
                      <a:endParaRPr lang="zh-CN" sz="1700" b="1" kern="100" dirty="0">
                        <a:solidFill>
                          <a:schemeClr val="lt1"/>
                        </a:solidFill>
                        <a:effectLst/>
                        <a:latin typeface="微软雅黑" panose="020B0503020204020204" charset="-122"/>
                        <a:ea typeface="微软雅黑" panose="020B0503020204020204" charset="-122"/>
                        <a:cs typeface="+mn-cs"/>
                      </a:endParaRPr>
                    </a:p>
                  </a:txBody>
                  <a:tcPr marL="68571" marR="68571"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altLang="en-US" sz="1500" kern="100" dirty="0" smtClean="0">
                          <a:solidFill>
                            <a:srgbClr val="5F5E5C"/>
                          </a:solidFill>
                          <a:effectLst/>
                          <a:latin typeface="微软雅黑" panose="020B0503020204020204" charset="-122"/>
                          <a:ea typeface="微软雅黑" panose="020B0503020204020204" charset="-122"/>
                          <a:cs typeface="+mn-cs"/>
                        </a:rPr>
                        <a:t>与他人意见相左</a:t>
                      </a:r>
                      <a:r>
                        <a:rPr lang="zh-CN" sz="1500" kern="100" dirty="0" smtClean="0">
                          <a:solidFill>
                            <a:srgbClr val="5F5E5C"/>
                          </a:solidFill>
                          <a:effectLst/>
                          <a:latin typeface="微软雅黑" panose="020B0503020204020204" charset="-122"/>
                          <a:ea typeface="微软雅黑" panose="020B0503020204020204" charset="-122"/>
                          <a:cs typeface="+mn-cs"/>
                        </a:rPr>
                        <a:t>，</a:t>
                      </a:r>
                      <a:r>
                        <a:rPr lang="zh-CN" sz="1500" kern="100" dirty="0">
                          <a:solidFill>
                            <a:srgbClr val="5F5E5C"/>
                          </a:solidFill>
                          <a:effectLst/>
                          <a:latin typeface="微软雅黑" panose="020B0503020204020204" charset="-122"/>
                          <a:ea typeface="微软雅黑" panose="020B0503020204020204" charset="-122"/>
                          <a:cs typeface="+mn-cs"/>
                        </a:rPr>
                        <a:t>并当众</a:t>
                      </a:r>
                      <a:r>
                        <a:rPr lang="zh-CN" sz="1500" kern="100" dirty="0" smtClean="0">
                          <a:solidFill>
                            <a:srgbClr val="5F5E5C"/>
                          </a:solidFill>
                          <a:effectLst/>
                          <a:latin typeface="微软雅黑" panose="020B0503020204020204" charset="-122"/>
                          <a:ea typeface="微软雅黑" panose="020B0503020204020204" charset="-122"/>
                          <a:cs typeface="+mn-cs"/>
                        </a:rPr>
                        <a:t>同发生</a:t>
                      </a:r>
                      <a:r>
                        <a:rPr lang="zh-CN" sz="1500" kern="100" dirty="0">
                          <a:solidFill>
                            <a:srgbClr val="5F5E5C"/>
                          </a:solidFill>
                          <a:effectLst/>
                          <a:latin typeface="微软雅黑" panose="020B0503020204020204" charset="-122"/>
                          <a:ea typeface="微软雅黑" panose="020B0503020204020204" charset="-122"/>
                          <a:cs typeface="+mn-cs"/>
                        </a:rPr>
                        <a:t>争执，你如何</a:t>
                      </a:r>
                      <a:r>
                        <a:rPr lang="zh-CN" sz="1500" kern="100" dirty="0" smtClean="0">
                          <a:solidFill>
                            <a:srgbClr val="5F5E5C"/>
                          </a:solidFill>
                          <a:effectLst/>
                          <a:latin typeface="微软雅黑" panose="020B0503020204020204" charset="-122"/>
                          <a:ea typeface="微软雅黑" panose="020B0503020204020204" charset="-122"/>
                          <a:cs typeface="+mn-cs"/>
                        </a:rPr>
                        <a:t>对待？</a:t>
                      </a:r>
                      <a:endParaRPr lang="zh-CN" sz="1500" kern="100" dirty="0">
                        <a:solidFill>
                          <a:srgbClr val="5F5E5C"/>
                        </a:solidFill>
                        <a:effectLst/>
                        <a:latin typeface="微软雅黑" panose="020B0503020204020204" charset="-122"/>
                        <a:ea typeface="微软雅黑" panose="020B0503020204020204" charset="-122"/>
                        <a:cs typeface="+mn-cs"/>
                      </a:endParaRPr>
                    </a:p>
                  </a:txBody>
                  <a:tcPr marL="68571" marR="68571" marT="0" marB="0" anchor="ctr">
                    <a:solidFill>
                      <a:schemeClr val="tx2">
                        <a:lumMod val="40000"/>
                        <a:lumOff val="60000"/>
                      </a:schemeClr>
                    </a:solidFill>
                  </a:tcPr>
                </a:tc>
                <a:tc>
                  <a:txBody>
                    <a:bodyPr/>
                    <a:lstStyle/>
                    <a:p>
                      <a:pPr algn="ctr">
                        <a:spcAft>
                          <a:spcPts val="0"/>
                        </a:spcAft>
                      </a:pPr>
                      <a:r>
                        <a:rPr lang="zh-CN" sz="1500" kern="0" dirty="0">
                          <a:solidFill>
                            <a:srgbClr val="5F5E5C"/>
                          </a:solidFill>
                          <a:effectLst/>
                          <a:latin typeface="微软雅黑" panose="020B0503020204020204" charset="-122"/>
                          <a:ea typeface="微软雅黑" panose="020B0503020204020204" charset="-122"/>
                        </a:rPr>
                        <a:t>情绪控制及管理能力</a:t>
                      </a:r>
                      <a:endParaRPr lang="zh-CN" sz="1500" kern="100" dirty="0">
                        <a:solidFill>
                          <a:srgbClr val="5F5E5C"/>
                        </a:solidFill>
                        <a:effectLst/>
                        <a:latin typeface="微软雅黑" panose="020B0503020204020204" charset="-122"/>
                        <a:ea typeface="微软雅黑" panose="020B0503020204020204" charset="-122"/>
                      </a:endParaRPr>
                    </a:p>
                  </a:txBody>
                  <a:tcPr marL="68571" marR="68571" marT="0" marB="0" anchor="ctr">
                    <a:solidFill>
                      <a:schemeClr val="tx2">
                        <a:lumMod val="40000"/>
                        <a:lumOff val="60000"/>
                      </a:schemeClr>
                    </a:solidFill>
                  </a:tcPr>
                </a:tc>
              </a:tr>
            </a:tbl>
          </a:graphicData>
        </a:graphic>
      </p:graphicFrame>
      <p:sp>
        <p:nvSpPr>
          <p:cNvPr id="57347" name="文本框 15"/>
          <p:cNvSpPr txBox="1">
            <a:spLocks noChangeArrowheads="1"/>
          </p:cNvSpPr>
          <p:nvPr/>
        </p:nvSpPr>
        <p:spPr bwMode="auto">
          <a:xfrm>
            <a:off x="580390" y="2431415"/>
            <a:ext cx="4549140" cy="97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30000"/>
              </a:lnSpc>
            </a:pPr>
            <a:r>
              <a:rPr lang="en-US" altLang="zh-CN"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3.2.2   </a:t>
            </a:r>
            <a:r>
              <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问题分类</a:t>
            </a:r>
            <a:endPar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5177790" y="295910"/>
            <a:ext cx="6619875" cy="5819140"/>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Tahoma" panose="020B0604030504040204"/>
              <a:ea typeface="微软雅黑" panose="020B0503020204020204" charset="-122"/>
            </a:endParaRPr>
          </a:p>
        </p:txBody>
      </p:sp>
      <p:graphicFrame>
        <p:nvGraphicFramePr>
          <p:cNvPr id="3" name="表格 2"/>
          <p:cNvGraphicFramePr>
            <a:graphicFrameLocks noGrp="1"/>
          </p:cNvGraphicFramePr>
          <p:nvPr/>
        </p:nvGraphicFramePr>
        <p:xfrm>
          <a:off x="5286375" y="565150"/>
          <a:ext cx="6402705" cy="5060950"/>
        </p:xfrm>
        <a:graphic>
          <a:graphicData uri="http://schemas.openxmlformats.org/drawingml/2006/table">
            <a:tbl>
              <a:tblPr firstRow="1" firstCol="1" bandRow="1">
                <a:tableStyleId>{93296810-A885-4BE3-A3E7-6D5BEEA58F35}</a:tableStyleId>
              </a:tblPr>
              <a:tblGrid>
                <a:gridCol w="1275715"/>
                <a:gridCol w="2487930"/>
                <a:gridCol w="2639060"/>
              </a:tblGrid>
              <a:tr h="758190">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类别</a:t>
                      </a:r>
                      <a:endParaRPr lang="zh-CN" sz="2000" kern="100" dirty="0">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c>
                  <a:txBody>
                    <a:bodyPr/>
                    <a:lstStyle/>
                    <a:p>
                      <a:pPr algn="ctr">
                        <a:lnSpc>
                          <a:spcPct val="115000"/>
                        </a:lnSpc>
                        <a:spcAft>
                          <a:spcPts val="0"/>
                        </a:spcAft>
                      </a:pPr>
                      <a:r>
                        <a:rPr lang="zh-CN" sz="2000" kern="100">
                          <a:effectLst/>
                          <a:latin typeface="微软雅黑" panose="020B0503020204020204" charset="-122"/>
                          <a:ea typeface="微软雅黑" panose="020B0503020204020204" charset="-122"/>
                        </a:rPr>
                        <a:t>面试问题</a:t>
                      </a:r>
                      <a:endParaRPr lang="zh-CN" sz="2000" kern="100">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测试点</a:t>
                      </a:r>
                      <a:endParaRPr lang="zh-CN" sz="2000" kern="100" dirty="0">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r>
              <a:tr h="1844040">
                <a:tc rowSpan="2">
                  <a:txBody>
                    <a:bodyPr/>
                    <a:lstStyle/>
                    <a:p>
                      <a:pPr algn="ctr">
                        <a:lnSpc>
                          <a:spcPct val="115000"/>
                        </a:lnSpc>
                        <a:spcAft>
                          <a:spcPts val="0"/>
                        </a:spcAft>
                      </a:pPr>
                      <a:r>
                        <a:rPr lang="zh-CN" sz="1600" kern="100" dirty="0">
                          <a:effectLst/>
                          <a:latin typeface="微软雅黑" panose="020B0503020204020204" charset="-122"/>
                          <a:ea typeface="微软雅黑" panose="020B0503020204020204" charset="-122"/>
                        </a:rPr>
                        <a:t>性格</a:t>
                      </a:r>
                      <a:endParaRPr lang="zh-CN" sz="1600" kern="100" dirty="0">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c>
                  <a:txBody>
                    <a:bodyPr/>
                    <a:lstStyle/>
                    <a:p>
                      <a:pPr algn="just">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rPr>
                        <a:t>你是怎样评价自己的？</a:t>
                      </a:r>
                      <a:endParaRPr lang="zh-CN" sz="1600" kern="100" dirty="0">
                        <a:solidFill>
                          <a:srgbClr val="5F5E5C"/>
                        </a:solidFill>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c>
                  <a:txBody>
                    <a:bodyPr/>
                    <a:lstStyle/>
                    <a:p>
                      <a:pPr algn="just">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rPr>
                        <a:t>语言概括及表达能力，并可以通过对个性的概述来与胜任素质相比较</a:t>
                      </a:r>
                      <a:endParaRPr lang="zh-CN" sz="1600" kern="100" dirty="0">
                        <a:solidFill>
                          <a:srgbClr val="5F5E5C"/>
                        </a:solidFill>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r>
              <a:tr h="1229360">
                <a:tc vMerge="1">
                  <a:tcPr/>
                </a:tc>
                <a:tc>
                  <a:txBody>
                    <a:bodyPr/>
                    <a:lstStyle/>
                    <a:p>
                      <a:pPr marL="0" algn="just" defTabSz="914400" rtl="0" eaLnBrk="1" latinLnBrk="0" hangingPunct="1">
                        <a:lnSpc>
                          <a:spcPct val="120000"/>
                        </a:lnSpc>
                        <a:spcAft>
                          <a:spcPts val="0"/>
                        </a:spcAft>
                      </a:pPr>
                      <a:r>
                        <a:rPr lang="zh-CN" sz="1600" kern="100">
                          <a:solidFill>
                            <a:srgbClr val="5F5E5C"/>
                          </a:solidFill>
                          <a:effectLst/>
                          <a:latin typeface="微软雅黑" panose="020B0503020204020204" charset="-122"/>
                          <a:ea typeface="微软雅黑" panose="020B0503020204020204" charset="-122"/>
                          <a:cs typeface="+mn-cs"/>
                        </a:rPr>
                        <a:t>最近一年，你做了哪些事情来提高自己</a:t>
                      </a:r>
                      <a:endParaRPr lang="zh-CN" sz="1600" kern="100">
                        <a:solidFill>
                          <a:srgbClr val="5F5E5C"/>
                        </a:solidFill>
                        <a:effectLst/>
                        <a:latin typeface="微软雅黑" panose="020B0503020204020204" charset="-122"/>
                        <a:ea typeface="微软雅黑" panose="020B0503020204020204" charset="-122"/>
                        <a:cs typeface="+mn-cs"/>
                      </a:endParaRPr>
                    </a:p>
                  </a:txBody>
                  <a:tcPr marL="68575" marR="68575"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是否爱学习？保持持续进步</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75" marR="68575" marT="0" marB="0" anchor="ctr">
                    <a:solidFill>
                      <a:schemeClr val="tx2">
                        <a:lumMod val="40000"/>
                        <a:lumOff val="60000"/>
                      </a:schemeClr>
                    </a:solidFill>
                  </a:tcPr>
                </a:tc>
              </a:tr>
              <a:tr h="1229360">
                <a:tc>
                  <a:txBody>
                    <a:bodyPr/>
                    <a:lstStyle/>
                    <a:p>
                      <a:pPr algn="ctr">
                        <a:lnSpc>
                          <a:spcPct val="115000"/>
                        </a:lnSpc>
                        <a:spcAft>
                          <a:spcPts val="0"/>
                        </a:spcAft>
                      </a:pPr>
                      <a:r>
                        <a:rPr lang="zh-CN" sz="1600" kern="100">
                          <a:effectLst/>
                          <a:latin typeface="微软雅黑" panose="020B0503020204020204" charset="-122"/>
                          <a:ea typeface="微软雅黑" panose="020B0503020204020204" charset="-122"/>
                        </a:rPr>
                        <a:t>修养</a:t>
                      </a:r>
                      <a:endParaRPr lang="zh-CN" sz="1600" kern="100">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a:solidFill>
                            <a:srgbClr val="5F5E5C"/>
                          </a:solidFill>
                          <a:effectLst/>
                          <a:latin typeface="微软雅黑" panose="020B0503020204020204" charset="-122"/>
                          <a:ea typeface="微软雅黑" panose="020B0503020204020204" charset="-122"/>
                          <a:cs typeface="+mn-cs"/>
                        </a:rPr>
                        <a:t>你对原来的单位和上司的看法如何？</a:t>
                      </a:r>
                      <a:endParaRPr lang="zh-CN" sz="1600" kern="100">
                        <a:solidFill>
                          <a:srgbClr val="5F5E5C"/>
                        </a:solidFill>
                        <a:effectLst/>
                        <a:latin typeface="微软雅黑" panose="020B0503020204020204" charset="-122"/>
                        <a:ea typeface="微软雅黑" panose="020B0503020204020204" charset="-122"/>
                        <a:cs typeface="+mn-cs"/>
                      </a:endParaRPr>
                    </a:p>
                  </a:txBody>
                  <a:tcPr marL="68575" marR="68575"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大骂原来单位及同事的应聘者绝非一名有修养的员工。</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75" marR="68575" marT="0" marB="0" anchor="ctr">
                    <a:solidFill>
                      <a:schemeClr val="tx2">
                        <a:lumMod val="40000"/>
                        <a:lumOff val="60000"/>
                      </a:schemeClr>
                    </a:solidFill>
                  </a:tcPr>
                </a:tc>
              </a:tr>
            </a:tbl>
          </a:graphicData>
        </a:graphic>
      </p:graphicFrame>
      <p:sp>
        <p:nvSpPr>
          <p:cNvPr id="57347" name="文本框 15"/>
          <p:cNvSpPr txBox="1">
            <a:spLocks noChangeArrowheads="1"/>
          </p:cNvSpPr>
          <p:nvPr/>
        </p:nvSpPr>
        <p:spPr bwMode="auto">
          <a:xfrm>
            <a:off x="580390" y="2431415"/>
            <a:ext cx="4549140" cy="97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30000"/>
              </a:lnSpc>
            </a:pPr>
            <a:r>
              <a:rPr lang="en-US" altLang="zh-CN"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3.2.2   </a:t>
            </a:r>
            <a:r>
              <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问题分类</a:t>
            </a:r>
            <a:endPar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6*min(max(#ppt_w*#ppt_h,.3),1)-7.4)/-.7*#ppt_w"/>
                                          </p:val>
                                        </p:tav>
                                        <p:tav tm="100000">
                                          <p:val>
                                            <p:strVal val="#ppt_w"/>
                                          </p:val>
                                        </p:tav>
                                      </p:tavLst>
                                    </p:anim>
                                    <p:anim calcmode="lin" valueType="num">
                                      <p:cBhvr>
                                        <p:cTn id="8" dur="500" fill="hold"/>
                                        <p:tgtEl>
                                          <p:spTgt spid="3"/>
                                        </p:tgtEl>
                                        <p:attrNameLst>
                                          <p:attrName>ppt_h</p:attrName>
                                        </p:attrNameLst>
                                      </p:cBhvr>
                                      <p:tavLst>
                                        <p:tav tm="0">
                                          <p:val>
                                            <p:strVal val="(6*min(max(#ppt_w*#ppt_h,.3),1)-7.4)/-.7*#ppt_h"/>
                                          </p:val>
                                        </p:tav>
                                        <p:tav tm="100000">
                                          <p:val>
                                            <p:strVal val="#ppt_h"/>
                                          </p:val>
                                        </p:tav>
                                      </p:tavLst>
                                    </p:anim>
                                    <p:anim calcmode="lin" valueType="num">
                                      <p:cBhvr>
                                        <p:cTn id="9" dur="500" fill="hold"/>
                                        <p:tgtEl>
                                          <p:spTgt spid="3"/>
                                        </p:tgtEl>
                                        <p:attrNameLst>
                                          <p:attrName>ppt_x</p:attrName>
                                        </p:attrNameLst>
                                      </p:cBhvr>
                                      <p:tavLst>
                                        <p:tav tm="0">
                                          <p:val>
                                            <p:fltVal val="0.5"/>
                                          </p:val>
                                        </p:tav>
                                        <p:tav tm="100000">
                                          <p:val>
                                            <p:strVal val="#ppt_x"/>
                                          </p:val>
                                        </p:tav>
                                      </p:tavLst>
                                    </p:anim>
                                    <p:anim calcmode="lin" valueType="num">
                                      <p:cBhvr>
                                        <p:cTn id="10" dur="500" fill="hold"/>
                                        <p:tgtEl>
                                          <p:spTgt spid="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5238750" y="381000"/>
            <a:ext cx="6619875" cy="5525135"/>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Tahoma" panose="020B0604030504040204"/>
              <a:ea typeface="微软雅黑" panose="020B0503020204020204" charset="-122"/>
            </a:endParaRPr>
          </a:p>
        </p:txBody>
      </p:sp>
      <p:graphicFrame>
        <p:nvGraphicFramePr>
          <p:cNvPr id="2" name="表格 1"/>
          <p:cNvGraphicFramePr>
            <a:graphicFrameLocks noGrp="1"/>
          </p:cNvGraphicFramePr>
          <p:nvPr/>
        </p:nvGraphicFramePr>
        <p:xfrm>
          <a:off x="5340985" y="817880"/>
          <a:ext cx="6415405" cy="4592320"/>
        </p:xfrm>
        <a:graphic>
          <a:graphicData uri="http://schemas.openxmlformats.org/drawingml/2006/table">
            <a:tbl>
              <a:tblPr firstRow="1" firstCol="1" bandRow="1">
                <a:tableStyleId>{93296810-A885-4BE3-A3E7-6D5BEEA58F35}</a:tableStyleId>
              </a:tblPr>
              <a:tblGrid>
                <a:gridCol w="1229995"/>
                <a:gridCol w="3174365"/>
                <a:gridCol w="2011045"/>
              </a:tblGrid>
              <a:tr h="1002030">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类别</a:t>
                      </a:r>
                      <a:endParaRPr lang="zh-CN" sz="2000" kern="100" dirty="0">
                        <a:effectLst/>
                        <a:latin typeface="微软雅黑" panose="020B0503020204020204" charset="-122"/>
                        <a:ea typeface="微软雅黑" panose="020B0503020204020204" charset="-122"/>
                      </a:endParaRPr>
                    </a:p>
                  </a:txBody>
                  <a:tcPr marL="68586" marR="68586" marT="0" marB="0" anchor="ctr">
                    <a:solidFill>
                      <a:schemeClr val="tx2">
                        <a:lumMod val="40000"/>
                        <a:lumOff val="60000"/>
                      </a:schemeClr>
                    </a:solidFill>
                  </a:tcPr>
                </a:tc>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面试问题</a:t>
                      </a:r>
                      <a:endParaRPr lang="zh-CN" sz="2000" kern="100" dirty="0">
                        <a:effectLst/>
                        <a:latin typeface="微软雅黑" panose="020B0503020204020204" charset="-122"/>
                        <a:ea typeface="微软雅黑" panose="020B0503020204020204" charset="-122"/>
                      </a:endParaRPr>
                    </a:p>
                  </a:txBody>
                  <a:tcPr marL="68586" marR="68586" marT="0" marB="0" anchor="ctr">
                    <a:solidFill>
                      <a:schemeClr val="tx2">
                        <a:lumMod val="40000"/>
                        <a:lumOff val="60000"/>
                      </a:schemeClr>
                    </a:solidFill>
                  </a:tcPr>
                </a:tc>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测试要素</a:t>
                      </a:r>
                      <a:endParaRPr lang="zh-CN" sz="2000" kern="100" dirty="0">
                        <a:effectLst/>
                        <a:latin typeface="微软雅黑" panose="020B0503020204020204" charset="-122"/>
                        <a:ea typeface="微软雅黑" panose="020B0503020204020204" charset="-122"/>
                      </a:endParaRPr>
                    </a:p>
                  </a:txBody>
                  <a:tcPr marL="68586" marR="68586" marT="0" marB="0" anchor="ctr">
                    <a:solidFill>
                      <a:schemeClr val="tx2">
                        <a:lumMod val="40000"/>
                        <a:lumOff val="60000"/>
                      </a:schemeClr>
                    </a:solidFill>
                  </a:tcPr>
                </a:tc>
              </a:tr>
              <a:tr h="1196340">
                <a:tc>
                  <a:txBody>
                    <a:bodyPr/>
                    <a:lstStyle/>
                    <a:p>
                      <a:pPr algn="ctr">
                        <a:lnSpc>
                          <a:spcPct val="115000"/>
                        </a:lnSpc>
                        <a:spcAft>
                          <a:spcPts val="0"/>
                        </a:spcAft>
                      </a:pPr>
                      <a:r>
                        <a:rPr lang="zh-CN" sz="1600" kern="100" dirty="0">
                          <a:effectLst/>
                          <a:latin typeface="微软雅黑" panose="020B0503020204020204" charset="-122"/>
                          <a:ea typeface="微软雅黑" panose="020B0503020204020204" charset="-122"/>
                        </a:rPr>
                        <a:t>离职原因</a:t>
                      </a:r>
                      <a:endParaRPr lang="zh-CN" sz="1600" kern="100" dirty="0">
                        <a:effectLst/>
                        <a:latin typeface="微软雅黑" panose="020B0503020204020204" charset="-122"/>
                        <a:ea typeface="微软雅黑" panose="020B0503020204020204" charset="-122"/>
                      </a:endParaRPr>
                    </a:p>
                  </a:txBody>
                  <a:tcPr marL="68586" marR="68586"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为什么想换个工作？</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86" marR="68586"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通过离职原因判断求职动机</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86" marR="68586" marT="0" marB="0" anchor="ctr">
                    <a:solidFill>
                      <a:schemeClr val="tx2">
                        <a:lumMod val="40000"/>
                        <a:lumOff val="60000"/>
                      </a:schemeClr>
                    </a:solidFill>
                  </a:tcPr>
                </a:tc>
              </a:tr>
              <a:tr h="1196975">
                <a:tc>
                  <a:txBody>
                    <a:bodyPr/>
                    <a:lstStyle/>
                    <a:p>
                      <a:pPr algn="ctr">
                        <a:lnSpc>
                          <a:spcPct val="115000"/>
                        </a:lnSpc>
                        <a:spcAft>
                          <a:spcPts val="0"/>
                        </a:spcAft>
                      </a:pPr>
                      <a:r>
                        <a:rPr lang="zh-CN" sz="1600" kern="100">
                          <a:effectLst/>
                          <a:latin typeface="微软雅黑" panose="020B0503020204020204" charset="-122"/>
                          <a:ea typeface="微软雅黑" panose="020B0503020204020204" charset="-122"/>
                        </a:rPr>
                        <a:t>求职目标</a:t>
                      </a:r>
                      <a:endParaRPr lang="zh-CN" sz="1600" kern="100">
                        <a:effectLst/>
                        <a:latin typeface="微软雅黑" panose="020B0503020204020204" charset="-122"/>
                        <a:ea typeface="微软雅黑" panose="020B0503020204020204" charset="-122"/>
                      </a:endParaRPr>
                    </a:p>
                  </a:txBody>
                  <a:tcPr marL="68586" marR="68586"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什么样的单位是你求职的第一选择？</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86" marR="68586"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定位及动机</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86" marR="68586" marT="0" marB="0" anchor="ctr">
                    <a:solidFill>
                      <a:schemeClr val="tx2">
                        <a:lumMod val="40000"/>
                        <a:lumOff val="60000"/>
                      </a:schemeClr>
                    </a:solidFill>
                  </a:tcPr>
                </a:tc>
              </a:tr>
              <a:tr h="1196975">
                <a:tc>
                  <a:txBody>
                    <a:bodyPr/>
                    <a:lstStyle/>
                    <a:p>
                      <a:pPr algn="ctr">
                        <a:lnSpc>
                          <a:spcPct val="115000"/>
                        </a:lnSpc>
                        <a:spcAft>
                          <a:spcPts val="0"/>
                        </a:spcAft>
                      </a:pPr>
                      <a:r>
                        <a:rPr lang="zh-CN" sz="1600" kern="100">
                          <a:effectLst/>
                          <a:latin typeface="微软雅黑" panose="020B0503020204020204" charset="-122"/>
                          <a:ea typeface="微软雅黑" panose="020B0503020204020204" charset="-122"/>
                        </a:rPr>
                        <a:t>发展目标</a:t>
                      </a:r>
                      <a:endParaRPr lang="zh-CN" sz="1600" kern="100">
                        <a:effectLst/>
                        <a:latin typeface="微软雅黑" panose="020B0503020204020204" charset="-122"/>
                        <a:ea typeface="微软雅黑" panose="020B0503020204020204" charset="-122"/>
                      </a:endParaRPr>
                    </a:p>
                  </a:txBody>
                  <a:tcPr marL="68586" marR="68586"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a:solidFill>
                            <a:srgbClr val="5F5E5C"/>
                          </a:solidFill>
                          <a:effectLst/>
                          <a:latin typeface="微软雅黑" panose="020B0503020204020204" charset="-122"/>
                          <a:ea typeface="微软雅黑" panose="020B0503020204020204" charset="-122"/>
                          <a:cs typeface="+mn-cs"/>
                        </a:rPr>
                        <a:t>你最近五年的规划是什么？你准备怎样实现它？</a:t>
                      </a:r>
                      <a:endParaRPr lang="zh-CN" sz="1600" kern="100">
                        <a:solidFill>
                          <a:srgbClr val="5F5E5C"/>
                        </a:solidFill>
                        <a:effectLst/>
                        <a:latin typeface="微软雅黑" panose="020B0503020204020204" charset="-122"/>
                        <a:ea typeface="微软雅黑" panose="020B0503020204020204" charset="-122"/>
                        <a:cs typeface="+mn-cs"/>
                      </a:endParaRPr>
                    </a:p>
                  </a:txBody>
                  <a:tcPr marL="68586" marR="68586"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通过人生规划判断求职动机</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86" marR="68586" marT="0" marB="0" anchor="ctr">
                    <a:solidFill>
                      <a:schemeClr val="tx2">
                        <a:lumMod val="40000"/>
                        <a:lumOff val="60000"/>
                      </a:schemeClr>
                    </a:solidFill>
                  </a:tcPr>
                </a:tc>
              </a:tr>
            </a:tbl>
          </a:graphicData>
        </a:graphic>
      </p:graphicFrame>
      <p:sp>
        <p:nvSpPr>
          <p:cNvPr id="57347" name="文本框 15"/>
          <p:cNvSpPr txBox="1">
            <a:spLocks noChangeArrowheads="1"/>
          </p:cNvSpPr>
          <p:nvPr/>
        </p:nvSpPr>
        <p:spPr bwMode="auto">
          <a:xfrm>
            <a:off x="580390" y="2431415"/>
            <a:ext cx="4549140" cy="97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30000"/>
              </a:lnSpc>
            </a:pPr>
            <a:r>
              <a:rPr lang="en-US" altLang="zh-CN"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3.2.2   </a:t>
            </a:r>
            <a:r>
              <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问题分类</a:t>
            </a:r>
            <a:endPar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5239385" y="374650"/>
            <a:ext cx="6619875" cy="5544820"/>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Tahoma" panose="020B0604030504040204"/>
              <a:ea typeface="微软雅黑" panose="020B0503020204020204" charset="-122"/>
            </a:endParaRPr>
          </a:p>
        </p:txBody>
      </p:sp>
      <p:graphicFrame>
        <p:nvGraphicFramePr>
          <p:cNvPr id="3" name="表格 2"/>
          <p:cNvGraphicFramePr>
            <a:graphicFrameLocks noGrp="1"/>
          </p:cNvGraphicFramePr>
          <p:nvPr/>
        </p:nvGraphicFramePr>
        <p:xfrm>
          <a:off x="5422265" y="764540"/>
          <a:ext cx="6207125" cy="4740910"/>
        </p:xfrm>
        <a:graphic>
          <a:graphicData uri="http://schemas.openxmlformats.org/drawingml/2006/table">
            <a:tbl>
              <a:tblPr firstRow="1" firstCol="1" bandRow="1">
                <a:tableStyleId>{93296810-A885-4BE3-A3E7-6D5BEEA58F35}</a:tableStyleId>
              </a:tblPr>
              <a:tblGrid>
                <a:gridCol w="1178560"/>
                <a:gridCol w="2738120"/>
                <a:gridCol w="2290445"/>
              </a:tblGrid>
              <a:tr h="663575">
                <a:tc>
                  <a:txBody>
                    <a:bodyPr/>
                    <a:lstStyle/>
                    <a:p>
                      <a:pPr algn="ctr">
                        <a:spcAft>
                          <a:spcPts val="0"/>
                        </a:spcAft>
                      </a:pPr>
                      <a:r>
                        <a:rPr lang="zh-CN" sz="2000" kern="100" dirty="0">
                          <a:effectLst/>
                          <a:latin typeface="微软雅黑" panose="020B0503020204020204" charset="-122"/>
                          <a:ea typeface="微软雅黑" panose="020B0503020204020204" charset="-122"/>
                        </a:rPr>
                        <a:t>类别</a:t>
                      </a:r>
                      <a:endParaRPr lang="zh-CN" sz="2000" kern="100" dirty="0">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c>
                  <a:txBody>
                    <a:bodyPr/>
                    <a:lstStyle/>
                    <a:p>
                      <a:pPr algn="ctr">
                        <a:spcAft>
                          <a:spcPts val="0"/>
                        </a:spcAft>
                      </a:pPr>
                      <a:r>
                        <a:rPr lang="zh-CN" sz="2000" kern="100" dirty="0">
                          <a:effectLst/>
                          <a:latin typeface="微软雅黑" panose="020B0503020204020204" charset="-122"/>
                          <a:ea typeface="微软雅黑" panose="020B0503020204020204" charset="-122"/>
                        </a:rPr>
                        <a:t>面试问题</a:t>
                      </a:r>
                      <a:endParaRPr lang="zh-CN" sz="2000" kern="100" dirty="0">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c>
                  <a:txBody>
                    <a:bodyPr/>
                    <a:lstStyle/>
                    <a:p>
                      <a:pPr algn="ctr">
                        <a:spcAft>
                          <a:spcPts val="0"/>
                        </a:spcAft>
                      </a:pPr>
                      <a:r>
                        <a:rPr lang="zh-CN" sz="2000" kern="100" dirty="0">
                          <a:effectLst/>
                          <a:latin typeface="微软雅黑" panose="020B0503020204020204" charset="-122"/>
                          <a:ea typeface="微软雅黑" panose="020B0503020204020204" charset="-122"/>
                        </a:rPr>
                        <a:t>测试要素</a:t>
                      </a:r>
                      <a:endParaRPr lang="zh-CN" sz="2000" kern="100" dirty="0">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r>
              <a:tr h="1747520">
                <a:tc>
                  <a:txBody>
                    <a:bodyPr/>
                    <a:lstStyle/>
                    <a:p>
                      <a:pPr algn="ctr">
                        <a:spcAft>
                          <a:spcPts val="0"/>
                        </a:spcAft>
                      </a:pPr>
                      <a:r>
                        <a:rPr lang="zh-CN" sz="1600" kern="100" dirty="0">
                          <a:effectLst/>
                          <a:latin typeface="微软雅黑" panose="020B0503020204020204" charset="-122"/>
                          <a:ea typeface="微软雅黑" panose="020B0503020204020204" charset="-122"/>
                        </a:rPr>
                        <a:t>人生观</a:t>
                      </a:r>
                      <a:endParaRPr lang="zh-CN" sz="1600" kern="100" dirty="0">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有没有座右铭或者比较喜欢的格言？</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75" marR="68575"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应聘者的人生观、世界观、价值观</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75" marR="68575" marT="0" marB="0" anchor="ctr">
                    <a:solidFill>
                      <a:schemeClr val="tx2">
                        <a:lumMod val="40000"/>
                        <a:lumOff val="60000"/>
                      </a:schemeClr>
                    </a:solidFill>
                  </a:tcPr>
                </a:tc>
              </a:tr>
              <a:tr h="1164590">
                <a:tc rowSpan="2">
                  <a:txBody>
                    <a:bodyPr/>
                    <a:lstStyle/>
                    <a:p>
                      <a:pPr algn="ctr">
                        <a:spcAft>
                          <a:spcPts val="0"/>
                        </a:spcAft>
                      </a:pPr>
                      <a:r>
                        <a:rPr lang="zh-CN" sz="1600" kern="100">
                          <a:effectLst/>
                          <a:latin typeface="微软雅黑" panose="020B0503020204020204" charset="-122"/>
                          <a:ea typeface="微软雅黑" panose="020B0503020204020204" charset="-122"/>
                        </a:rPr>
                        <a:t>职业观</a:t>
                      </a:r>
                      <a:endParaRPr lang="zh-CN" sz="1600" kern="100">
                        <a:effectLst/>
                        <a:latin typeface="微软雅黑" panose="020B0503020204020204" charset="-122"/>
                        <a:ea typeface="微软雅黑" panose="020B0503020204020204" charset="-122"/>
                      </a:endParaRPr>
                    </a:p>
                  </a:txBody>
                  <a:tcPr marL="68575" marR="68575"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工作中，什么会令你感到沮丧？具体事例？</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75" marR="68575" marT="0" marB="0" anchor="ctr">
                    <a:solidFill>
                      <a:schemeClr val="tx2">
                        <a:lumMod val="40000"/>
                        <a:lumOff val="60000"/>
                      </a:schemeClr>
                    </a:solidFill>
                  </a:tcPr>
                </a:tc>
                <a:tc rowSpan="2">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通过正反两个方面来判断应聘者的职业观</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75" marR="68575" marT="0" marB="0" anchor="ctr">
                    <a:solidFill>
                      <a:schemeClr val="tx2">
                        <a:lumMod val="40000"/>
                        <a:lumOff val="60000"/>
                      </a:schemeClr>
                    </a:solidFill>
                  </a:tcPr>
                </a:tc>
              </a:tr>
              <a:tr h="1165225">
                <a:tc vMerge="1">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你最满意的工作经验，为什么满意？</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75" marR="68575" marT="0" marB="0" anchor="ctr">
                    <a:solidFill>
                      <a:schemeClr val="tx2">
                        <a:lumMod val="40000"/>
                        <a:lumOff val="60000"/>
                      </a:schemeClr>
                    </a:solidFill>
                  </a:tcPr>
                </a:tc>
                <a:tc vMerge="1">
                  <a:tcPr/>
                </a:tc>
              </a:tr>
            </a:tbl>
          </a:graphicData>
        </a:graphic>
      </p:graphicFrame>
      <p:sp>
        <p:nvSpPr>
          <p:cNvPr id="57347" name="文本框 15"/>
          <p:cNvSpPr txBox="1">
            <a:spLocks noChangeArrowheads="1"/>
          </p:cNvSpPr>
          <p:nvPr/>
        </p:nvSpPr>
        <p:spPr bwMode="auto">
          <a:xfrm>
            <a:off x="580390" y="2431415"/>
            <a:ext cx="4549140" cy="97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30000"/>
              </a:lnSpc>
            </a:pPr>
            <a:r>
              <a:rPr lang="en-US" altLang="zh-CN"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3.2.2   </a:t>
            </a:r>
            <a:r>
              <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问题分类</a:t>
            </a:r>
            <a:endPar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6*min(max(#ppt_w*#ppt_h,.3),1)-7.4)/-.7*#ppt_w"/>
                                          </p:val>
                                        </p:tav>
                                        <p:tav tm="100000">
                                          <p:val>
                                            <p:strVal val="#ppt_w"/>
                                          </p:val>
                                        </p:tav>
                                      </p:tavLst>
                                    </p:anim>
                                    <p:anim calcmode="lin" valueType="num">
                                      <p:cBhvr>
                                        <p:cTn id="8" dur="500" fill="hold"/>
                                        <p:tgtEl>
                                          <p:spTgt spid="3"/>
                                        </p:tgtEl>
                                        <p:attrNameLst>
                                          <p:attrName>ppt_h</p:attrName>
                                        </p:attrNameLst>
                                      </p:cBhvr>
                                      <p:tavLst>
                                        <p:tav tm="0">
                                          <p:val>
                                            <p:strVal val="(6*min(max(#ppt_w*#ppt_h,.3),1)-7.4)/-.7*#ppt_h"/>
                                          </p:val>
                                        </p:tav>
                                        <p:tav tm="100000">
                                          <p:val>
                                            <p:strVal val="#ppt_h"/>
                                          </p:val>
                                        </p:tav>
                                      </p:tavLst>
                                    </p:anim>
                                    <p:anim calcmode="lin" valueType="num">
                                      <p:cBhvr>
                                        <p:cTn id="9" dur="500" fill="hold"/>
                                        <p:tgtEl>
                                          <p:spTgt spid="3"/>
                                        </p:tgtEl>
                                        <p:attrNameLst>
                                          <p:attrName>ppt_x</p:attrName>
                                        </p:attrNameLst>
                                      </p:cBhvr>
                                      <p:tavLst>
                                        <p:tav tm="0">
                                          <p:val>
                                            <p:fltVal val="0.5"/>
                                          </p:val>
                                        </p:tav>
                                        <p:tav tm="100000">
                                          <p:val>
                                            <p:strVal val="#ppt_x"/>
                                          </p:val>
                                        </p:tav>
                                      </p:tavLst>
                                    </p:anim>
                                    <p:anim calcmode="lin" valueType="num">
                                      <p:cBhvr>
                                        <p:cTn id="10" dur="500" fill="hold"/>
                                        <p:tgtEl>
                                          <p:spTgt spid="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5275580" y="368935"/>
            <a:ext cx="6619875" cy="5905500"/>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Tahoma" panose="020B0604030504040204"/>
              <a:ea typeface="微软雅黑" panose="020B0503020204020204" charset="-122"/>
            </a:endParaRPr>
          </a:p>
        </p:txBody>
      </p:sp>
      <p:graphicFrame>
        <p:nvGraphicFramePr>
          <p:cNvPr id="42" name="表格 41"/>
          <p:cNvGraphicFramePr>
            <a:graphicFrameLocks noGrp="1"/>
          </p:cNvGraphicFramePr>
          <p:nvPr/>
        </p:nvGraphicFramePr>
        <p:xfrm>
          <a:off x="5380355" y="788670"/>
          <a:ext cx="6410325" cy="5151755"/>
        </p:xfrm>
        <a:graphic>
          <a:graphicData uri="http://schemas.openxmlformats.org/drawingml/2006/table">
            <a:tbl>
              <a:tblPr firstRow="1" firstCol="1" bandRow="1">
                <a:tableStyleId>{93296810-A885-4BE3-A3E7-6D5BEEA58F35}</a:tableStyleId>
              </a:tblPr>
              <a:tblGrid>
                <a:gridCol w="1322705"/>
                <a:gridCol w="2551430"/>
                <a:gridCol w="2536190"/>
              </a:tblGrid>
              <a:tr h="1219835">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类别</a:t>
                      </a:r>
                      <a:endParaRPr lang="zh-CN" sz="2000" kern="100" dirty="0">
                        <a:effectLst/>
                        <a:latin typeface="微软雅黑" panose="020B0503020204020204" charset="-122"/>
                        <a:ea typeface="微软雅黑" panose="020B0503020204020204" charset="-122"/>
                      </a:endParaRPr>
                    </a:p>
                  </a:txBody>
                  <a:tcPr marL="68588" marR="68588" marT="0" marB="0" anchor="ctr">
                    <a:solidFill>
                      <a:schemeClr val="tx2">
                        <a:lumMod val="40000"/>
                        <a:lumOff val="60000"/>
                      </a:schemeClr>
                    </a:solidFill>
                  </a:tcPr>
                </a:tc>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面试问题</a:t>
                      </a:r>
                      <a:endParaRPr lang="zh-CN" sz="2000" kern="100" dirty="0">
                        <a:effectLst/>
                        <a:latin typeface="微软雅黑" panose="020B0503020204020204" charset="-122"/>
                        <a:ea typeface="微软雅黑" panose="020B0503020204020204" charset="-122"/>
                      </a:endParaRPr>
                    </a:p>
                  </a:txBody>
                  <a:tcPr marL="68588" marR="68588" marT="0" marB="0" anchor="ctr">
                    <a:solidFill>
                      <a:schemeClr val="tx2">
                        <a:lumMod val="40000"/>
                        <a:lumOff val="60000"/>
                      </a:schemeClr>
                    </a:solidFill>
                  </a:tcPr>
                </a:tc>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测试要素</a:t>
                      </a:r>
                      <a:endParaRPr lang="zh-CN" sz="2000" kern="100" dirty="0">
                        <a:effectLst/>
                        <a:latin typeface="微软雅黑" panose="020B0503020204020204" charset="-122"/>
                        <a:ea typeface="微软雅黑" panose="020B0503020204020204" charset="-122"/>
                      </a:endParaRPr>
                    </a:p>
                  </a:txBody>
                  <a:tcPr marL="68588" marR="68588" marT="0" marB="0" anchor="ctr">
                    <a:solidFill>
                      <a:schemeClr val="tx2">
                        <a:lumMod val="40000"/>
                        <a:lumOff val="60000"/>
                      </a:schemeClr>
                    </a:solidFill>
                  </a:tcPr>
                </a:tc>
              </a:tr>
              <a:tr h="1123315">
                <a:tc>
                  <a:txBody>
                    <a:bodyPr/>
                    <a:lstStyle/>
                    <a:p>
                      <a:pPr algn="ctr">
                        <a:lnSpc>
                          <a:spcPct val="115000"/>
                        </a:lnSpc>
                        <a:spcAft>
                          <a:spcPts val="0"/>
                        </a:spcAft>
                      </a:pPr>
                      <a:r>
                        <a:rPr lang="zh-CN" sz="1600" kern="100">
                          <a:effectLst/>
                          <a:latin typeface="微软雅黑" panose="020B0503020204020204" charset="-122"/>
                          <a:ea typeface="微软雅黑" panose="020B0503020204020204" charset="-122"/>
                        </a:rPr>
                        <a:t>岗位理解</a:t>
                      </a:r>
                      <a:endParaRPr lang="zh-CN" sz="1600" kern="100">
                        <a:effectLst/>
                        <a:latin typeface="微软雅黑" panose="020B0503020204020204" charset="-122"/>
                        <a:ea typeface="微软雅黑" panose="020B0503020204020204" charset="-122"/>
                      </a:endParaRPr>
                    </a:p>
                  </a:txBody>
                  <a:tcPr marL="68588" marR="68588"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你是怎样理解你所应聘的</a:t>
                      </a:r>
                      <a:r>
                        <a:rPr lang="zh-CN" sz="1600" kern="100" dirty="0" smtClean="0">
                          <a:solidFill>
                            <a:srgbClr val="5F5E5C"/>
                          </a:solidFill>
                          <a:effectLst/>
                          <a:latin typeface="微软雅黑" panose="020B0503020204020204" charset="-122"/>
                          <a:ea typeface="微软雅黑" panose="020B0503020204020204" charset="-122"/>
                          <a:cs typeface="+mn-cs"/>
                        </a:rPr>
                        <a:t>岗位？</a:t>
                      </a:r>
                      <a:r>
                        <a:rPr lang="zh-CN" sz="1600" kern="100" dirty="0">
                          <a:solidFill>
                            <a:srgbClr val="5F5E5C"/>
                          </a:solidFill>
                          <a:effectLst/>
                          <a:latin typeface="微软雅黑" panose="020B0503020204020204" charset="-122"/>
                          <a:ea typeface="微软雅黑" panose="020B0503020204020204" charset="-122"/>
                          <a:cs typeface="+mn-cs"/>
                        </a:rPr>
                        <a:t>其主要职责</a:t>
                      </a:r>
                      <a:r>
                        <a:rPr lang="zh-CN" sz="1600" kern="100" dirty="0" smtClean="0">
                          <a:solidFill>
                            <a:srgbClr val="5F5E5C"/>
                          </a:solidFill>
                          <a:effectLst/>
                          <a:latin typeface="微软雅黑" panose="020B0503020204020204" charset="-122"/>
                          <a:ea typeface="微软雅黑" panose="020B0503020204020204" charset="-122"/>
                          <a:cs typeface="+mn-cs"/>
                        </a:rPr>
                        <a:t>是？</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88" marR="68588"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通过其对岗位的理解来判断是否的确有相关经验</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88" marR="68588" marT="0" marB="0" anchor="ctr">
                    <a:solidFill>
                      <a:schemeClr val="tx2">
                        <a:lumMod val="40000"/>
                        <a:lumOff val="60000"/>
                      </a:schemeClr>
                    </a:solidFill>
                  </a:tcPr>
                </a:tc>
              </a:tr>
              <a:tr h="1123315">
                <a:tc>
                  <a:txBody>
                    <a:bodyPr/>
                    <a:lstStyle/>
                    <a:p>
                      <a:pPr algn="ctr">
                        <a:lnSpc>
                          <a:spcPct val="115000"/>
                        </a:lnSpc>
                        <a:spcAft>
                          <a:spcPts val="0"/>
                        </a:spcAft>
                      </a:pPr>
                      <a:r>
                        <a:rPr lang="zh-CN" sz="1600" kern="100">
                          <a:effectLst/>
                          <a:latin typeface="微软雅黑" panose="020B0503020204020204" charset="-122"/>
                          <a:ea typeface="微软雅黑" panose="020B0503020204020204" charset="-122"/>
                        </a:rPr>
                        <a:t>综合胜任力</a:t>
                      </a:r>
                      <a:endParaRPr lang="zh-CN" sz="1600" kern="100">
                        <a:effectLst/>
                        <a:latin typeface="微软雅黑" panose="020B0503020204020204" charset="-122"/>
                        <a:ea typeface="微软雅黑" panose="020B0503020204020204" charset="-122"/>
                      </a:endParaRPr>
                    </a:p>
                  </a:txBody>
                  <a:tcPr marL="68588" marR="68588"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a:solidFill>
                            <a:srgbClr val="5F5E5C"/>
                          </a:solidFill>
                          <a:effectLst/>
                          <a:latin typeface="微软雅黑" panose="020B0503020204020204" charset="-122"/>
                          <a:ea typeface="微软雅黑" panose="020B0503020204020204" charset="-122"/>
                          <a:cs typeface="+mn-cs"/>
                        </a:rPr>
                        <a:t>你认为自己在这个岗位上的竞争优势是什么？</a:t>
                      </a:r>
                      <a:endParaRPr lang="zh-CN" sz="1600" kern="100">
                        <a:solidFill>
                          <a:srgbClr val="5F5E5C"/>
                        </a:solidFill>
                        <a:effectLst/>
                        <a:latin typeface="微软雅黑" panose="020B0503020204020204" charset="-122"/>
                        <a:ea typeface="微软雅黑" panose="020B0503020204020204" charset="-122"/>
                        <a:cs typeface="+mn-cs"/>
                      </a:endParaRPr>
                    </a:p>
                  </a:txBody>
                  <a:tcPr marL="68588" marR="68588"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将应聘者所述与其面试中反应出来的情况进行对比</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88" marR="68588" marT="0" marB="0" anchor="ctr">
                    <a:solidFill>
                      <a:schemeClr val="tx2">
                        <a:lumMod val="40000"/>
                        <a:lumOff val="60000"/>
                      </a:schemeClr>
                    </a:solidFill>
                  </a:tcPr>
                </a:tc>
              </a:tr>
              <a:tr h="1685290">
                <a:tc>
                  <a:txBody>
                    <a:bodyPr/>
                    <a:lstStyle/>
                    <a:p>
                      <a:pPr algn="ctr">
                        <a:lnSpc>
                          <a:spcPct val="115000"/>
                        </a:lnSpc>
                        <a:spcAft>
                          <a:spcPts val="0"/>
                        </a:spcAft>
                      </a:pPr>
                      <a:r>
                        <a:rPr lang="zh-CN" sz="1600" kern="100">
                          <a:effectLst/>
                          <a:latin typeface="微软雅黑" panose="020B0503020204020204" charset="-122"/>
                          <a:ea typeface="微软雅黑" panose="020B0503020204020204" charset="-122"/>
                        </a:rPr>
                        <a:t>聘用价值</a:t>
                      </a:r>
                      <a:endParaRPr lang="zh-CN" sz="1600" kern="100">
                        <a:effectLst/>
                        <a:latin typeface="微软雅黑" panose="020B0503020204020204" charset="-122"/>
                        <a:ea typeface="微软雅黑" panose="020B0503020204020204" charset="-122"/>
                      </a:endParaRPr>
                    </a:p>
                  </a:txBody>
                  <a:tcPr marL="68588" marR="68588"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如果你被录用，你能给我们带来什么？</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88" marR="68588" marT="0" marB="0" anchor="ctr">
                    <a:solidFill>
                      <a:schemeClr val="tx2">
                        <a:lumMod val="40000"/>
                        <a:lumOff val="60000"/>
                      </a:schemeClr>
                    </a:solidFill>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anose="020B0503020204020204" charset="-122"/>
                          <a:ea typeface="微软雅黑" panose="020B0503020204020204" charset="-122"/>
                          <a:cs typeface="+mn-cs"/>
                        </a:rPr>
                        <a:t>自信、自我认知、岗位能力匹配度</a:t>
                      </a:r>
                      <a:endParaRPr lang="zh-CN" sz="1600" kern="100" dirty="0">
                        <a:solidFill>
                          <a:srgbClr val="5F5E5C"/>
                        </a:solidFill>
                        <a:effectLst/>
                        <a:latin typeface="微软雅黑" panose="020B0503020204020204" charset="-122"/>
                        <a:ea typeface="微软雅黑" panose="020B0503020204020204" charset="-122"/>
                        <a:cs typeface="+mn-cs"/>
                      </a:endParaRPr>
                    </a:p>
                  </a:txBody>
                  <a:tcPr marL="68588" marR="68588" marT="0" marB="0" anchor="ctr">
                    <a:solidFill>
                      <a:schemeClr val="tx2">
                        <a:lumMod val="40000"/>
                        <a:lumOff val="60000"/>
                      </a:schemeClr>
                    </a:solidFill>
                  </a:tcPr>
                </a:tc>
              </a:tr>
            </a:tbl>
          </a:graphicData>
        </a:graphic>
      </p:graphicFrame>
      <p:sp>
        <p:nvSpPr>
          <p:cNvPr id="57347" name="文本框 15"/>
          <p:cNvSpPr txBox="1">
            <a:spLocks noChangeArrowheads="1"/>
          </p:cNvSpPr>
          <p:nvPr/>
        </p:nvSpPr>
        <p:spPr bwMode="auto">
          <a:xfrm>
            <a:off x="580390" y="2431415"/>
            <a:ext cx="4549140" cy="97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p>
            <a:pPr>
              <a:lnSpc>
                <a:spcPct val="130000"/>
              </a:lnSpc>
            </a:pPr>
            <a:r>
              <a:rPr lang="en-US" altLang="zh-CN"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3.2.2   </a:t>
            </a:r>
            <a:r>
              <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问题分类</a:t>
            </a:r>
            <a:endParaRPr lang="zh-CN" altLang="en-US" sz="4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strVal val="(6*min(max(#ppt_w*#ppt_h,.3),1)-7.4)/-.7*#ppt_w"/>
                                          </p:val>
                                        </p:tav>
                                        <p:tav tm="100000">
                                          <p:val>
                                            <p:strVal val="#ppt_w"/>
                                          </p:val>
                                        </p:tav>
                                      </p:tavLst>
                                    </p:anim>
                                    <p:anim calcmode="lin" valueType="num">
                                      <p:cBhvr>
                                        <p:cTn id="8" dur="500" fill="hold"/>
                                        <p:tgtEl>
                                          <p:spTgt spid="42"/>
                                        </p:tgtEl>
                                        <p:attrNameLst>
                                          <p:attrName>ppt_h</p:attrName>
                                        </p:attrNameLst>
                                      </p:cBhvr>
                                      <p:tavLst>
                                        <p:tav tm="0">
                                          <p:val>
                                            <p:strVal val="(6*min(max(#ppt_w*#ppt_h,.3),1)-7.4)/-.7*#ppt_h"/>
                                          </p:val>
                                        </p:tav>
                                        <p:tav tm="100000">
                                          <p:val>
                                            <p:strVal val="#ppt_h"/>
                                          </p:val>
                                        </p:tav>
                                      </p:tavLst>
                                    </p:anim>
                                    <p:anim calcmode="lin" valueType="num">
                                      <p:cBhvr>
                                        <p:cTn id="9" dur="500" fill="hold"/>
                                        <p:tgtEl>
                                          <p:spTgt spid="42"/>
                                        </p:tgtEl>
                                        <p:attrNameLst>
                                          <p:attrName>ppt_x</p:attrName>
                                        </p:attrNameLst>
                                      </p:cBhvr>
                                      <p:tavLst>
                                        <p:tav tm="0">
                                          <p:val>
                                            <p:fltVal val="0.5"/>
                                          </p:val>
                                        </p:tav>
                                        <p:tav tm="100000">
                                          <p:val>
                                            <p:strVal val="#ppt_x"/>
                                          </p:val>
                                        </p:tav>
                                      </p:tavLst>
                                    </p:anim>
                                    <p:anim calcmode="lin" valueType="num">
                                      <p:cBhvr>
                                        <p:cTn id="10" dur="500" fill="hold"/>
                                        <p:tgtEl>
                                          <p:spTgt spid="4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TextBox 7"/>
          <p:cNvSpPr txBox="1">
            <a:spLocks noChangeArrowheads="1"/>
          </p:cNvSpPr>
          <p:nvPr/>
        </p:nvSpPr>
        <p:spPr bwMode="auto">
          <a:xfrm>
            <a:off x="702310" y="2328545"/>
            <a:ext cx="6115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scene3d>
              <a:camera prst="orthographicFront"/>
              <a:lightRig rig="threePt" dir="t"/>
            </a:scene3d>
          </a:bodyPr>
          <a:p>
            <a:r>
              <a:rPr lang="zh-CN" altLang="en-US" sz="4000" b="1">
                <a:ln w="10160">
                  <a:solidFill>
                    <a:schemeClr val="accent5"/>
                  </a:solidFill>
                  <a:prstDash val="solid"/>
                </a:ln>
                <a:solidFill>
                  <a:srgbClr val="FFFFFF"/>
                </a:solidFill>
                <a:effectLst>
                  <a:outerShdw blurRad="38100" dist="22860" dir="5400000" algn="tl" rotWithShape="0">
                    <a:srgbClr val="000000">
                      <a:alpha val="30000"/>
                    </a:srgbClr>
                  </a:outerShdw>
                  <a:reflection blurRad="6350" stA="55000" endA="50" endPos="85000" dist="29997" dir="5400000" sy="-100000" algn="bl" rotWithShape="0"/>
                </a:effectLst>
                <a:latin typeface="Impact" panose="020B0806030902050204" pitchFamily="34" charset="0"/>
                <a:ea typeface="微软雅黑" panose="020B0503020204020204" charset="-122"/>
              </a:rPr>
              <a:t>第四章</a:t>
            </a:r>
            <a:r>
              <a:rPr lang="en-US" altLang="zh-CN" sz="4000" b="1">
                <a:ln w="10160">
                  <a:solidFill>
                    <a:schemeClr val="accent5"/>
                  </a:solidFill>
                  <a:prstDash val="solid"/>
                </a:ln>
                <a:solidFill>
                  <a:srgbClr val="FFFFFF"/>
                </a:solidFill>
                <a:effectLst>
                  <a:outerShdw blurRad="38100" dist="22860" dir="5400000" algn="tl" rotWithShape="0">
                    <a:srgbClr val="000000">
                      <a:alpha val="30000"/>
                    </a:srgbClr>
                  </a:outerShdw>
                  <a:reflection blurRad="6350" stA="55000" endA="50" endPos="85000" dist="29997" dir="5400000" sy="-100000" algn="bl" rotWithShape="0"/>
                </a:effectLst>
                <a:latin typeface="Impact" panose="020B0806030902050204" pitchFamily="34" charset="0"/>
                <a:ea typeface="微软雅黑" panose="020B0503020204020204" charset="-122"/>
              </a:rPr>
              <a:t>  </a:t>
            </a:r>
            <a:r>
              <a:rPr lang="zh-CN" altLang="en-US" sz="4000" b="1">
                <a:ln w="10160">
                  <a:solidFill>
                    <a:schemeClr val="accent5"/>
                  </a:solidFill>
                  <a:prstDash val="solid"/>
                </a:ln>
                <a:solidFill>
                  <a:srgbClr val="FFFFFF"/>
                </a:solidFill>
                <a:effectLst>
                  <a:outerShdw blurRad="38100" dist="22860" dir="5400000" algn="tl" rotWithShape="0">
                    <a:srgbClr val="000000">
                      <a:alpha val="30000"/>
                    </a:srgbClr>
                  </a:outerShdw>
                  <a:reflection blurRad="6350" stA="55000" endA="50" endPos="85000" dist="29997" dir="5400000" sy="-100000" algn="bl" rotWithShape="0"/>
                </a:effectLst>
                <a:latin typeface="微软雅黑" panose="020B0503020204020204" charset="-122"/>
                <a:ea typeface="微软雅黑" panose="020B0503020204020204" charset="-122"/>
              </a:rPr>
              <a:t>面试过程及技巧</a:t>
            </a:r>
            <a:endParaRPr lang="zh-CN" altLang="en-US" sz="4000" b="1">
              <a:ln w="10160">
                <a:solidFill>
                  <a:schemeClr val="accent5"/>
                </a:solidFill>
                <a:prstDash val="solid"/>
              </a:ln>
              <a:solidFill>
                <a:srgbClr val="FFFFFF"/>
              </a:solidFill>
              <a:effectLst>
                <a:outerShdw blurRad="38100" dist="22860" dir="5400000" algn="tl" rotWithShape="0">
                  <a:srgbClr val="000000">
                    <a:alpha val="30000"/>
                  </a:srgbClr>
                </a:outerShdw>
                <a:reflection blurRad="6350" stA="55000" endA="50" endPos="85000" dist="29997" dir="5400000" sy="-100000" algn="bl" rotWithShape="0"/>
              </a:effectLst>
              <a:latin typeface="微软雅黑" panose="020B0503020204020204" charset="-122"/>
              <a:ea typeface="微软雅黑" panose="020B0503020204020204" charset="-122"/>
            </a:endParaRPr>
          </a:p>
        </p:txBody>
      </p:sp>
      <p:sp>
        <p:nvSpPr>
          <p:cNvPr id="5" name="矩形 4"/>
          <p:cNvSpPr/>
          <p:nvPr/>
        </p:nvSpPr>
        <p:spPr>
          <a:xfrm>
            <a:off x="1489075" y="4758373"/>
            <a:ext cx="3309938" cy="368300"/>
          </a:xfrm>
          <a:prstGeom prst="rect">
            <a:avLst/>
          </a:prstGeom>
        </p:spPr>
        <p:txBody>
          <a:bodyPr>
            <a:spAutoFit/>
          </a:bodyPr>
          <a:p>
            <a:pPr marL="285750" indent="-285750" fontAlgn="auto">
              <a:spcBef>
                <a:spcPts val="0"/>
              </a:spcBef>
              <a:spcAft>
                <a:spcPts val="0"/>
              </a:spcAft>
              <a:buFont typeface="Arial" panose="020B0604020202020204" pitchFamily="34" charset="0"/>
              <a:buChar char="•"/>
              <a:defRPr/>
            </a:pPr>
            <a:r>
              <a:rPr lang="zh-CN" altLang="en-US" kern="0" dirty="0">
                <a:solidFill>
                  <a:srgbClr val="F8F8F8"/>
                </a:solidFill>
                <a:latin typeface="微软雅黑" panose="020B0503020204020204" charset="-122"/>
                <a:ea typeface="微软雅黑" panose="020B0503020204020204" charset="-122"/>
              </a:rPr>
              <a:t>面试中</a:t>
            </a:r>
            <a:endParaRPr lang="zh-CN" altLang="en-US" kern="0" dirty="0">
              <a:solidFill>
                <a:srgbClr val="F8F8F8"/>
              </a:solidFill>
              <a:latin typeface="微软雅黑" panose="020B0503020204020204" charset="-122"/>
              <a:ea typeface="微软雅黑" panose="020B0503020204020204" charset="-122"/>
            </a:endParaRPr>
          </a:p>
        </p:txBody>
      </p:sp>
      <p:sp>
        <p:nvSpPr>
          <p:cNvPr id="2" name="矩形 1"/>
          <p:cNvSpPr/>
          <p:nvPr/>
        </p:nvSpPr>
        <p:spPr>
          <a:xfrm>
            <a:off x="1489075" y="4038918"/>
            <a:ext cx="3309938" cy="369887"/>
          </a:xfrm>
          <a:prstGeom prst="rect">
            <a:avLst/>
          </a:prstGeom>
        </p:spPr>
        <p:txBody>
          <a:bodyPr>
            <a:spAutoFit/>
          </a:bodyPr>
          <a:lstStyle/>
          <a:p>
            <a:pPr marL="285750" indent="-285750" fontAlgn="auto">
              <a:spcBef>
                <a:spcPts val="0"/>
              </a:spcBef>
              <a:spcAft>
                <a:spcPts val="0"/>
              </a:spcAft>
              <a:buFont typeface="Arial" panose="020B0604020202020204" pitchFamily="34" charset="0"/>
              <a:buChar char="•"/>
              <a:defRPr/>
            </a:pPr>
            <a:r>
              <a:rPr lang="zh-CN" altLang="en-US" kern="0" dirty="0">
                <a:solidFill>
                  <a:srgbClr val="F8F8F8"/>
                </a:solidFill>
                <a:latin typeface="微软雅黑" panose="020B0503020204020204" charset="-122"/>
                <a:ea typeface="微软雅黑" panose="020B0503020204020204" charset="-122"/>
              </a:rPr>
              <a:t>面试前</a:t>
            </a:r>
            <a:endParaRPr lang="zh-CN" altLang="en-US" kern="0" dirty="0">
              <a:solidFill>
                <a:srgbClr val="F8F8F8"/>
              </a:solidFill>
              <a:latin typeface="微软雅黑" panose="020B0503020204020204" charset="-122"/>
              <a:ea typeface="微软雅黑" panose="020B0503020204020204" charset="-122"/>
            </a:endParaRPr>
          </a:p>
        </p:txBody>
      </p:sp>
      <p:sp>
        <p:nvSpPr>
          <p:cNvPr id="3" name="矩形 2"/>
          <p:cNvSpPr/>
          <p:nvPr/>
        </p:nvSpPr>
        <p:spPr>
          <a:xfrm>
            <a:off x="1489075" y="5411788"/>
            <a:ext cx="3309938" cy="368300"/>
          </a:xfrm>
          <a:prstGeom prst="rect">
            <a:avLst/>
          </a:prstGeom>
        </p:spPr>
        <p:txBody>
          <a:bodyPr>
            <a:spAutoFit/>
          </a:bodyPr>
          <a:lstStyle/>
          <a:p>
            <a:pPr marL="285750" indent="-285750" fontAlgn="auto">
              <a:spcBef>
                <a:spcPts val="0"/>
              </a:spcBef>
              <a:spcAft>
                <a:spcPts val="0"/>
              </a:spcAft>
              <a:buFont typeface="Arial" panose="020B0604020202020204" pitchFamily="34" charset="0"/>
              <a:buChar char="•"/>
              <a:defRPr/>
            </a:pPr>
            <a:r>
              <a:rPr lang="zh-CN" altLang="en-US" kern="0" dirty="0">
                <a:solidFill>
                  <a:srgbClr val="F8F8F8"/>
                </a:solidFill>
                <a:latin typeface="微软雅黑" panose="020B0503020204020204" charset="-122"/>
                <a:ea typeface="微软雅黑" panose="020B0503020204020204" charset="-122"/>
              </a:rPr>
              <a:t>面试后</a:t>
            </a:r>
            <a:endParaRPr lang="zh-CN" altLang="en-US" kern="0" dirty="0">
              <a:solidFill>
                <a:srgbClr val="F8F8F8"/>
              </a:solidFill>
              <a:latin typeface="微软雅黑" panose="020B0503020204020204" charset="-122"/>
              <a:ea typeface="微软雅黑" panose="020B0503020204020204" charset="-122"/>
            </a:endParaRPr>
          </a:p>
        </p:txBody>
      </p:sp>
      <p:cxnSp>
        <p:nvCxnSpPr>
          <p:cNvPr id="4" name="直接连接符 3"/>
          <p:cNvCxnSpPr/>
          <p:nvPr/>
        </p:nvCxnSpPr>
        <p:spPr>
          <a:xfrm>
            <a:off x="535940" y="3429000"/>
            <a:ext cx="628142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p:nvPicPr>
        <p:blipFill>
          <a:blip r:embed="rId1"/>
          <a:stretch>
            <a:fillRect/>
          </a:stretch>
        </p:blipFill>
        <p:spPr>
          <a:xfrm>
            <a:off x="7218045" y="339725"/>
            <a:ext cx="4749800" cy="5714365"/>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8"/>
                                        </p:tgtEl>
                                        <p:attrNameLst>
                                          <p:attrName>ppt_x</p:attrName>
                                          <p:attrName>ppt_y</p:attrName>
                                        </p:attrNameLst>
                                      </p:cBhvr>
                                      <p:rCtr x="439600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Scale>
                                      <p:cBhvr>
                                        <p:cTn id="1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4" dur="1000" decel="50000" fill="hold">
                                          <p:stCondLst>
                                            <p:cond delay="0"/>
                                          </p:stCondLst>
                                        </p:cTn>
                                        <p:tgtEl>
                                          <p:spTgt spid="5"/>
                                        </p:tgtEl>
                                        <p:attrNameLst>
                                          <p:attrName>ppt_x</p:attrName>
                                          <p:attrName>ppt_y</p:attrName>
                                        </p:attrNameLst>
                                      </p:cBhvr>
                                      <p:rCtr x="0" y="0"/>
                                    </p:animMotion>
                                    <p:animEffect transition="in" filter="fade">
                                      <p:cBhvr>
                                        <p:cTn id="15" dur="1000"/>
                                        <p:tgtEl>
                                          <p:spTgt spid="5"/>
                                        </p:tgtEl>
                                      </p:cBhvr>
                                    </p:animEffect>
                                  </p:childTnLst>
                                </p:cTn>
                              </p:par>
                            </p:childTnLst>
                          </p:cTn>
                        </p:par>
                        <p:par>
                          <p:cTn id="16" fill="hold">
                            <p:stCondLst>
                              <p:cond delay="1500"/>
                            </p:stCondLst>
                            <p:childTnLst>
                              <p:par>
                                <p:cTn id="17" presetID="52"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Scale>
                                      <p:cBhvr>
                                        <p:cTn id="19"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0" dur="1000" decel="50000" fill="hold">
                                          <p:stCondLst>
                                            <p:cond delay="0"/>
                                          </p:stCondLst>
                                        </p:cTn>
                                        <p:tgtEl>
                                          <p:spTgt spid="2"/>
                                        </p:tgtEl>
                                        <p:attrNameLst>
                                          <p:attrName>ppt_x</p:attrName>
                                          <p:attrName>ppt_y</p:attrName>
                                        </p:attrNameLst>
                                      </p:cBhvr>
                                      <p:rCtr x="0" y="0"/>
                                    </p:animMotion>
                                    <p:animEffect transition="in" filter="fade">
                                      <p:cBhvr>
                                        <p:cTn id="21" dur="1000"/>
                                        <p:tgtEl>
                                          <p:spTgt spid="2"/>
                                        </p:tgtEl>
                                      </p:cBhvr>
                                    </p:animEffect>
                                  </p:childTnLst>
                                </p:cTn>
                              </p:par>
                            </p:childTnLst>
                          </p:cTn>
                        </p:par>
                        <p:par>
                          <p:cTn id="22" fill="hold">
                            <p:stCondLst>
                              <p:cond delay="2500"/>
                            </p:stCondLst>
                            <p:childTnLst>
                              <p:par>
                                <p:cTn id="23" presetID="52"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Scale>
                                      <p:cBhvr>
                                        <p:cTn id="25"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3"/>
                                        </p:tgtEl>
                                        <p:attrNameLst>
                                          <p:attrName>ppt_x</p:attrName>
                                          <p:attrName>ppt_y</p:attrName>
                                        </p:attrNameLst>
                                      </p:cBhvr>
                                      <p:rCtr x="0" y="0"/>
                                    </p:animMotion>
                                    <p:animEffect transition="in" filter="fade">
                                      <p:cBhvr>
                                        <p:cTn id="2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5" grpId="0"/>
      <p:bldP spid="2" grpId="0"/>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 name="TextBox 8"/>
          <p:cNvSpPr txBox="1">
            <a:spLocks noChangeArrowheads="1"/>
          </p:cNvSpPr>
          <p:nvPr/>
        </p:nvSpPr>
        <p:spPr bwMode="auto">
          <a:xfrm>
            <a:off x="995680" y="3866833"/>
            <a:ext cx="4804410" cy="706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p>
            <a:pPr algn="ctr"/>
            <a:r>
              <a:rPr lang="zh-CN" altLang="en-US" sz="4000" b="1">
                <a:ln w="10160">
                  <a:solidFill>
                    <a:schemeClr val="accent5"/>
                  </a:solidFill>
                  <a:prstDash val="solid"/>
                </a:ln>
                <a:solidFill>
                  <a:srgbClr val="FFFFFF"/>
                </a:solidFill>
                <a:effectLst>
                  <a:outerShdw blurRad="38100" dist="22860" dir="5400000" algn="tl" rotWithShape="0">
                    <a:srgbClr val="000000">
                      <a:alpha val="30000"/>
                    </a:srgbClr>
                  </a:outerShdw>
                  <a:reflection blurRad="6350" stA="60000" endA="900" endPos="58000" dir="5400000" sy="-100000" algn="bl" rotWithShape="0"/>
                </a:effectLst>
                <a:latin typeface="微软雅黑" panose="020B0503020204020204" charset="-122"/>
                <a:ea typeface="微软雅黑" panose="020B0503020204020204" charset="-122"/>
              </a:rPr>
              <a:t>第一章  面试概述</a:t>
            </a:r>
            <a:endParaRPr lang="zh-CN" altLang="en-US" sz="4000" b="1">
              <a:ln w="10160">
                <a:solidFill>
                  <a:schemeClr val="accent5"/>
                </a:solidFill>
                <a:prstDash val="solid"/>
              </a:ln>
              <a:solidFill>
                <a:srgbClr val="FFFFFF"/>
              </a:solidFill>
              <a:effectLst>
                <a:outerShdw blurRad="38100" dist="22860" dir="5400000" algn="tl" rotWithShape="0">
                  <a:srgbClr val="000000">
                    <a:alpha val="30000"/>
                  </a:srgbClr>
                </a:outerShdw>
                <a:reflection blurRad="6350" stA="60000" endA="900" endPos="58000" dir="5400000" sy="-100000" algn="bl" rotWithShape="0"/>
              </a:effectLst>
              <a:latin typeface="微软雅黑" panose="020B0503020204020204" charset="-122"/>
              <a:ea typeface="微软雅黑" panose="020B0503020204020204" charset="-122"/>
            </a:endParaRPr>
          </a:p>
        </p:txBody>
      </p:sp>
      <p:pic>
        <p:nvPicPr>
          <p:cNvPr id="23" name="图片 22"/>
          <p:cNvPicPr>
            <a:picLocks noChangeAspect="1"/>
          </p:cNvPicPr>
          <p:nvPr/>
        </p:nvPicPr>
        <p:blipFill>
          <a:blip r:embed="rId1" cstate="print"/>
          <a:stretch>
            <a:fillRect/>
          </a:stretch>
        </p:blipFill>
        <p:spPr>
          <a:xfrm>
            <a:off x="7404811" y="396022"/>
            <a:ext cx="4442764" cy="2955799"/>
          </a:xfrm>
          <a:prstGeom prst="roundRect">
            <a:avLst>
              <a:gd name="adj" fmla="val 1643"/>
            </a:avLst>
          </a:prstGeom>
          <a:noFill/>
          <a:ln w="19050">
            <a:solidFill>
              <a:schemeClr val="bg1">
                <a:lumMod val="95000"/>
              </a:schemeClr>
            </a:solidFill>
          </a:ln>
          <a:effectLst>
            <a:outerShdw blurRad="50800" dist="38100" dir="2700000" algn="tl" rotWithShape="0">
              <a:prstClr val="black">
                <a:alpha val="40000"/>
              </a:prstClr>
            </a:outerShdw>
          </a:effectLst>
        </p:spPr>
      </p:pic>
      <p:sp>
        <p:nvSpPr>
          <p:cNvPr id="3" name="TextBox 8"/>
          <p:cNvSpPr txBox="1">
            <a:spLocks noChangeArrowheads="1"/>
          </p:cNvSpPr>
          <p:nvPr/>
        </p:nvSpPr>
        <p:spPr bwMode="auto">
          <a:xfrm>
            <a:off x="6502400" y="3816985"/>
            <a:ext cx="5528310"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p>
            <a:pPr algn="l"/>
            <a:r>
              <a:rPr lang="en-US" altLang="zh-CN" sz="2800" b="1">
                <a:ln w="22225">
                  <a:solidFill>
                    <a:schemeClr val="accent2"/>
                  </a:solidFill>
                  <a:prstDash val="solid"/>
                </a:ln>
                <a:solidFill>
                  <a:schemeClr val="accent2">
                    <a:lumMod val="40000"/>
                    <a:lumOff val="60000"/>
                  </a:schemeClr>
                </a:solidFill>
                <a:effectLst/>
                <a:latin typeface="微软雅黑" panose="020B0503020204020204" charset="-122"/>
                <a:ea typeface="微软雅黑" panose="020B0503020204020204" charset="-122"/>
              </a:rPr>
              <a:t>        </a:t>
            </a:r>
            <a:r>
              <a:rPr lang="en-US" altLang="zh-CN" sz="2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1.</a:t>
            </a:r>
            <a:r>
              <a:rPr lang="zh-CN" altLang="zh-CN" sz="2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面试的定义及目的</a:t>
            </a:r>
            <a:endParaRPr lang="zh-CN" altLang="zh-CN" sz="2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a:p>
            <a:pPr algn="l"/>
            <a:endParaRPr lang="zh-CN" altLang="zh-CN" sz="2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a:p>
            <a:pPr algn="l"/>
            <a:r>
              <a:rPr lang="en-US" altLang="zh-CN" sz="2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        2.</a:t>
            </a:r>
            <a:r>
              <a:rPr lang="zh-CN" altLang="en-US" sz="2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面试的过去与未来</a:t>
            </a:r>
            <a:endParaRPr lang="zh-CN" altLang="en-US" sz="2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a:p>
            <a:pPr algn="l"/>
            <a:endParaRPr lang="zh-CN" altLang="en-US" sz="2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a:p>
            <a:pPr algn="l"/>
            <a:r>
              <a:rPr lang="en-US" altLang="zh-CN" sz="2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        3.</a:t>
            </a:r>
            <a:r>
              <a:rPr lang="zh-CN" altLang="en-US" sz="2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面试的类别概述</a:t>
            </a:r>
            <a:endParaRPr lang="zh-CN" altLang="en-US" sz="2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a:p>
            <a:pPr algn="l"/>
            <a:r>
              <a:rPr lang="en-US" altLang="zh-CN" sz="2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        </a:t>
            </a:r>
            <a:endParaRPr lang="zh-CN" altLang="en-US" sz="28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Tree>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14"/>
                                        </p:tgtEl>
                                        <p:attrNameLst>
                                          <p:attrName>ppt_x</p:attrName>
                                          <p:attrName>ppt_y</p:attrName>
                                        </p:attrNameLst>
                                      </p:cBhvr>
                                      <p:rCtr x="4396000" y="0"/>
                                    </p:animMotion>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par>
                                <p:cTn id="14" presetID="63" presetClass="path" presetSubtype="0" accel="50000" fill="hold" grpId="1" nodeType="withEffect">
                                  <p:stCondLst>
                                    <p:cond delay="0"/>
                                  </p:stCondLst>
                                  <p:childTnLst>
                                    <p:animMotion origin="layout" path="M -0.87919 -4.81481E-6 L -3.14501E-6 -4.81481E-6 " pathEditMode="relative" rAng="0" ptsTypes="AA">
                                      <p:cBhvr>
                                        <p:cTn id="15" dur="500" fill="hold"/>
                                        <p:tgtEl>
                                          <p:spTgt spid="3"/>
                                        </p:tgtEl>
                                        <p:attrNameLst>
                                          <p:attrName>ppt_x</p:attrName>
                                          <p:attrName>ppt_y</p:attrName>
                                        </p:attrNameLst>
                                      </p:cBhvr>
                                      <p:rCtr x="43960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3" grpId="0"/>
      <p:bldP spid="3"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 name="Text Box 2"/>
          <p:cNvSpPr txBox="1">
            <a:spLocks noChangeArrowheads="1"/>
          </p:cNvSpPr>
          <p:nvPr/>
        </p:nvSpPr>
        <p:spPr bwMode="auto">
          <a:xfrm>
            <a:off x="127000" y="3325495"/>
            <a:ext cx="6985000"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p>
            <a:pPr indent="457200" eaLnBrk="1" latinLnBrk="0" hangingPunct="1">
              <a:lnSpc>
                <a:spcPct val="200000"/>
              </a:lnSpc>
            </a:pPr>
            <a:r>
              <a:rPr lang="zh-CN" altLang="en-US" sz="1600" b="1">
                <a:solidFill>
                  <a:schemeClr val="bg1"/>
                </a:solidFill>
                <a:latin typeface="微软雅黑" panose="020B0503020204020204" charset="-122"/>
                <a:ea typeface="微软雅黑" panose="020B0503020204020204" charset="-122"/>
              </a:rPr>
              <a:t>面试是一门学问，存在很多原则性和方法，需要加以掌握并应用自如。否则，可能得不到想要的信息，或者被应聘者某些表象遮蔽了自己的判断。这些技巧包括很多细节，比如：如何开始？如何提问？如何打断对方谈话？如何引导沉默者开口？如何对待特殊的应聘者？如何对待情绪激动者等等。</a:t>
            </a:r>
            <a:endParaRPr lang="zh-CN" altLang="en-US" sz="1600">
              <a:solidFill>
                <a:schemeClr val="bg1"/>
              </a:solidFill>
              <a:latin typeface="微软雅黑" panose="020B0503020204020204" charset="-122"/>
              <a:ea typeface="微软雅黑" panose="020B0503020204020204" charset="-122"/>
            </a:endParaRPr>
          </a:p>
        </p:txBody>
      </p:sp>
      <p:pic>
        <p:nvPicPr>
          <p:cNvPr id="78849" name="Picture 2" descr="F:\360云盘\04-待整理ing\pic\1310622295345.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798945" y="321310"/>
            <a:ext cx="5185410" cy="3261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strVal val="(6*min(max(#ppt_w*#ppt_h,.3),1)-7.4)/-.7*#ppt_w"/>
                                          </p:val>
                                        </p:tav>
                                        <p:tav tm="100000">
                                          <p:val>
                                            <p:strVal val="#ppt_w"/>
                                          </p:val>
                                        </p:tav>
                                      </p:tavLst>
                                    </p:anim>
                                    <p:anim calcmode="lin" valueType="num">
                                      <p:cBhvr>
                                        <p:cTn id="8" dur="500" fill="hold"/>
                                        <p:tgtEl>
                                          <p:spTgt spid="6"/>
                                        </p:tgtEl>
                                        <p:attrNameLst>
                                          <p:attrName>ppt_h</p:attrName>
                                        </p:attrNameLst>
                                      </p:cBhvr>
                                      <p:tavLst>
                                        <p:tav tm="0">
                                          <p:val>
                                            <p:strVal val="(6*min(max(#ppt_w*#ppt_h,.3),1)-7.4)/-.7*#ppt_h"/>
                                          </p:val>
                                        </p:tav>
                                        <p:tav tm="100000">
                                          <p:val>
                                            <p:strVal val="#ppt_h"/>
                                          </p:val>
                                        </p:tav>
                                      </p:tavLst>
                                    </p:anim>
                                    <p:anim calcmode="lin" valueType="num">
                                      <p:cBhvr>
                                        <p:cTn id="9" dur="500" fill="hold"/>
                                        <p:tgtEl>
                                          <p:spTgt spid="6"/>
                                        </p:tgtEl>
                                        <p:attrNameLst>
                                          <p:attrName>ppt_x</p:attrName>
                                        </p:attrNameLst>
                                      </p:cBhvr>
                                      <p:tavLst>
                                        <p:tav tm="0">
                                          <p:val>
                                            <p:fltVal val="0.5"/>
                                          </p:val>
                                        </p:tav>
                                        <p:tav tm="100000">
                                          <p:val>
                                            <p:strVal val="#ppt_x"/>
                                          </p:val>
                                        </p:tav>
                                      </p:tavLst>
                                    </p:anim>
                                    <p:anim calcmode="lin" valueType="num">
                                      <p:cBhvr>
                                        <p:cTn id="10" dur="500" fill="hold"/>
                                        <p:tgtEl>
                                          <p:spTgt spid="6"/>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2" descr="F:\360云盘\04-待整理ing\pic\Img01122008090856111020.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270885" y="457200"/>
            <a:ext cx="8700770" cy="3406775"/>
          </a:xfrm>
          <a:prstGeom prst="rect">
            <a:avLst/>
          </a:prstGeom>
          <a:noFill/>
          <a:ln w="28575">
            <a:solidFill>
              <a:srgbClr val="E67819"/>
            </a:solidFill>
            <a:miter lim="800000"/>
            <a:headEnd/>
            <a:tailEnd/>
          </a:ln>
          <a:extLst>
            <a:ext uri="{909E8E84-426E-40DD-AFC4-6F175D3DCCD1}">
              <a14:hiddenFill xmlns:a14="http://schemas.microsoft.com/office/drawing/2010/main">
                <a:solidFill>
                  <a:srgbClr val="FFFFFF"/>
                </a:solidFill>
              </a14:hiddenFill>
            </a:ext>
          </a:extLst>
        </p:spPr>
      </p:pic>
      <p:sp>
        <p:nvSpPr>
          <p:cNvPr id="34" name="TextBox 17"/>
          <p:cNvSpPr txBox="1">
            <a:spLocks noChangeArrowheads="1"/>
          </p:cNvSpPr>
          <p:nvPr/>
        </p:nvSpPr>
        <p:spPr bwMode="auto">
          <a:xfrm>
            <a:off x="336550" y="4568190"/>
            <a:ext cx="11555730" cy="156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eaLnBrk="1" latinLnBrk="0" hangingPunct="1">
              <a:lnSpc>
                <a:spcPct val="200000"/>
              </a:lnSpc>
            </a:pPr>
            <a:r>
              <a:rPr lang="zh-CN" altLang="en-US" sz="1600">
                <a:solidFill>
                  <a:srgbClr val="5F5E5C"/>
                </a:solidFill>
                <a:latin typeface="微软雅黑" panose="020B0503020204020204" charset="-122"/>
                <a:ea typeface="微软雅黑" panose="020B0503020204020204" charset="-122"/>
              </a:rPr>
              <a:t>面试开始时的要点就是：破冰，建立和谐气氛。使应聘者尽快保持轻松的心态，缓解紧张情绪，尽快进入状态。面试者可以通过“您怎么过来的，交通还方便吧？”等一些简单的寒暄来消除应聘者的紧张情绪，然后再简单介绍一下本次面试的流程及时间安排等等。</a:t>
            </a:r>
            <a:endParaRPr lang="zh-CN" altLang="en-US" sz="1600" b="1">
              <a:solidFill>
                <a:srgbClr val="E67819"/>
              </a:solidFill>
              <a:latin typeface="微软雅黑" panose="020B0503020204020204" charset="-122"/>
              <a:ea typeface="微软雅黑" panose="020B0503020204020204" charset="-122"/>
            </a:endParaRPr>
          </a:p>
        </p:txBody>
      </p:sp>
      <p:sp>
        <p:nvSpPr>
          <p:cNvPr id="80899" name="文本框 5"/>
          <p:cNvSpPr txBox="1">
            <a:spLocks noChangeArrowheads="1"/>
          </p:cNvSpPr>
          <p:nvPr/>
        </p:nvSpPr>
        <p:spPr bwMode="auto">
          <a:xfrm>
            <a:off x="336550" y="1755775"/>
            <a:ext cx="2513965"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en-US" altLang="zh-CN" b="1">
                <a:solidFill>
                  <a:srgbClr val="5F5E5C"/>
                </a:solidFill>
                <a:latin typeface="微软雅黑" panose="020B0503020204020204" charset="-122"/>
                <a:ea typeface="微软雅黑" panose="020B0503020204020204" charset="-122"/>
              </a:rPr>
              <a:t>4.2.1 </a:t>
            </a:r>
            <a:r>
              <a:rPr lang="zh-CN" altLang="en-US" b="1">
                <a:solidFill>
                  <a:srgbClr val="5F5E5C"/>
                </a:solidFill>
                <a:latin typeface="微软雅黑" panose="020B0503020204020204" charset="-122"/>
                <a:ea typeface="微软雅黑" panose="020B0503020204020204" charset="-122"/>
              </a:rPr>
              <a:t>面试开始的技巧</a:t>
            </a:r>
            <a:endParaRPr lang="zh-CN" altLang="en-US" b="1">
              <a:solidFill>
                <a:srgbClr val="E67819"/>
              </a:solidFill>
              <a:latin typeface="微软雅黑" panose="020B0503020204020204" charset="-122"/>
              <a:ea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a:spLocks noChangeArrowheads="1"/>
          </p:cNvSpPr>
          <p:nvPr/>
        </p:nvSpPr>
        <p:spPr bwMode="auto">
          <a:xfrm>
            <a:off x="481013" y="3360738"/>
            <a:ext cx="5329237" cy="3046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09575" eaLnBrk="1" latinLnBrk="0" hangingPunct="1">
              <a:lnSpc>
                <a:spcPct val="200000"/>
              </a:lnSpc>
            </a:pPr>
            <a:r>
              <a:rPr lang="zh-CN" altLang="en-US" sz="1600">
                <a:solidFill>
                  <a:srgbClr val="5F5E5C"/>
                </a:solidFill>
                <a:latin typeface="微软雅黑" panose="020B0503020204020204" charset="-122"/>
                <a:ea typeface="微软雅黑" panose="020B0503020204020204" charset="-122"/>
              </a:rPr>
              <a:t>面试，是最常用的人才选拔方法，看上去，问个问题并不难，但是怎么就通过问题将人选拔出来，是很多面试官一直说不清道不明的事情。一面试，常常问了半天，自己并不清楚问了什么，也不能判断他们的回答说明了什么，“凭感觉”、</a:t>
            </a:r>
            <a:r>
              <a:rPr lang="en-US" altLang="zh-CN" sz="1600">
                <a:solidFill>
                  <a:srgbClr val="5F5E5C"/>
                </a:solidFill>
                <a:latin typeface="微软雅黑" panose="020B0503020204020204" charset="-122"/>
                <a:ea typeface="微软雅黑" panose="020B0503020204020204" charset="-122"/>
              </a:rPr>
              <a:t>“</a:t>
            </a:r>
            <a:r>
              <a:rPr lang="zh-CN" altLang="en-US" sz="1600">
                <a:solidFill>
                  <a:srgbClr val="5F5E5C"/>
                </a:solidFill>
                <a:latin typeface="微软雅黑" panose="020B0503020204020204" charset="-122"/>
                <a:ea typeface="微软雅黑" panose="020B0503020204020204" charset="-122"/>
              </a:rPr>
              <a:t>看形象</a:t>
            </a:r>
            <a:r>
              <a:rPr lang="en-US" altLang="zh-CN" sz="1600">
                <a:solidFill>
                  <a:srgbClr val="5F5E5C"/>
                </a:solidFill>
                <a:latin typeface="微软雅黑" panose="020B0503020204020204" charset="-122"/>
                <a:ea typeface="微软雅黑" panose="020B0503020204020204" charset="-122"/>
              </a:rPr>
              <a:t>”</a:t>
            </a:r>
            <a:r>
              <a:rPr lang="zh-CN" altLang="en-US" sz="1600">
                <a:solidFill>
                  <a:srgbClr val="5F5E5C"/>
                </a:solidFill>
                <a:latin typeface="微软雅黑" panose="020B0503020204020204" charset="-122"/>
                <a:ea typeface="微软雅黑" panose="020B0503020204020204" charset="-122"/>
              </a:rPr>
              <a:t>等等的决策方式成了大多数面试官的面试法宝。</a:t>
            </a:r>
            <a:endParaRPr lang="zh-CN" altLang="en-US" sz="1600" b="1">
              <a:solidFill>
                <a:schemeClr val="tx1"/>
              </a:solidFill>
              <a:latin typeface="微软雅黑" panose="020B0503020204020204" charset="-122"/>
              <a:ea typeface="微软雅黑" panose="020B0503020204020204" charset="-122"/>
            </a:endParaRPr>
          </a:p>
        </p:txBody>
      </p:sp>
      <p:sp>
        <p:nvSpPr>
          <p:cNvPr id="81923" name="文本框 7"/>
          <p:cNvSpPr txBox="1">
            <a:spLocks noChangeArrowheads="1"/>
          </p:cNvSpPr>
          <p:nvPr/>
        </p:nvSpPr>
        <p:spPr bwMode="auto">
          <a:xfrm>
            <a:off x="612775" y="2760663"/>
            <a:ext cx="3465513" cy="417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b="1">
                <a:solidFill>
                  <a:srgbClr val="5F5E5C"/>
                </a:solidFill>
                <a:latin typeface="微软雅黑" panose="020B0503020204020204" charset="-122"/>
                <a:ea typeface="微软雅黑" panose="020B0503020204020204" charset="-122"/>
              </a:rPr>
              <a:t>1</a:t>
            </a:r>
            <a:r>
              <a:rPr lang="zh-CN" altLang="en-US" b="1">
                <a:solidFill>
                  <a:srgbClr val="5F5E5C"/>
                </a:solidFill>
                <a:latin typeface="微软雅黑" panose="020B0503020204020204" charset="-122"/>
                <a:ea typeface="微软雅黑" panose="020B0503020204020204" charset="-122"/>
              </a:rPr>
              <a:t>）面试提问的技巧</a:t>
            </a:r>
            <a:endParaRPr lang="zh-CN" altLang="en-US" b="1">
              <a:solidFill>
                <a:srgbClr val="5F5E5C"/>
              </a:solidFill>
              <a:latin typeface="微软雅黑" panose="020B0503020204020204" charset="-122"/>
              <a:ea typeface="微软雅黑" panose="020B0503020204020204" charset="-122"/>
            </a:endParaRPr>
          </a:p>
        </p:txBody>
      </p:sp>
      <p:pic>
        <p:nvPicPr>
          <p:cNvPr id="81924" name="Picture 3" descr="F:\360云盘\04-待整理ing\pic\stk32318bme.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408420" y="425450"/>
            <a:ext cx="5325110" cy="5938520"/>
          </a:xfrm>
          <a:prstGeom prst="rect">
            <a:avLst/>
          </a:prstGeom>
          <a:noFill/>
          <a:ln w="28575">
            <a:solidFill>
              <a:srgbClr val="E67819"/>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文本框 7"/>
          <p:cNvSpPr txBox="1">
            <a:spLocks noChangeArrowheads="1"/>
          </p:cNvSpPr>
          <p:nvPr/>
        </p:nvSpPr>
        <p:spPr bwMode="auto">
          <a:xfrm>
            <a:off x="421005" y="1724660"/>
            <a:ext cx="360997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1</a:t>
            </a:r>
            <a:r>
              <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）面试提问的技巧</a:t>
            </a:r>
            <a:endPar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cxnSp>
        <p:nvCxnSpPr>
          <p:cNvPr id="3" name="直接连接符 2"/>
          <p:cNvCxnSpPr/>
          <p:nvPr/>
        </p:nvCxnSpPr>
        <p:spPr>
          <a:xfrm>
            <a:off x="2857500" y="1027113"/>
            <a:ext cx="0" cy="323850"/>
          </a:xfrm>
          <a:prstGeom prst="line">
            <a:avLst/>
          </a:prstGeom>
          <a:ln w="28575">
            <a:solidFill>
              <a:srgbClr val="5F5E5C"/>
            </a:solidFill>
          </a:ln>
        </p:spPr>
        <p:style>
          <a:lnRef idx="1">
            <a:schemeClr val="accent1"/>
          </a:lnRef>
          <a:fillRef idx="0">
            <a:schemeClr val="accent1"/>
          </a:fillRef>
          <a:effectRef idx="0">
            <a:schemeClr val="accent1"/>
          </a:effectRef>
          <a:fontRef idx="minor">
            <a:schemeClr val="tx1"/>
          </a:fontRef>
        </p:style>
      </p:cxnSp>
      <p:sp>
        <p:nvSpPr>
          <p:cNvPr id="8" name="文本框 7"/>
          <p:cNvSpPr txBox="1">
            <a:spLocks noChangeArrowheads="1"/>
          </p:cNvSpPr>
          <p:nvPr/>
        </p:nvSpPr>
        <p:spPr bwMode="auto">
          <a:xfrm flipH="1">
            <a:off x="179070" y="2482850"/>
            <a:ext cx="5775960" cy="57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lnSpc>
                <a:spcPct val="130000"/>
              </a:lnSpc>
            </a:pPr>
            <a:r>
              <a:rPr lang="zh-CN" altLang="en-US" sz="2400" b="1">
                <a:solidFill>
                  <a:srgbClr val="5F5E5C"/>
                </a:solidFill>
                <a:latin typeface="微软雅黑" panose="020B0503020204020204" charset="-122"/>
                <a:ea typeface="微软雅黑" panose="020B0503020204020204" charset="-122"/>
              </a:rPr>
              <a:t>① 问题精而少</a:t>
            </a:r>
            <a:endParaRPr lang="zh-CN" altLang="en-US" sz="2400" b="1">
              <a:solidFill>
                <a:srgbClr val="5F5E5C"/>
              </a:solidFill>
              <a:latin typeface="微软雅黑" panose="020B0503020204020204" charset="-122"/>
              <a:ea typeface="微软雅黑" panose="020B0503020204020204" charset="-122"/>
            </a:endParaRPr>
          </a:p>
        </p:txBody>
      </p:sp>
      <p:sp>
        <p:nvSpPr>
          <p:cNvPr id="9" name="TextBox 8"/>
          <p:cNvSpPr txBox="1">
            <a:spLocks noChangeArrowheads="1"/>
          </p:cNvSpPr>
          <p:nvPr/>
        </p:nvSpPr>
        <p:spPr bwMode="auto">
          <a:xfrm>
            <a:off x="264795" y="3399155"/>
            <a:ext cx="5184775" cy="2553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eaLnBrk="1" latinLnBrk="0" hangingPunct="1">
              <a:lnSpc>
                <a:spcPct val="200000"/>
              </a:lnSpc>
            </a:pPr>
            <a:r>
              <a:rPr lang="zh-CN" altLang="en-US" sz="1600">
                <a:solidFill>
                  <a:srgbClr val="5F5E5C"/>
                </a:solidFill>
                <a:latin typeface="微软雅黑" panose="020B0503020204020204" charset="-122"/>
                <a:ea typeface="微软雅黑" panose="020B0503020204020204" charset="-122"/>
              </a:rPr>
              <a:t>短短的几十分钟，显然不可能对应聘者各方面的测评都面面俱到，实际上，我们只要把握住胜任素质中最关键的几个要求，就可以从众多的人才中做出选择。因此，面试前，要认真分析，一个岗位对于一个人的最主要的需求是什么？然后设计相应的面试题目就可以了。</a:t>
            </a:r>
            <a:endParaRPr lang="zh-CN" altLang="en-US" sz="1600" b="1">
              <a:solidFill>
                <a:srgbClr val="E67819"/>
              </a:solidFill>
              <a:latin typeface="微软雅黑" panose="020B0503020204020204" charset="-122"/>
              <a:ea typeface="微软雅黑" panose="020B0503020204020204" charset="-122"/>
            </a:endParaRPr>
          </a:p>
        </p:txBody>
      </p:sp>
      <p:pic>
        <p:nvPicPr>
          <p:cNvPr id="2050" name="Picture 2"/>
          <p:cNvPicPr>
            <a:picLocks noChangeAspect="1" noChangeArrowheads="1"/>
          </p:cNvPicPr>
          <p:nvPr/>
        </p:nvPicPr>
        <p:blipFill rotWithShape="1">
          <a:blip r:embed="rId1"/>
          <a:srcRect t="8614" b="12180"/>
          <a:stretch>
            <a:fillRect/>
          </a:stretch>
        </p:blipFill>
        <p:spPr bwMode="auto">
          <a:xfrm>
            <a:off x="6196965" y="409575"/>
            <a:ext cx="5807075" cy="5140960"/>
          </a:xfrm>
          <a:prstGeom prst="roundRect">
            <a:avLst>
              <a:gd name="adj" fmla="val 238"/>
            </a:avLst>
          </a:prstGeom>
          <a:noFill/>
          <a:ln w="19050">
            <a:solidFill>
              <a:schemeClr val="bg1">
                <a:lumMod val="95000"/>
              </a:schemeClr>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文本框 7"/>
          <p:cNvSpPr txBox="1">
            <a:spLocks noChangeArrowheads="1"/>
          </p:cNvSpPr>
          <p:nvPr/>
        </p:nvSpPr>
        <p:spPr bwMode="auto">
          <a:xfrm>
            <a:off x="524510" y="1503045"/>
            <a:ext cx="360997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1</a:t>
            </a:r>
            <a:r>
              <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）面试提问的技巧</a:t>
            </a:r>
            <a:endPar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cxnSp>
        <p:nvCxnSpPr>
          <p:cNvPr id="3" name="直接连接符 2"/>
          <p:cNvCxnSpPr/>
          <p:nvPr/>
        </p:nvCxnSpPr>
        <p:spPr>
          <a:xfrm>
            <a:off x="2857500" y="1027113"/>
            <a:ext cx="0" cy="323850"/>
          </a:xfrm>
          <a:prstGeom prst="line">
            <a:avLst/>
          </a:prstGeom>
          <a:ln w="28575">
            <a:solidFill>
              <a:srgbClr val="5F5E5C"/>
            </a:solidFill>
          </a:ln>
        </p:spPr>
        <p:style>
          <a:lnRef idx="1">
            <a:schemeClr val="accent1"/>
          </a:lnRef>
          <a:fillRef idx="0">
            <a:schemeClr val="accent1"/>
          </a:fillRef>
          <a:effectRef idx="0">
            <a:schemeClr val="accent1"/>
          </a:effectRef>
          <a:fontRef idx="minor">
            <a:schemeClr val="tx1"/>
          </a:fontRef>
        </p:style>
      </p:cxnSp>
      <p:sp>
        <p:nvSpPr>
          <p:cNvPr id="8" name="文本框 7"/>
          <p:cNvSpPr txBox="1">
            <a:spLocks noChangeArrowheads="1"/>
          </p:cNvSpPr>
          <p:nvPr/>
        </p:nvSpPr>
        <p:spPr bwMode="auto">
          <a:xfrm>
            <a:off x="333058" y="2138998"/>
            <a:ext cx="5183187" cy="57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130000"/>
              </a:lnSpc>
            </a:pPr>
            <a:r>
              <a:rPr lang="zh-CN" altLang="en-US" sz="2400" b="1">
                <a:solidFill>
                  <a:srgbClr val="5F5E5C"/>
                </a:solidFill>
                <a:latin typeface="微软雅黑" panose="020B0503020204020204" charset="-122"/>
                <a:ea typeface="微软雅黑" panose="020B0503020204020204" charset="-122"/>
              </a:rPr>
              <a:t>② 关键问题须深挖</a:t>
            </a:r>
            <a:endParaRPr lang="zh-CN" altLang="en-US" sz="2400" b="1">
              <a:solidFill>
                <a:srgbClr val="5F5E5C"/>
              </a:solidFill>
              <a:latin typeface="微软雅黑" panose="020B0503020204020204" charset="-122"/>
              <a:ea typeface="微软雅黑" panose="020B0503020204020204" charset="-122"/>
            </a:endParaRPr>
          </a:p>
        </p:txBody>
      </p:sp>
      <p:sp>
        <p:nvSpPr>
          <p:cNvPr id="9" name="TextBox 8"/>
          <p:cNvSpPr txBox="1">
            <a:spLocks noChangeArrowheads="1"/>
          </p:cNvSpPr>
          <p:nvPr/>
        </p:nvSpPr>
        <p:spPr bwMode="auto">
          <a:xfrm>
            <a:off x="266065" y="2709863"/>
            <a:ext cx="5318125" cy="353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457200" eaLnBrk="1" latinLnBrk="0" hangingPunct="1">
              <a:lnSpc>
                <a:spcPct val="200000"/>
              </a:lnSpc>
            </a:pPr>
            <a:r>
              <a:rPr lang="zh-CN" altLang="en-US" sz="1600">
                <a:solidFill>
                  <a:srgbClr val="5F5E5C"/>
                </a:solidFill>
                <a:latin typeface="微软雅黑" panose="020B0503020204020204" charset="-122"/>
                <a:ea typeface="微软雅黑" panose="020B0503020204020204" charset="-122"/>
              </a:rPr>
              <a:t>沿着自己预先设计的提问思路或从应聘者的回答中引发新的话题打破沙锅问底，直到你可以对想要了解的内容做出清晰的判断。特别是当候选人出现不自然表情或神态时，更要深挖细节，比如：当你面对此类情形时，具体是怎么做的？做了之后的效果怎样？对于你后续的工作有哪些影响？；又如：你这么想的依据是什么？你觉得这些依据对于当时的判断有多少参考价值？</a:t>
            </a:r>
            <a:r>
              <a:rPr lang="en-US" altLang="zh-CN" sz="1600">
                <a:solidFill>
                  <a:srgbClr val="5F5E5C"/>
                </a:solidFill>
                <a:latin typeface="微软雅黑" panose="020B0503020204020204" charset="-122"/>
                <a:ea typeface="微软雅黑" panose="020B0503020204020204" charset="-122"/>
              </a:rPr>
              <a:t>……</a:t>
            </a:r>
            <a:r>
              <a:rPr lang="zh-CN" altLang="en-US" sz="1600">
                <a:solidFill>
                  <a:srgbClr val="5F5E5C"/>
                </a:solidFill>
                <a:latin typeface="微软雅黑" panose="020B0503020204020204" charset="-122"/>
                <a:ea typeface="微软雅黑" panose="020B0503020204020204" charset="-122"/>
              </a:rPr>
              <a:t>等等。</a:t>
            </a:r>
            <a:endParaRPr lang="zh-CN" altLang="en-US" sz="1600" b="1">
              <a:solidFill>
                <a:srgbClr val="E67819"/>
              </a:solidFill>
              <a:latin typeface="微软雅黑" panose="020B0503020204020204" charset="-122"/>
              <a:ea typeface="微软雅黑" panose="020B0503020204020204" charset="-122"/>
            </a:endParaRPr>
          </a:p>
        </p:txBody>
      </p:sp>
      <p:pic>
        <p:nvPicPr>
          <p:cNvPr id="3074" name="Picture 2"/>
          <p:cNvPicPr>
            <a:picLocks noChangeAspect="1" noChangeArrowheads="1"/>
          </p:cNvPicPr>
          <p:nvPr/>
        </p:nvPicPr>
        <p:blipFill>
          <a:blip r:embed="rId1" cstate="print"/>
          <a:srcRect/>
          <a:stretch>
            <a:fillRect/>
          </a:stretch>
        </p:blipFill>
        <p:spPr bwMode="auto">
          <a:xfrm>
            <a:off x="7601585" y="352425"/>
            <a:ext cx="4307205" cy="2716530"/>
          </a:xfrm>
          <a:prstGeom prst="roundRect">
            <a:avLst>
              <a:gd name="adj" fmla="val 238"/>
            </a:avLst>
          </a:prstGeom>
          <a:noFill/>
          <a:ln w="19050">
            <a:solidFill>
              <a:schemeClr val="bg1">
                <a:lumMod val="95000"/>
              </a:schemeClr>
            </a:solidFill>
          </a:ln>
          <a:effectLst>
            <a:outerShdw blurRad="50800" dist="38100" dir="2700000" algn="tl" rotWithShape="0">
              <a:prstClr val="black">
                <a:alpha val="40000"/>
              </a:prst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4" decel="100000" fill="hold" nodeType="withEffect">
                                  <p:stCondLst>
                                    <p:cond delay="0"/>
                                  </p:stCondLst>
                                  <p:childTnLst>
                                    <p:set>
                                      <p:cBhvr>
                                        <p:cTn id="14" dur="1" fill="hold">
                                          <p:stCondLst>
                                            <p:cond delay="0"/>
                                          </p:stCondLst>
                                        </p:cTn>
                                        <p:tgtEl>
                                          <p:spTgt spid="3074"/>
                                        </p:tgtEl>
                                        <p:attrNameLst>
                                          <p:attrName>style.visibility</p:attrName>
                                        </p:attrNameLst>
                                      </p:cBhvr>
                                      <p:to>
                                        <p:strVal val="visible"/>
                                      </p:to>
                                    </p:set>
                                    <p:anim calcmode="lin" valueType="num">
                                      <p:cBhvr additive="base">
                                        <p:cTn id="15" dur="500" fill="hold"/>
                                        <p:tgtEl>
                                          <p:spTgt spid="3074"/>
                                        </p:tgtEl>
                                        <p:attrNameLst>
                                          <p:attrName>ppt_x</p:attrName>
                                        </p:attrNameLst>
                                      </p:cBhvr>
                                      <p:tavLst>
                                        <p:tav tm="0">
                                          <p:val>
                                            <p:strVal val="#ppt_x"/>
                                          </p:val>
                                        </p:tav>
                                        <p:tav tm="100000">
                                          <p:val>
                                            <p:strVal val="#ppt_x"/>
                                          </p:val>
                                        </p:tav>
                                      </p:tavLst>
                                    </p:anim>
                                    <p:anim calcmode="lin" valueType="num">
                                      <p:cBhvr additive="base">
                                        <p:cTn id="16"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文本框 7"/>
          <p:cNvSpPr txBox="1">
            <a:spLocks noChangeArrowheads="1"/>
          </p:cNvSpPr>
          <p:nvPr/>
        </p:nvSpPr>
        <p:spPr bwMode="auto">
          <a:xfrm>
            <a:off x="409575" y="1703070"/>
            <a:ext cx="3609975" cy="41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1</a:t>
            </a:r>
            <a:r>
              <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）面试提问的技巧</a:t>
            </a:r>
            <a:endPar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cxnSp>
        <p:nvCxnSpPr>
          <p:cNvPr id="3" name="直接连接符 2"/>
          <p:cNvCxnSpPr/>
          <p:nvPr/>
        </p:nvCxnSpPr>
        <p:spPr>
          <a:xfrm>
            <a:off x="2857500" y="1027113"/>
            <a:ext cx="0" cy="323850"/>
          </a:xfrm>
          <a:prstGeom prst="line">
            <a:avLst/>
          </a:prstGeom>
          <a:ln w="28575">
            <a:solidFill>
              <a:srgbClr val="5F5E5C"/>
            </a:solidFill>
          </a:ln>
        </p:spPr>
        <p:style>
          <a:lnRef idx="1">
            <a:schemeClr val="accent1"/>
          </a:lnRef>
          <a:fillRef idx="0">
            <a:schemeClr val="accent1"/>
          </a:fillRef>
          <a:effectRef idx="0">
            <a:schemeClr val="accent1"/>
          </a:effectRef>
          <a:fontRef idx="minor">
            <a:schemeClr val="tx1"/>
          </a:fontRef>
        </p:style>
      </p:cxnSp>
      <p:sp>
        <p:nvSpPr>
          <p:cNvPr id="8" name="文本框 7"/>
          <p:cNvSpPr txBox="1">
            <a:spLocks noChangeArrowheads="1"/>
          </p:cNvSpPr>
          <p:nvPr/>
        </p:nvSpPr>
        <p:spPr bwMode="auto">
          <a:xfrm>
            <a:off x="409258" y="2467928"/>
            <a:ext cx="5183187" cy="57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lnSpc>
                <a:spcPct val="130000"/>
              </a:lnSpc>
            </a:pPr>
            <a:r>
              <a:rPr lang="zh-CN" altLang="en-US" sz="2400" b="1">
                <a:solidFill>
                  <a:srgbClr val="5F5E5C"/>
                </a:solidFill>
                <a:latin typeface="微软雅黑" panose="020B0503020204020204" charset="-122"/>
                <a:ea typeface="微软雅黑" panose="020B0503020204020204" charset="-122"/>
              </a:rPr>
              <a:t>③ 不要对面试者有任何假设</a:t>
            </a:r>
            <a:endParaRPr lang="zh-CN" altLang="en-US" sz="2400" b="1">
              <a:solidFill>
                <a:srgbClr val="5F5E5C"/>
              </a:solidFill>
              <a:latin typeface="微软雅黑" panose="020B0503020204020204" charset="-122"/>
              <a:ea typeface="微软雅黑" panose="020B0503020204020204" charset="-122"/>
            </a:endParaRPr>
          </a:p>
        </p:txBody>
      </p:sp>
      <p:sp>
        <p:nvSpPr>
          <p:cNvPr id="9" name="TextBox 8"/>
          <p:cNvSpPr txBox="1">
            <a:spLocks noChangeArrowheads="1"/>
          </p:cNvSpPr>
          <p:nvPr/>
        </p:nvSpPr>
        <p:spPr bwMode="auto">
          <a:xfrm>
            <a:off x="409575" y="3038793"/>
            <a:ext cx="5318125" cy="353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indent="457200" eaLnBrk="1" latinLnBrk="0" hangingPunct="1">
              <a:lnSpc>
                <a:spcPct val="200000"/>
              </a:lnSpc>
            </a:pPr>
            <a:r>
              <a:rPr lang="zh-CN" altLang="en-US" sz="1600">
                <a:solidFill>
                  <a:srgbClr val="5F5E5C"/>
                </a:solidFill>
                <a:latin typeface="微软雅黑" panose="020B0503020204020204" charset="-122"/>
                <a:ea typeface="微软雅黑" panose="020B0503020204020204" charset="-122"/>
              </a:rPr>
              <a:t>部分面试官看到对方有多年经验，就假设他们在某个方面是合格的，心理上已经开始松懈；应聘者在某些问题上口若悬河，吐沫横飞，就假设对方有经验，有水平，而主动放弃了追问细节的机会。录用以后才发现此人空有理论，实践太差。录取一个不合格的人，不仅是对公司不负责，也是对面试者不负责。因此在面试个过程中要想法设法找出应聘者的问题，为最终的决定提供有效的判断依据。</a:t>
            </a:r>
            <a:endParaRPr lang="zh-CN" altLang="en-US" sz="1600" b="1">
              <a:solidFill>
                <a:srgbClr val="E67819"/>
              </a:solidFill>
              <a:latin typeface="微软雅黑" panose="020B0503020204020204" charset="-122"/>
              <a:ea typeface="微软雅黑" panose="020B0503020204020204" charset="-122"/>
            </a:endParaRPr>
          </a:p>
        </p:txBody>
      </p:sp>
      <p:pic>
        <p:nvPicPr>
          <p:cNvPr id="11" name="Picture 4"/>
          <p:cNvPicPr>
            <a:picLocks noChangeAspect="1" noChangeArrowheads="1"/>
          </p:cNvPicPr>
          <p:nvPr/>
        </p:nvPicPr>
        <p:blipFill>
          <a:blip r:embed="rId1"/>
          <a:srcRect/>
          <a:stretch>
            <a:fillRect/>
          </a:stretch>
        </p:blipFill>
        <p:spPr bwMode="auto">
          <a:xfrm>
            <a:off x="6823710" y="351155"/>
            <a:ext cx="5016500" cy="4330065"/>
          </a:xfrm>
          <a:prstGeom prst="roundRect">
            <a:avLst>
              <a:gd name="adj" fmla="val 238"/>
            </a:avLst>
          </a:prstGeom>
          <a:noFill/>
          <a:ln w="19050">
            <a:solidFill>
              <a:schemeClr val="bg1">
                <a:lumMod val="95000"/>
              </a:schemeClr>
            </a:solidFill>
          </a:ln>
          <a:effectLst>
            <a:outerShdw blurRad="50800" dist="38100" dir="2700000" algn="tl" rotWithShape="0">
              <a:prstClr val="black">
                <a:alpha val="40000"/>
              </a:prstClr>
            </a:outerShdw>
          </a:effectLst>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500" fill="hold"/>
                                        <p:tgtEl>
                                          <p:spTgt spid="11"/>
                                        </p:tgtEl>
                                        <p:attrNameLst>
                                          <p:attrName>ppt_x</p:attrName>
                                        </p:attrNameLst>
                                      </p:cBhvr>
                                      <p:tavLst>
                                        <p:tav tm="0">
                                          <p:val>
                                            <p:strVal val="1+#ppt_w/2"/>
                                          </p:val>
                                        </p:tav>
                                        <p:tav tm="100000">
                                          <p:val>
                                            <p:strVal val="#ppt_x"/>
                                          </p:val>
                                        </p:tav>
                                      </p:tavLst>
                                    </p:anim>
                                    <p:anim calcmode="lin" valueType="num">
                                      <p:cBhvr additive="base">
                                        <p:cTn id="16"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文本框 7"/>
          <p:cNvSpPr txBox="1">
            <a:spLocks noChangeArrowheads="1"/>
          </p:cNvSpPr>
          <p:nvPr/>
        </p:nvSpPr>
        <p:spPr bwMode="auto">
          <a:xfrm>
            <a:off x="673735" y="2065655"/>
            <a:ext cx="3465513"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2</a:t>
            </a:r>
            <a:r>
              <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）面试倾听的技巧</a:t>
            </a:r>
            <a:endPar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8" name="TextBox 7"/>
          <p:cNvSpPr txBox="1">
            <a:spLocks noChangeArrowheads="1"/>
          </p:cNvSpPr>
          <p:nvPr/>
        </p:nvSpPr>
        <p:spPr bwMode="auto">
          <a:xfrm>
            <a:off x="472123" y="3247708"/>
            <a:ext cx="11250612" cy="2758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algn="l">
              <a:lnSpc>
                <a:spcPct val="120000"/>
              </a:lnSpc>
              <a:spcBef>
                <a:spcPts val="600"/>
              </a:spcBef>
              <a:buFont typeface="Wingdings" panose="05000000000000000000" pitchFamily="2" charset="2"/>
              <a:buNone/>
            </a:pPr>
            <a:r>
              <a:rPr lang="en-US" altLang="zh-CN" sz="1600" b="1">
                <a:solidFill>
                  <a:srgbClr val="E67819"/>
                </a:solidFill>
                <a:latin typeface="微软雅黑" panose="020B0503020204020204" charset="-122"/>
                <a:ea typeface="微软雅黑" panose="020B0503020204020204" charset="-122"/>
              </a:rPr>
              <a:t>       </a:t>
            </a:r>
            <a:r>
              <a:rPr lang="zh-CN" altLang="en-US" sz="1600">
                <a:solidFill>
                  <a:srgbClr val="5F5E5C"/>
                </a:solidFill>
                <a:latin typeface="微软雅黑" panose="020B0503020204020204" charset="-122"/>
                <a:ea typeface="微软雅黑" panose="020B0503020204020204" charset="-122"/>
              </a:rPr>
              <a:t>要始终表现出对应聘者的尊重，这是一条根本原则。</a:t>
            </a:r>
            <a:endParaRPr lang="zh-CN" altLang="en-US" sz="1600">
              <a:solidFill>
                <a:srgbClr val="5F5E5C"/>
              </a:solidFill>
              <a:latin typeface="微软雅黑" panose="020B0503020204020204" charset="-122"/>
              <a:ea typeface="微软雅黑" panose="020B0503020204020204" charset="-122"/>
            </a:endParaRPr>
          </a:p>
          <a:p>
            <a:pPr marL="0" algn="l">
              <a:lnSpc>
                <a:spcPct val="120000"/>
              </a:lnSpc>
              <a:spcBef>
                <a:spcPts val="6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       先不要有什么成见或决定，应注意倾听和观察讲话人所要表达的内容及其情绪。这样才能使后者畅所欲言，无所顾忌。必要时，将对方所说的予以提要重述，以表示你在注意听，也鼓励对方说下去。</a:t>
            </a:r>
            <a:endParaRPr lang="zh-CN" altLang="en-US" sz="1600">
              <a:solidFill>
                <a:srgbClr val="5F5E5C"/>
              </a:solidFill>
              <a:latin typeface="微软雅黑" panose="020B0503020204020204" charset="-122"/>
              <a:ea typeface="微软雅黑" panose="020B0503020204020204" charset="-122"/>
            </a:endParaRPr>
          </a:p>
          <a:p>
            <a:pPr marL="0" algn="l">
              <a:lnSpc>
                <a:spcPct val="120000"/>
              </a:lnSpc>
              <a:spcBef>
                <a:spcPts val="6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       不仅要听对方所说的事实内容或说话的本身，更要留意他所表现的情绪，加以分析。</a:t>
            </a:r>
            <a:endParaRPr lang="zh-CN" altLang="en-US" sz="1600">
              <a:solidFill>
                <a:srgbClr val="5F5E5C"/>
              </a:solidFill>
              <a:latin typeface="微软雅黑" panose="020B0503020204020204" charset="-122"/>
              <a:ea typeface="微软雅黑" panose="020B0503020204020204" charset="-122"/>
            </a:endParaRPr>
          </a:p>
          <a:p>
            <a:pPr marL="0" algn="l">
              <a:lnSpc>
                <a:spcPct val="120000"/>
              </a:lnSpc>
              <a:spcBef>
                <a:spcPts val="6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       善于倾听应聘者的弦外之音，比如，可在应聘者说完后继续追问：“你说到沟通花费大量的时间，是不是说团队的沟通存在障碍？”</a:t>
            </a:r>
            <a:endParaRPr lang="zh-CN" altLang="en-US" sz="1600">
              <a:solidFill>
                <a:srgbClr val="5F5E5C"/>
              </a:solidFill>
              <a:latin typeface="微软雅黑" panose="020B0503020204020204" charset="-122"/>
              <a:ea typeface="微软雅黑" panose="020B0503020204020204" charset="-122"/>
            </a:endParaRPr>
          </a:p>
          <a:p>
            <a:pPr marL="0" algn="l">
              <a:lnSpc>
                <a:spcPct val="120000"/>
              </a:lnSpc>
              <a:spcBef>
                <a:spcPts val="6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       注意对方尽量避而不谈的有哪些方面，这些方面可能正是问题的关键所在。遇到你听到你确实想深挖的细节时，可以用重复应聘者关键词的方式进行追问。</a:t>
            </a:r>
            <a:endParaRPr lang="zh-CN" altLang="en-US" sz="1600">
              <a:solidFill>
                <a:srgbClr val="5F5E5C"/>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a:stretch>
            <a:fillRect/>
          </a:stretch>
        </p:blipFill>
        <p:spPr>
          <a:xfrm>
            <a:off x="7181215" y="407670"/>
            <a:ext cx="4604385" cy="3078480"/>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文本框 7"/>
          <p:cNvSpPr txBox="1">
            <a:spLocks noChangeArrowheads="1"/>
          </p:cNvSpPr>
          <p:nvPr/>
        </p:nvSpPr>
        <p:spPr bwMode="auto">
          <a:xfrm>
            <a:off x="535305" y="2163445"/>
            <a:ext cx="3465513"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3</a:t>
            </a:r>
            <a:r>
              <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）如何识别虚假信息</a:t>
            </a:r>
            <a:endPar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8" name="TextBox 7"/>
          <p:cNvSpPr txBox="1">
            <a:spLocks noChangeArrowheads="1"/>
          </p:cNvSpPr>
          <p:nvPr/>
        </p:nvSpPr>
        <p:spPr bwMode="auto">
          <a:xfrm>
            <a:off x="534988" y="3271838"/>
            <a:ext cx="5626100" cy="2989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nSpc>
                <a:spcPct val="120000"/>
              </a:lnSpc>
              <a:spcBef>
                <a:spcPts val="600"/>
              </a:spcBef>
              <a:buFont typeface="Wingdings" panose="05000000000000000000" pitchFamily="2" charset="2"/>
              <a:buNone/>
            </a:pPr>
            <a:r>
              <a:rPr lang="en-US" altLang="zh-CN" sz="1600">
                <a:solidFill>
                  <a:srgbClr val="5F5E5C"/>
                </a:solidFill>
                <a:latin typeface="微软雅黑" panose="020B0503020204020204" charset="-122"/>
                <a:ea typeface="微软雅黑" panose="020B0503020204020204" charset="-122"/>
              </a:rPr>
              <a:t>    </a:t>
            </a:r>
            <a:r>
              <a:rPr lang="zh-CN" altLang="en-US" sz="1600">
                <a:solidFill>
                  <a:srgbClr val="5F5E5C"/>
                </a:solidFill>
                <a:latin typeface="微软雅黑" panose="020B0503020204020204" charset="-122"/>
                <a:ea typeface="微软雅黑" panose="020B0503020204020204" charset="-122"/>
              </a:rPr>
              <a:t>应聘者表达概略不详，无法深入，多是一语带过；</a:t>
            </a:r>
            <a:endParaRPr lang="zh-CN" altLang="en-US" sz="1600">
              <a:solidFill>
                <a:srgbClr val="5F5E5C"/>
              </a:solidFill>
              <a:latin typeface="微软雅黑" panose="020B0503020204020204" charset="-122"/>
              <a:ea typeface="微软雅黑" panose="020B0503020204020204" charset="-122"/>
            </a:endParaRPr>
          </a:p>
          <a:p>
            <a:pPr marL="0" algn="l">
              <a:lnSpc>
                <a:spcPct val="120000"/>
              </a:lnSpc>
              <a:spcBef>
                <a:spcPts val="6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    多用虚词描述：应该、可能、大概；</a:t>
            </a:r>
            <a:endParaRPr lang="zh-CN" altLang="en-US" sz="1600">
              <a:solidFill>
                <a:srgbClr val="5F5E5C"/>
              </a:solidFill>
              <a:latin typeface="微软雅黑" panose="020B0503020204020204" charset="-122"/>
              <a:ea typeface="微软雅黑" panose="020B0503020204020204" charset="-122"/>
            </a:endParaRPr>
          </a:p>
          <a:p>
            <a:pPr marL="0" algn="l">
              <a:lnSpc>
                <a:spcPct val="120000"/>
              </a:lnSpc>
              <a:spcBef>
                <a:spcPts val="6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    不敢直视面试官，紧张，缺乏安全感；</a:t>
            </a:r>
            <a:endParaRPr lang="zh-CN" altLang="en-US" sz="1600">
              <a:solidFill>
                <a:srgbClr val="5F5E5C"/>
              </a:solidFill>
              <a:latin typeface="微软雅黑" panose="020B0503020204020204" charset="-122"/>
              <a:ea typeface="微软雅黑" panose="020B0503020204020204" charset="-122"/>
            </a:endParaRPr>
          </a:p>
          <a:p>
            <a:pPr marL="0" algn="l">
              <a:lnSpc>
                <a:spcPct val="120000"/>
              </a:lnSpc>
              <a:spcBef>
                <a:spcPts val="6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    在举止或言语上表现迟疑；</a:t>
            </a:r>
            <a:endParaRPr lang="zh-CN" altLang="en-US" sz="1600">
              <a:solidFill>
                <a:srgbClr val="5F5E5C"/>
              </a:solidFill>
              <a:latin typeface="微软雅黑" panose="020B0503020204020204" charset="-122"/>
              <a:ea typeface="微软雅黑" panose="020B0503020204020204" charset="-122"/>
            </a:endParaRPr>
          </a:p>
          <a:p>
            <a:pPr marL="0" algn="l">
              <a:lnSpc>
                <a:spcPct val="120000"/>
              </a:lnSpc>
              <a:spcBef>
                <a:spcPts val="6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    语言流畅，但感觉像背书；</a:t>
            </a:r>
            <a:endParaRPr lang="zh-CN" altLang="en-US" sz="1600">
              <a:solidFill>
                <a:srgbClr val="5F5E5C"/>
              </a:solidFill>
              <a:latin typeface="微软雅黑" panose="020B0503020204020204" charset="-122"/>
              <a:ea typeface="微软雅黑" panose="020B0503020204020204" charset="-122"/>
            </a:endParaRPr>
          </a:p>
          <a:p>
            <a:pPr marL="0" algn="l">
              <a:lnSpc>
                <a:spcPct val="120000"/>
              </a:lnSpc>
              <a:spcBef>
                <a:spcPts val="6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    具体细节多用“我们”而非“我”</a:t>
            </a:r>
            <a:endParaRPr lang="zh-CN" altLang="en-US" sz="1600">
              <a:solidFill>
                <a:srgbClr val="5F5E5C"/>
              </a:solidFill>
              <a:latin typeface="微软雅黑" panose="020B0503020204020204" charset="-122"/>
              <a:ea typeface="微软雅黑" panose="020B0503020204020204" charset="-122"/>
            </a:endParaRPr>
          </a:p>
          <a:p>
            <a:pPr marL="0" algn="l">
              <a:lnSpc>
                <a:spcPct val="120000"/>
              </a:lnSpc>
              <a:spcBef>
                <a:spcPts val="6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    面部表情、姿势、手势和语言行为不一致。</a:t>
            </a:r>
            <a:endParaRPr lang="zh-CN" altLang="en-US" sz="1600">
              <a:solidFill>
                <a:srgbClr val="5F5E5C"/>
              </a:solidFill>
              <a:latin typeface="微软雅黑" panose="020B0503020204020204" charset="-122"/>
              <a:ea typeface="微软雅黑" panose="020B0503020204020204" charset="-122"/>
            </a:endParaRPr>
          </a:p>
          <a:p>
            <a:pPr marL="0" algn="l">
              <a:lnSpc>
                <a:spcPct val="120000"/>
              </a:lnSpc>
              <a:spcBef>
                <a:spcPts val="600"/>
              </a:spcBef>
              <a:buFont typeface="Wingdings" panose="05000000000000000000" pitchFamily="2" charset="2"/>
              <a:buNone/>
            </a:pPr>
            <a:r>
              <a:rPr lang="en-US" altLang="zh-CN" sz="1600">
                <a:solidFill>
                  <a:srgbClr val="5F5E5C"/>
                </a:solidFill>
                <a:latin typeface="微软雅黑" panose="020B0503020204020204" charset="-122"/>
                <a:ea typeface="微软雅黑" panose="020B0503020204020204" charset="-122"/>
              </a:rPr>
              <a:t>    ..............................................................</a:t>
            </a:r>
            <a:endParaRPr lang="en-US" altLang="zh-CN" sz="1600">
              <a:solidFill>
                <a:srgbClr val="5F5E5C"/>
              </a:solidFill>
              <a:latin typeface="微软雅黑" panose="020B0503020204020204" charset="-122"/>
              <a:ea typeface="微软雅黑" panose="020B0503020204020204" charset="-122"/>
            </a:endParaRPr>
          </a:p>
        </p:txBody>
      </p:sp>
      <p:pic>
        <p:nvPicPr>
          <p:cNvPr id="9" name="Picture 2"/>
          <p:cNvPicPr>
            <a:picLocks noChangeAspect="1" noChangeArrowheads="1"/>
          </p:cNvPicPr>
          <p:nvPr/>
        </p:nvPicPr>
        <p:blipFill>
          <a:blip r:embed="rId1"/>
          <a:srcRect/>
          <a:stretch>
            <a:fillRect/>
          </a:stretch>
        </p:blipFill>
        <p:spPr bwMode="auto">
          <a:xfrm>
            <a:off x="5552440" y="372110"/>
            <a:ext cx="6376670" cy="3933190"/>
          </a:xfrm>
          <a:prstGeom prst="roundRect">
            <a:avLst>
              <a:gd name="adj" fmla="val 238"/>
            </a:avLst>
          </a:prstGeom>
          <a:noFill/>
          <a:ln w="19050">
            <a:solidFill>
              <a:schemeClr val="bg1">
                <a:lumMod val="95000"/>
              </a:schemeClr>
            </a:solidFill>
          </a:ln>
          <a:effectLst>
            <a:outerShdw blurRad="50800" dist="38100" dir="2700000" algn="tl"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文本框 7"/>
          <p:cNvSpPr txBox="1">
            <a:spLocks noChangeArrowheads="1"/>
          </p:cNvSpPr>
          <p:nvPr/>
        </p:nvSpPr>
        <p:spPr bwMode="auto">
          <a:xfrm>
            <a:off x="612775" y="2702560"/>
            <a:ext cx="3465513" cy="41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4</a:t>
            </a:r>
            <a:r>
              <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）面试控制的技巧</a:t>
            </a:r>
            <a:endPar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8" name="TextBox 7"/>
          <p:cNvSpPr txBox="1">
            <a:spLocks noChangeArrowheads="1"/>
          </p:cNvSpPr>
          <p:nvPr/>
        </p:nvSpPr>
        <p:spPr bwMode="auto">
          <a:xfrm>
            <a:off x="612458" y="3759518"/>
            <a:ext cx="5626100" cy="1873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0">
              <a:lnSpc>
                <a:spcPct val="120000"/>
              </a:lnSpc>
              <a:spcBef>
                <a:spcPts val="6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把握问话的权利，掌握问话的主题；</a:t>
            </a:r>
            <a:endParaRPr lang="zh-CN" altLang="en-US" sz="1600">
              <a:solidFill>
                <a:srgbClr val="5F5E5C"/>
              </a:solidFill>
              <a:latin typeface="微软雅黑" panose="020B0503020204020204" charset="-122"/>
              <a:ea typeface="微软雅黑" panose="020B0503020204020204" charset="-122"/>
            </a:endParaRPr>
          </a:p>
          <a:p>
            <a:pPr marL="0" indent="0">
              <a:lnSpc>
                <a:spcPct val="120000"/>
              </a:lnSpc>
              <a:spcBef>
                <a:spcPts val="6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要有时间观念，回避不必要的陈述；</a:t>
            </a:r>
            <a:endParaRPr lang="zh-CN" altLang="en-US" sz="1600">
              <a:solidFill>
                <a:srgbClr val="5F5E5C"/>
              </a:solidFill>
              <a:latin typeface="微软雅黑" panose="020B0503020204020204" charset="-122"/>
              <a:ea typeface="微软雅黑" panose="020B0503020204020204" charset="-122"/>
            </a:endParaRPr>
          </a:p>
          <a:p>
            <a:pPr marL="0" indent="0">
              <a:lnSpc>
                <a:spcPct val="120000"/>
              </a:lnSpc>
              <a:spcBef>
                <a:spcPts val="6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善于用总结性的话语结束一个话题；</a:t>
            </a:r>
            <a:endParaRPr lang="zh-CN" altLang="en-US" sz="1600">
              <a:solidFill>
                <a:srgbClr val="5F5E5C"/>
              </a:solidFill>
              <a:latin typeface="微软雅黑" panose="020B0503020204020204" charset="-122"/>
              <a:ea typeface="微软雅黑" panose="020B0503020204020204" charset="-122"/>
            </a:endParaRPr>
          </a:p>
          <a:p>
            <a:pPr marL="0" indent="0">
              <a:lnSpc>
                <a:spcPct val="120000"/>
              </a:lnSpc>
              <a:spcBef>
                <a:spcPts val="6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善于用手势来中止话题；</a:t>
            </a:r>
            <a:endParaRPr lang="zh-CN" altLang="en-US" sz="1600">
              <a:solidFill>
                <a:srgbClr val="5F5E5C"/>
              </a:solidFill>
              <a:latin typeface="微软雅黑" panose="020B0503020204020204" charset="-122"/>
              <a:ea typeface="微软雅黑" panose="020B0503020204020204" charset="-122"/>
            </a:endParaRPr>
          </a:p>
          <a:p>
            <a:pPr marL="0" indent="0">
              <a:lnSpc>
                <a:spcPct val="120000"/>
              </a:lnSpc>
              <a:spcBef>
                <a:spcPts val="600"/>
              </a:spcBef>
              <a:buFont typeface="Wingdings" panose="05000000000000000000" pitchFamily="2" charset="2"/>
              <a:buNone/>
            </a:pPr>
            <a:r>
              <a:rPr lang="zh-CN" altLang="en-US" sz="1600">
                <a:solidFill>
                  <a:srgbClr val="5F5E5C"/>
                </a:solidFill>
                <a:latin typeface="微软雅黑" panose="020B0503020204020204" charset="-122"/>
                <a:ea typeface="微软雅黑" panose="020B0503020204020204" charset="-122"/>
              </a:rPr>
              <a:t>应聘者的提问集中在最后进行。</a:t>
            </a:r>
            <a:endParaRPr lang="zh-CN" altLang="en-US" sz="1600">
              <a:solidFill>
                <a:srgbClr val="5F5E5C"/>
              </a:solidFill>
              <a:latin typeface="微软雅黑" panose="020B0503020204020204" charset="-122"/>
              <a:ea typeface="微软雅黑" panose="020B0503020204020204" charset="-122"/>
            </a:endParaRPr>
          </a:p>
        </p:txBody>
      </p:sp>
      <p:pic>
        <p:nvPicPr>
          <p:cNvPr id="6146" name="Picture 2" descr="F:\360云盘\04-待整理ing\pic\7358330.jpg"/>
          <p:cNvPicPr>
            <a:picLocks noChangeAspect="1" noChangeArrowheads="1"/>
          </p:cNvPicPr>
          <p:nvPr/>
        </p:nvPicPr>
        <p:blipFill>
          <a:blip r:embed="rId1"/>
          <a:srcRect/>
          <a:stretch>
            <a:fillRect/>
          </a:stretch>
        </p:blipFill>
        <p:spPr bwMode="auto">
          <a:xfrm>
            <a:off x="5758180" y="370205"/>
            <a:ext cx="6060440" cy="4074160"/>
          </a:xfrm>
          <a:prstGeom prst="rect">
            <a:avLst/>
          </a:prstGeom>
          <a:noFill/>
          <a:effectLst>
            <a:outerShdw blurRad="63500" sx="102000" sy="102000" algn="ctr" rotWithShape="0">
              <a:prstClr val="black">
                <a:alpha val="40000"/>
              </a:prstClr>
            </a:outerShdw>
          </a:effec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文本框 5"/>
          <p:cNvSpPr txBox="1">
            <a:spLocks noChangeArrowheads="1"/>
          </p:cNvSpPr>
          <p:nvPr/>
        </p:nvSpPr>
        <p:spPr bwMode="auto">
          <a:xfrm>
            <a:off x="654685" y="1832610"/>
            <a:ext cx="4117975"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4.2.3 </a:t>
            </a:r>
            <a:r>
              <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面试结束的技巧</a:t>
            </a:r>
            <a:endParaRPr lang="zh-CN" altLang="en-US"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5" name="TextBox 4"/>
          <p:cNvSpPr txBox="1">
            <a:spLocks noChangeArrowheads="1"/>
          </p:cNvSpPr>
          <p:nvPr/>
        </p:nvSpPr>
        <p:spPr bwMode="auto">
          <a:xfrm>
            <a:off x="336550" y="3056573"/>
            <a:ext cx="11360150" cy="2979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indent="457200" eaLnBrk="1" latinLnBrk="0" hangingPunct="1">
              <a:lnSpc>
                <a:spcPct val="135000"/>
              </a:lnSpc>
              <a:spcBef>
                <a:spcPts val="600"/>
              </a:spcBef>
              <a:buFont typeface="Arial" panose="020B0604020202020204" pitchFamily="34" charset="0"/>
              <a:buNone/>
            </a:pPr>
            <a:r>
              <a:rPr lang="zh-CN" altLang="en-US" sz="1600">
                <a:solidFill>
                  <a:srgbClr val="5F5E5C"/>
                </a:solidFill>
                <a:latin typeface="微软雅黑" panose="020B0503020204020204" charset="-122"/>
                <a:ea typeface="微软雅黑" panose="020B0503020204020204" charset="-122"/>
              </a:rPr>
              <a:t>1）留出应聘者提问的时间，比如：“您还有什么问题要问吗？”。给应聘者提问的机会，既可以了解其主要关注点，也可以让其更多地了解企业。回答应聘者问题应有分工，人事政策方面的问题由人力资源部门回答，专业分工方面的由用人部门负责人来回答，回答必须客观，实事求是。对薪酬等敏感问题的回答要巧妙，拿不准的不要随意回答。切忌为了吸引人才而自主做出承诺；</a:t>
            </a:r>
            <a:endParaRPr lang="zh-CN" altLang="en-US" sz="1600">
              <a:solidFill>
                <a:srgbClr val="5F5E5C"/>
              </a:solidFill>
              <a:latin typeface="微软雅黑" panose="020B0503020204020204" charset="-122"/>
              <a:ea typeface="微软雅黑" panose="020B0503020204020204" charset="-122"/>
            </a:endParaRPr>
          </a:p>
          <a:p>
            <a:pPr marL="0" indent="457200" eaLnBrk="1" latinLnBrk="0" hangingPunct="1">
              <a:lnSpc>
                <a:spcPct val="135000"/>
              </a:lnSpc>
              <a:spcBef>
                <a:spcPts val="600"/>
              </a:spcBef>
              <a:buFont typeface="Arial" panose="020B0604020202020204" pitchFamily="34" charset="0"/>
              <a:buNone/>
            </a:pPr>
            <a:r>
              <a:rPr lang="zh-CN" altLang="en-US" sz="1600">
                <a:solidFill>
                  <a:srgbClr val="5F5E5C"/>
                </a:solidFill>
                <a:latin typeface="微软雅黑" panose="020B0503020204020204" charset="-122"/>
                <a:ea typeface="微软雅黑" panose="020B0503020204020204" charset="-122"/>
              </a:rPr>
              <a:t>2）阐述下一步的程序和大概时间；</a:t>
            </a:r>
            <a:endParaRPr lang="zh-CN" altLang="en-US" sz="1600">
              <a:solidFill>
                <a:srgbClr val="5F5E5C"/>
              </a:solidFill>
              <a:latin typeface="微软雅黑" panose="020B0503020204020204" charset="-122"/>
              <a:ea typeface="微软雅黑" panose="020B0503020204020204" charset="-122"/>
            </a:endParaRPr>
          </a:p>
          <a:p>
            <a:pPr marL="0" indent="457200" eaLnBrk="1" latinLnBrk="0" hangingPunct="1">
              <a:lnSpc>
                <a:spcPct val="135000"/>
              </a:lnSpc>
              <a:spcBef>
                <a:spcPts val="600"/>
              </a:spcBef>
              <a:buFont typeface="Arial" panose="020B0604020202020204" pitchFamily="34" charset="0"/>
              <a:buNone/>
            </a:pPr>
            <a:r>
              <a:rPr lang="zh-CN" altLang="en-US" sz="1600">
                <a:solidFill>
                  <a:srgbClr val="5F5E5C"/>
                </a:solidFill>
                <a:latin typeface="微软雅黑" panose="020B0503020204020204" charset="-122"/>
                <a:ea typeface="微软雅黑" panose="020B0503020204020204" charset="-122"/>
              </a:rPr>
              <a:t>3）尊重应聘者。即使当时就知道这个人真的一点都不合适，也要真诚地感谢他花时间来参加面试；</a:t>
            </a:r>
            <a:endParaRPr lang="zh-CN" altLang="en-US" sz="1600">
              <a:solidFill>
                <a:srgbClr val="5F5E5C"/>
              </a:solidFill>
              <a:latin typeface="微软雅黑" panose="020B0503020204020204" charset="-122"/>
              <a:ea typeface="微软雅黑" panose="020B0503020204020204" charset="-122"/>
            </a:endParaRPr>
          </a:p>
          <a:p>
            <a:pPr marL="0" indent="457200" eaLnBrk="1" latinLnBrk="0" hangingPunct="1">
              <a:lnSpc>
                <a:spcPct val="135000"/>
              </a:lnSpc>
              <a:spcBef>
                <a:spcPts val="600"/>
              </a:spcBef>
              <a:buFont typeface="Arial" panose="020B0604020202020204" pitchFamily="34" charset="0"/>
              <a:buNone/>
            </a:pPr>
            <a:r>
              <a:rPr lang="zh-CN" altLang="en-US" sz="1600">
                <a:solidFill>
                  <a:srgbClr val="5F5E5C"/>
                </a:solidFill>
                <a:latin typeface="微软雅黑" panose="020B0503020204020204" charset="-122"/>
                <a:ea typeface="微软雅黑" panose="020B0503020204020204" charset="-122"/>
              </a:rPr>
              <a:t>4）做好面试记录。在下一个应聘者进来之前，把上一个应聘者的笔记做全，并放在一边，再请下一个人进来面试，以保证对前一个应聘者的评价完整</a:t>
            </a:r>
            <a:r>
              <a:rPr lang="zh-CN" altLang="en-US" sz="1600">
                <a:solidFill>
                  <a:schemeClr val="tx1"/>
                </a:solidFill>
                <a:latin typeface="微软雅黑" panose="020B0503020204020204" charset="-122"/>
                <a:ea typeface="微软雅黑" panose="020B0503020204020204" charset="-122"/>
                <a:cs typeface="微软雅黑" panose="020B0503020204020204" charset="-122"/>
              </a:rPr>
              <a:t>。</a:t>
            </a:r>
            <a:endParaRPr lang="zh-CN" altLang="en-US" sz="160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a:stretch>
            <a:fillRect/>
          </a:stretch>
        </p:blipFill>
        <p:spPr>
          <a:xfrm>
            <a:off x="7698105" y="375285"/>
            <a:ext cx="4194175" cy="268160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a:spLocks noChangeArrowheads="1"/>
          </p:cNvSpPr>
          <p:nvPr/>
        </p:nvSpPr>
        <p:spPr bwMode="auto">
          <a:xfrm>
            <a:off x="446405" y="831850"/>
            <a:ext cx="4968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Impact" panose="020B0806030902050204" pitchFamily="34" charset="0"/>
                <a:ea typeface="微软雅黑" panose="020B0503020204020204" charset="-122"/>
              </a:rPr>
              <a:t>第一节</a:t>
            </a:r>
            <a:r>
              <a:rPr lang="en-US" altLang="zh-CN"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  </a:t>
            </a:r>
            <a:r>
              <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面试的定义及目的</a:t>
            </a:r>
            <a:endPar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6" name="TextBox 6"/>
          <p:cNvSpPr txBox="1">
            <a:spLocks noChangeArrowheads="1"/>
          </p:cNvSpPr>
          <p:nvPr/>
        </p:nvSpPr>
        <p:spPr bwMode="auto">
          <a:xfrm>
            <a:off x="567055" y="1836420"/>
            <a:ext cx="5534660" cy="393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nSpc>
                <a:spcPct val="130000"/>
              </a:lnSpc>
            </a:pPr>
            <a:r>
              <a:rPr lang="zh-CN" altLang="en-US" sz="1600">
                <a:solidFill>
                  <a:srgbClr val="5F5E5C"/>
                </a:solidFill>
                <a:latin typeface="微软雅黑" panose="020B0503020204020204" charset="-122"/>
                <a:ea typeface="微软雅黑" panose="020B0503020204020204" charset="-122"/>
              </a:rPr>
              <a:t>面试是通过书面或面谈的形式来考察一个人的工作能力与否。通过面试可以初步判断应聘者是否可以融入自己的团队，是一种经过组织者精心策划的招聘活动。在特定场景下，以考官对考生的面对面交谈与观察为主要手段，由表及里测评考生的知识、能力、经验等有关素质的考试活动。</a:t>
            </a:r>
            <a:endParaRPr lang="zh-CN" altLang="en-US" sz="1600">
              <a:solidFill>
                <a:srgbClr val="5F5E5C"/>
              </a:solidFill>
              <a:latin typeface="微软雅黑" panose="020B0503020204020204" charset="-122"/>
              <a:ea typeface="微软雅黑" panose="020B0503020204020204" charset="-122"/>
            </a:endParaRPr>
          </a:p>
          <a:p>
            <a:pPr>
              <a:lnSpc>
                <a:spcPct val="130000"/>
              </a:lnSpc>
            </a:pPr>
            <a:endParaRPr lang="zh-CN" altLang="en-US" sz="1600">
              <a:solidFill>
                <a:srgbClr val="5F5E5C"/>
              </a:solidFill>
              <a:latin typeface="微软雅黑" panose="020B0503020204020204" charset="-122"/>
              <a:ea typeface="微软雅黑" panose="020B0503020204020204" charset="-122"/>
            </a:endParaRPr>
          </a:p>
          <a:p>
            <a:pPr>
              <a:lnSpc>
                <a:spcPct val="130000"/>
              </a:lnSpc>
            </a:pPr>
            <a:endParaRPr lang="zh-CN" altLang="en-US" sz="1600">
              <a:solidFill>
                <a:srgbClr val="5F5E5C"/>
              </a:solidFill>
              <a:latin typeface="微软雅黑" panose="020B0503020204020204" charset="-122"/>
              <a:ea typeface="微软雅黑" panose="020B0503020204020204" charset="-122"/>
            </a:endParaRPr>
          </a:p>
          <a:p>
            <a:pPr>
              <a:lnSpc>
                <a:spcPct val="130000"/>
              </a:lnSpc>
            </a:pPr>
            <a:r>
              <a:rPr lang="zh-CN" altLang="en-US" sz="1600">
                <a:solidFill>
                  <a:srgbClr val="5F5E5C"/>
                </a:solidFill>
                <a:latin typeface="微软雅黑" panose="020B0503020204020204" charset="-122"/>
                <a:ea typeface="微软雅黑" panose="020B0503020204020204" charset="-122"/>
              </a:rPr>
              <a:t>面试是公司挑选职工的一种重要方法。面试给公司和应招者提供了进行双向交流的机会，能使公司和应招者之间相互了解，从而双方都可更准确做出聘用与否、受聘与否的决定。</a:t>
            </a:r>
            <a:endParaRPr lang="zh-CN" altLang="en-US" sz="1600">
              <a:solidFill>
                <a:srgbClr val="5F5E5C"/>
              </a:solidFill>
              <a:latin typeface="微软雅黑" panose="020B0503020204020204" charset="-122"/>
              <a:ea typeface="微软雅黑" panose="020B0503020204020204" charset="-122"/>
            </a:endParaRPr>
          </a:p>
          <a:p>
            <a:pPr>
              <a:lnSpc>
                <a:spcPct val="130000"/>
              </a:lnSpc>
            </a:pPr>
            <a:endParaRPr sz="160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a:stretch>
            <a:fillRect/>
          </a:stretch>
        </p:blipFill>
        <p:spPr>
          <a:xfrm>
            <a:off x="6444615" y="403225"/>
            <a:ext cx="5376545" cy="536384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2"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Scale>
                                      <p:cBhvr>
                                        <p:cTn id="11"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2" dur="1000" decel="50000" fill="hold">
                                          <p:stCondLst>
                                            <p:cond delay="0"/>
                                          </p:stCondLst>
                                        </p:cTn>
                                        <p:tgtEl>
                                          <p:spTgt spid="6"/>
                                        </p:tgtEl>
                                        <p:attrNameLst>
                                          <p:attrName>ppt_x</p:attrName>
                                          <p:attrName>ppt_y</p:attrName>
                                        </p:attrNameLst>
                                      </p:cBhvr>
                                      <p:rCtr x="0" y="0"/>
                                    </p:animMotion>
                                    <p:animEffect transition="in" filter="fade">
                                      <p:cBhvr>
                                        <p:cTn id="13"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300355" y="1901190"/>
            <a:ext cx="5270500" cy="45231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indent="720090" eaLnBrk="1" latinLnBrk="0" hangingPunct="1">
              <a:lnSpc>
                <a:spcPct val="200000"/>
              </a:lnSpc>
            </a:pPr>
            <a:r>
              <a:rPr lang="zh-CN" altLang="en-US" sz="1600">
                <a:solidFill>
                  <a:srgbClr val="5F5E5C"/>
                </a:solidFill>
                <a:latin typeface="微软雅黑" panose="020B0503020204020204" charset="-122"/>
                <a:ea typeface="微软雅黑" panose="020B0503020204020204" charset="-122"/>
              </a:rPr>
              <a:t>面试结束后，应根据面试评估表快速对应聘者进行评估并进行决策。如果是多人面试，需要由所有面试者共同讨论综合各项结果，并做出决定。</a:t>
            </a:r>
            <a:r>
              <a:rPr lang="zh-CN" altLang="en-US" sz="1600">
                <a:solidFill>
                  <a:srgbClr val="5F5E5C"/>
                </a:solidFill>
                <a:latin typeface="微软雅黑" panose="020B0503020204020204" charset="-122"/>
                <a:ea typeface="微软雅黑" panose="020B0503020204020204" charset="-122"/>
                <a:sym typeface="+mn-ea"/>
              </a:rPr>
              <a:t>如果是分阶段面试，注意不要认为反正决定权在后面，就把决定留给下一个人，有了这种心理，会很大程度上影响面试的效果。本来自己可以搞清楚的问题，却把责任推给了后面的人。或者有意问一些简单的问题，把难题留给后人。其实，无论最终是大家讨论，还是领导拍板，每个面试官的论点和论据都很重要。</a:t>
            </a:r>
            <a:endParaRPr lang="zh-CN" altLang="en-US" sz="1600" b="1">
              <a:solidFill>
                <a:srgbClr val="E67819"/>
              </a:solidFill>
              <a:latin typeface="微软雅黑" panose="020B0503020204020204" charset="-122"/>
              <a:ea typeface="微软雅黑" panose="020B0503020204020204" charset="-122"/>
            </a:endParaRPr>
          </a:p>
        </p:txBody>
      </p:sp>
      <p:pic>
        <p:nvPicPr>
          <p:cNvPr id="90116" name="Picture 2" descr="F:\360云盘\04-待整理ing\pic\13-questions-to-ask-during-your-next-interview-aab3f9a99b.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5963920" y="351790"/>
            <a:ext cx="5977255" cy="3848100"/>
          </a:xfrm>
          <a:prstGeom prst="rect">
            <a:avLst/>
          </a:prstGeom>
          <a:noFill/>
          <a:ln w="28575">
            <a:solidFill>
              <a:srgbClr val="E67819"/>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p:cNvPicPr>
            <a:picLocks noChangeAspect="1"/>
          </p:cNvPicPr>
          <p:nvPr/>
        </p:nvPicPr>
        <p:blipFill>
          <a:blip r:embed="rId1"/>
          <a:stretch>
            <a:fillRect/>
          </a:stretch>
        </p:blipFill>
        <p:spPr>
          <a:xfrm>
            <a:off x="436245" y="1185545"/>
            <a:ext cx="7157720" cy="4998720"/>
          </a:xfrm>
          <a:prstGeom prst="rect">
            <a:avLst/>
          </a:prstGeom>
        </p:spPr>
      </p:pic>
      <p:sp>
        <p:nvSpPr>
          <p:cNvPr id="91139" name="TextBox 42"/>
          <p:cNvSpPr txBox="1">
            <a:spLocks noChangeArrowheads="1"/>
          </p:cNvSpPr>
          <p:nvPr/>
        </p:nvSpPr>
        <p:spPr bwMode="auto">
          <a:xfrm>
            <a:off x="8535988" y="347663"/>
            <a:ext cx="3398837" cy="1335087"/>
          </a:xfrm>
          <a:prstGeom prst="rect">
            <a:avLst/>
          </a:prstGeom>
          <a:gradFill>
            <a:gsLst>
              <a:gs pos="0">
                <a:srgbClr val="FBFB11">
                  <a:alpha val="60000"/>
                  <a:lumMod val="56000"/>
                  <a:lumOff val="44000"/>
                </a:srgbClr>
              </a:gs>
              <a:gs pos="100000">
                <a:srgbClr val="838309"/>
              </a:gs>
            </a:gsLst>
            <a:lin ang="5400000" scaled="0"/>
          </a:gradFill>
          <a:ln>
            <a:noFill/>
          </a:ln>
          <a:extLst>
            <a:ext uri="{91240B29-F687-4F45-9708-019B960494DF}">
              <a14:hiddenLine xmlns:a14="http://schemas.microsoft.com/office/drawing/2010/main" w="9525">
                <a:solidFill>
                  <a:srgbClr val="000000"/>
                </a:solidFill>
                <a:miter lim="800000"/>
                <a:headEnd/>
                <a:tailEnd/>
              </a14:hiddenLine>
            </a:ext>
          </a:extLst>
        </p:spPr>
        <p:txBody>
          <a:bodyPr lIns="102870" tIns="51435" rIns="102870" bIns="51435">
            <a:spAutoFit/>
          </a:bodyPr>
          <a:p>
            <a:pPr algn="ctr"/>
            <a:r>
              <a:rPr lang="en-US" altLang="zh-CN" sz="8000">
                <a:solidFill>
                  <a:schemeClr val="bg1"/>
                </a:solidFill>
                <a:effectLst>
                  <a:reflection blurRad="6350" stA="60000" endA="900" endPos="60000" dist="60007" dir="5400000" sy="-100000" algn="bl" rotWithShape="0"/>
                </a:effectLst>
                <a:latin typeface="Impact" panose="020B0806030902050204" pitchFamily="34" charset="0"/>
              </a:rPr>
              <a:t>Thanks</a:t>
            </a:r>
            <a:endParaRPr lang="en-US" altLang="zh-CN" sz="8000">
              <a:solidFill>
                <a:schemeClr val="bg1"/>
              </a:solidFill>
              <a:effectLst>
                <a:reflection blurRad="6350" stA="60000" endA="900" endPos="60000" dist="60007" dir="5400000" sy="-100000" algn="bl" rotWithShape="0"/>
              </a:effectLst>
              <a:latin typeface="Impact" panose="020B0806030902050204" pitchFamily="34" charset="0"/>
            </a:endParaRPr>
          </a:p>
        </p:txBody>
      </p:sp>
    </p:spTree>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8"/>
          <p:cNvSpPr txBox="1">
            <a:spLocks noChangeArrowheads="1"/>
          </p:cNvSpPr>
          <p:nvPr/>
        </p:nvSpPr>
        <p:spPr bwMode="auto">
          <a:xfrm>
            <a:off x="336550" y="476250"/>
            <a:ext cx="49688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threePt" dir="t"/>
            </a:scene3d>
          </a:bodyPr>
          <a:lstStyle/>
          <a:p>
            <a:r>
              <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Impact" panose="020B0806030902050204" pitchFamily="34" charset="0"/>
                <a:ea typeface="微软雅黑" panose="020B0503020204020204" charset="-122"/>
              </a:rPr>
              <a:t>第二节   </a:t>
            </a:r>
            <a:r>
              <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面试的过去与未来</a:t>
            </a:r>
            <a:endPar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7" name="TextBox 6"/>
          <p:cNvSpPr txBox="1">
            <a:spLocks noChangeArrowheads="1"/>
          </p:cNvSpPr>
          <p:nvPr/>
        </p:nvSpPr>
        <p:spPr bwMode="auto">
          <a:xfrm>
            <a:off x="336550" y="2263140"/>
            <a:ext cx="5683885" cy="206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457200">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algn="l" eaLnBrk="1" latinLnBrk="0" hangingPunct="1">
              <a:lnSpc>
                <a:spcPct val="200000"/>
              </a:lnSpc>
              <a:buNone/>
            </a:pPr>
            <a:r>
              <a:rPr lang="zh-CN" altLang="en-US" sz="1600">
                <a:solidFill>
                  <a:srgbClr val="5F5E5C"/>
                </a:solidFill>
                <a:latin typeface="微软雅黑" panose="020B0503020204020204" charset="-122"/>
                <a:ea typeface="微软雅黑" panose="020B0503020204020204" charset="-122"/>
              </a:rPr>
              <a:t>面试的源头可追朔到公元前21世纪，中国的尧运用面试的形式对舜的德才进行考查，实际是一种模拟测评。汉代称面试为接问。隋唐时以策问的形式，普遍应用于科举。19世纪中后期，西方国家借鉴中国的考试制度，并加以完善。</a:t>
            </a:r>
            <a:endParaRPr lang="zh-CN" altLang="en-US" sz="1600">
              <a:solidFill>
                <a:srgbClr val="5F5E5C"/>
              </a:solidFill>
              <a:latin typeface="微软雅黑" panose="020B0503020204020204" charset="-122"/>
              <a:ea typeface="微软雅黑" panose="020B0503020204020204" charset="-122"/>
            </a:endParaRPr>
          </a:p>
        </p:txBody>
      </p:sp>
      <p:pic>
        <p:nvPicPr>
          <p:cNvPr id="2" name="图片 1"/>
          <p:cNvPicPr>
            <a:picLocks noChangeAspect="1"/>
          </p:cNvPicPr>
          <p:nvPr/>
        </p:nvPicPr>
        <p:blipFill>
          <a:blip r:embed="rId1"/>
          <a:stretch>
            <a:fillRect/>
          </a:stretch>
        </p:blipFill>
        <p:spPr>
          <a:xfrm>
            <a:off x="5935980" y="402590"/>
            <a:ext cx="6285230" cy="5695315"/>
          </a:xfrm>
          <a:prstGeom prst="rect">
            <a:avLst/>
          </a:prstGeom>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a:spLocks noChangeArrowheads="1"/>
          </p:cNvSpPr>
          <p:nvPr/>
        </p:nvSpPr>
        <p:spPr bwMode="auto">
          <a:xfrm>
            <a:off x="612775" y="2003425"/>
            <a:ext cx="4116388"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1. </a:t>
            </a:r>
            <a:r>
              <a:rPr lang="zh-CN" altLang="zh-CN">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按面试的标准化程度来分类</a:t>
            </a:r>
            <a:endParaRPr lang="zh-CN" altLang="zh-CN">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18" name="五角星 17"/>
          <p:cNvSpPr/>
          <p:nvPr/>
        </p:nvSpPr>
        <p:spPr>
          <a:xfrm>
            <a:off x="283210" y="3253105"/>
            <a:ext cx="3926840" cy="3047365"/>
          </a:xfrm>
          <a:prstGeom prst="star5">
            <a:avLst/>
          </a:prstGeom>
          <a:gradFill>
            <a:gsLst>
              <a:gs pos="0">
                <a:srgbClr val="FBFB11"/>
              </a:gs>
              <a:gs pos="100000">
                <a:srgbClr val="83830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r>
              <a:rPr lang="zh-CN" altLang="en-US" sz="1400">
                <a:solidFill>
                  <a:schemeClr val="bg1"/>
                </a:solidFill>
                <a:latin typeface="Impact" panose="020B0806030902050204" pitchFamily="34" charset="0"/>
                <a:ea typeface="微软雅黑" panose="020B0503020204020204" charset="-122"/>
                <a:sym typeface="+mn-ea"/>
              </a:rPr>
              <a:t>面试题目、面试实施程序、面试评价、考官构成等方面都有统一明确的规范。</a:t>
            </a:r>
            <a:endParaRPr lang="zh-CN" altLang="en-US" sz="1400"/>
          </a:p>
        </p:txBody>
      </p:sp>
      <p:sp>
        <p:nvSpPr>
          <p:cNvPr id="19" name="TextBox 8"/>
          <p:cNvSpPr txBox="1">
            <a:spLocks noChangeArrowheads="1"/>
          </p:cNvSpPr>
          <p:nvPr/>
        </p:nvSpPr>
        <p:spPr bwMode="auto">
          <a:xfrm>
            <a:off x="612775" y="2790825"/>
            <a:ext cx="25923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threePt" dir="t"/>
            </a:scene3d>
          </a:bodyPr>
          <a:lstStyle/>
          <a:p>
            <a:pPr algn="ctr"/>
            <a:r>
              <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Impact" panose="020B0806030902050204" pitchFamily="34" charset="0"/>
                <a:ea typeface="微软雅黑" panose="020B0503020204020204" charset="-122"/>
              </a:rPr>
              <a:t>结构化面试</a:t>
            </a:r>
            <a:endPar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Impact" panose="020B0806030902050204" pitchFamily="34" charset="0"/>
              <a:ea typeface="微软雅黑" panose="020B0503020204020204" charset="-122"/>
            </a:endParaRPr>
          </a:p>
        </p:txBody>
      </p:sp>
      <p:sp>
        <p:nvSpPr>
          <p:cNvPr id="20" name="六角星 19"/>
          <p:cNvSpPr/>
          <p:nvPr/>
        </p:nvSpPr>
        <p:spPr>
          <a:xfrm>
            <a:off x="4304030" y="3376930"/>
            <a:ext cx="3338830" cy="2924175"/>
          </a:xfrm>
          <a:prstGeom prst="star6">
            <a:avLst/>
          </a:prstGeom>
          <a:gradFill>
            <a:gsLst>
              <a:gs pos="0">
                <a:srgbClr val="FBFB11"/>
              </a:gs>
              <a:gs pos="100000">
                <a:srgbClr val="83830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r>
              <a:rPr lang="zh-CN" altLang="en-US" sz="1400">
                <a:solidFill>
                  <a:schemeClr val="bg1"/>
                </a:solidFill>
                <a:latin typeface="Impact" panose="020B0806030902050204" pitchFamily="34" charset="0"/>
                <a:ea typeface="微软雅黑" panose="020B0503020204020204" charset="-122"/>
                <a:sym typeface="+mn-ea"/>
              </a:rPr>
              <a:t>部分因素有统一要求，如有统一的程序和评价标准，但面试题目可以根据面试对象而随意变化</a:t>
            </a:r>
            <a:endParaRPr lang="zh-CN" altLang="en-US" sz="1400">
              <a:solidFill>
                <a:schemeClr val="bg1"/>
              </a:solidFill>
              <a:latin typeface="Impact" panose="020B0806030902050204" pitchFamily="34" charset="0"/>
              <a:ea typeface="微软雅黑" panose="020B0503020204020204" charset="-122"/>
              <a:sym typeface="+mn-ea"/>
            </a:endParaRPr>
          </a:p>
        </p:txBody>
      </p:sp>
      <p:sp>
        <p:nvSpPr>
          <p:cNvPr id="21" name="TextBox 8"/>
          <p:cNvSpPr txBox="1">
            <a:spLocks noChangeArrowheads="1"/>
          </p:cNvSpPr>
          <p:nvPr/>
        </p:nvSpPr>
        <p:spPr bwMode="auto">
          <a:xfrm>
            <a:off x="4210050" y="2790825"/>
            <a:ext cx="25923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Impact" panose="020B0806030902050204" pitchFamily="34" charset="0"/>
                <a:ea typeface="微软雅黑" panose="020B0503020204020204" charset="-122"/>
              </a:rPr>
              <a:t>非结构化面试</a:t>
            </a:r>
            <a:endPar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Impact" panose="020B0806030902050204" pitchFamily="34" charset="0"/>
              <a:ea typeface="微软雅黑" panose="020B0503020204020204" charset="-122"/>
            </a:endParaRPr>
          </a:p>
        </p:txBody>
      </p:sp>
      <p:sp>
        <p:nvSpPr>
          <p:cNvPr id="23" name="TextBox 8"/>
          <p:cNvSpPr txBox="1">
            <a:spLocks noChangeArrowheads="1"/>
          </p:cNvSpPr>
          <p:nvPr/>
        </p:nvSpPr>
        <p:spPr bwMode="auto">
          <a:xfrm>
            <a:off x="8619808" y="2790825"/>
            <a:ext cx="259238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scene3d>
              <a:camera prst="orthographicFront"/>
              <a:lightRig rig="threePt" dir="t"/>
            </a:scene3d>
          </a:bodyPr>
          <a:lstStyle/>
          <a:p>
            <a:pPr algn="ctr"/>
            <a:r>
              <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Impact" panose="020B0806030902050204" pitchFamily="34" charset="0"/>
                <a:ea typeface="微软雅黑" panose="020B0503020204020204" charset="-122"/>
              </a:rPr>
              <a:t>半结构化面试</a:t>
            </a:r>
            <a:endParaRPr lang="zh-CN" altLang="en-US" sz="2400" b="1">
              <a:ln w="10160">
                <a:solidFill>
                  <a:schemeClr val="accent5"/>
                </a:solidFill>
                <a:prstDash val="solid"/>
              </a:ln>
              <a:solidFill>
                <a:srgbClr val="FFFFFF"/>
              </a:solidFill>
              <a:effectLst>
                <a:outerShdw blurRad="38100" dist="22860" dir="5400000" algn="tl" rotWithShape="0">
                  <a:srgbClr val="000000">
                    <a:alpha val="30000"/>
                  </a:srgbClr>
                </a:outerShdw>
              </a:effectLst>
              <a:latin typeface="Impact" panose="020B0806030902050204" pitchFamily="34" charset="0"/>
              <a:ea typeface="微软雅黑" panose="020B0503020204020204" charset="-122"/>
            </a:endParaRPr>
          </a:p>
        </p:txBody>
      </p:sp>
      <p:sp>
        <p:nvSpPr>
          <p:cNvPr id="2" name="六角星 1"/>
          <p:cNvSpPr/>
          <p:nvPr/>
        </p:nvSpPr>
        <p:spPr>
          <a:xfrm>
            <a:off x="8246745" y="3450590"/>
            <a:ext cx="3338830" cy="2850515"/>
          </a:xfrm>
          <a:prstGeom prst="star6">
            <a:avLst/>
          </a:prstGeom>
          <a:gradFill>
            <a:gsLst>
              <a:gs pos="0">
                <a:srgbClr val="FBFB11"/>
              </a:gs>
              <a:gs pos="100000">
                <a:srgbClr val="838309"/>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fontAlgn="auto">
              <a:spcBef>
                <a:spcPts val="0"/>
              </a:spcBef>
              <a:spcAft>
                <a:spcPts val="0"/>
              </a:spcAft>
              <a:buFontTx/>
              <a:buNone/>
              <a:defRPr/>
            </a:pPr>
            <a:r>
              <a:rPr lang="zh-CN" altLang="en-US" sz="1400">
                <a:solidFill>
                  <a:schemeClr val="bg1"/>
                </a:solidFill>
                <a:latin typeface="Impact" panose="020B0806030902050204" pitchFamily="34" charset="0"/>
                <a:ea typeface="微软雅黑" panose="020B0503020204020204" charset="-122"/>
                <a:sym typeface="+mn-ea"/>
              </a:rPr>
              <a:t>对与面试有关的因素不作任何限定的面试，也就是通常没有任何规范的随意性的面试</a:t>
            </a:r>
            <a:endParaRPr lang="zh-CN" altLang="en-US" sz="1400">
              <a:solidFill>
                <a:schemeClr val="bg1"/>
              </a:solidFill>
              <a:latin typeface="Impact" panose="020B0806030902050204" pitchFamily="34" charset="0"/>
              <a:ea typeface="微软雅黑" panose="020B0503020204020204" charset="-122"/>
              <a:sym typeface="+mn-ea"/>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65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150"/>
                            </p:stCondLst>
                            <p:childTnLst>
                              <p:par>
                                <p:cTn id="10" presetID="42" presetClass="entr" presetSubtype="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strVal val="#ppt_x"/>
                                          </p:val>
                                        </p:tav>
                                        <p:tav tm="100000">
                                          <p:val>
                                            <p:strVal val="#ppt_x"/>
                                          </p:val>
                                        </p:tav>
                                      </p:tavLst>
                                    </p:anim>
                                    <p:anim calcmode="lin" valueType="num">
                                      <p:cBhvr>
                                        <p:cTn id="14" dur="500" fill="hold"/>
                                        <p:tgtEl>
                                          <p:spTgt spid="1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anim calcmode="lin" valueType="num">
                                      <p:cBhvr>
                                        <p:cTn id="18" dur="500" fill="hold"/>
                                        <p:tgtEl>
                                          <p:spTgt spid="21"/>
                                        </p:tgtEl>
                                        <p:attrNameLst>
                                          <p:attrName>ppt_x</p:attrName>
                                        </p:attrNameLst>
                                      </p:cBhvr>
                                      <p:tavLst>
                                        <p:tav tm="0">
                                          <p:val>
                                            <p:strVal val="#ppt_x"/>
                                          </p:val>
                                        </p:tav>
                                        <p:tav tm="100000">
                                          <p:val>
                                            <p:strVal val="#ppt_x"/>
                                          </p:val>
                                        </p:tav>
                                      </p:tavLst>
                                    </p:anim>
                                    <p:anim calcmode="lin" valueType="num">
                                      <p:cBhvr>
                                        <p:cTn id="19" dur="500" fill="hold"/>
                                        <p:tgtEl>
                                          <p:spTgt spid="21"/>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anim calcmode="lin" valueType="num">
                                      <p:cBhvr>
                                        <p:cTn id="23" dur="500" fill="hold"/>
                                        <p:tgtEl>
                                          <p:spTgt spid="23"/>
                                        </p:tgtEl>
                                        <p:attrNameLst>
                                          <p:attrName>ppt_x</p:attrName>
                                        </p:attrNameLst>
                                      </p:cBhvr>
                                      <p:tavLst>
                                        <p:tav tm="0">
                                          <p:val>
                                            <p:strVal val="#ppt_x"/>
                                          </p:val>
                                        </p:tav>
                                        <p:tav tm="100000">
                                          <p:val>
                                            <p:strVal val="#ppt_x"/>
                                          </p:val>
                                        </p:tav>
                                      </p:tavLst>
                                    </p:anim>
                                    <p:anim calcmode="lin" valueType="num">
                                      <p:cBhvr>
                                        <p:cTn id="24" dur="5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9" grpId="0"/>
      <p:bldP spid="21" grpId="0"/>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81013" y="2781300"/>
            <a:ext cx="9864725" cy="3313113"/>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buFontTx/>
              <a:buNone/>
              <a:defRPr/>
            </a:pPr>
            <a:endParaRPr lang="zh-CN" altLang="en-US" kern="0">
              <a:solidFill>
                <a:sysClr val="window" lastClr="FFFFFF"/>
              </a:solidFill>
              <a:latin typeface="Tahoma" panose="020B0604030504040204"/>
              <a:ea typeface="微软雅黑" panose="020B0503020204020204" charset="-122"/>
            </a:endParaRPr>
          </a:p>
        </p:txBody>
      </p:sp>
      <p:sp>
        <p:nvSpPr>
          <p:cNvPr id="33795" name="文本框 7"/>
          <p:cNvSpPr txBox="1">
            <a:spLocks noChangeArrowheads="1"/>
          </p:cNvSpPr>
          <p:nvPr/>
        </p:nvSpPr>
        <p:spPr bwMode="auto">
          <a:xfrm>
            <a:off x="612775" y="2003425"/>
            <a:ext cx="3465513" cy="45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2. </a:t>
            </a:r>
            <a:r>
              <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按面试实施的方式来分类</a:t>
            </a:r>
            <a:endParaRPr lang="zh-CN" altLang="en-US">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graphicFrame>
        <p:nvGraphicFramePr>
          <p:cNvPr id="2" name="表格 1"/>
          <p:cNvGraphicFramePr>
            <a:graphicFrameLocks noGrp="1"/>
          </p:cNvGraphicFramePr>
          <p:nvPr/>
        </p:nvGraphicFramePr>
        <p:xfrm>
          <a:off x="625475" y="2924175"/>
          <a:ext cx="9577388" cy="3024188"/>
        </p:xfrm>
        <a:graphic>
          <a:graphicData uri="http://schemas.openxmlformats.org/drawingml/2006/table">
            <a:tbl>
              <a:tblPr firstRow="1" firstCol="1" bandRow="1">
                <a:tableStyleId>{93296810-A885-4BE3-A3E7-6D5BEEA58F35}</a:tableStyleId>
              </a:tblPr>
              <a:tblGrid>
                <a:gridCol w="1140955"/>
                <a:gridCol w="3818727"/>
                <a:gridCol w="4617706"/>
              </a:tblGrid>
              <a:tr h="648040">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类别</a:t>
                      </a:r>
                      <a:endParaRPr lang="zh-CN" sz="2000" kern="100" dirty="0">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优点</a:t>
                      </a:r>
                      <a:endParaRPr lang="zh-CN" sz="2000" kern="100" dirty="0">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a:txBody>
                    <a:bodyPr/>
                    <a:lstStyle/>
                    <a:p>
                      <a:pPr algn="ctr">
                        <a:lnSpc>
                          <a:spcPct val="115000"/>
                        </a:lnSpc>
                        <a:spcAft>
                          <a:spcPts val="0"/>
                        </a:spcAft>
                      </a:pPr>
                      <a:r>
                        <a:rPr lang="zh-CN" sz="2000" kern="100" dirty="0">
                          <a:effectLst/>
                          <a:latin typeface="微软雅黑" panose="020B0503020204020204" charset="-122"/>
                          <a:ea typeface="微软雅黑" panose="020B0503020204020204" charset="-122"/>
                        </a:rPr>
                        <a:t>缺点</a:t>
                      </a:r>
                      <a:endParaRPr lang="zh-CN" sz="2000" kern="100" dirty="0">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r>
              <a:tr h="428154">
                <a:tc>
                  <a:txBody>
                    <a:bodyPr/>
                    <a:lstStyle/>
                    <a:p>
                      <a:pPr algn="ctr">
                        <a:lnSpc>
                          <a:spcPct val="115000"/>
                        </a:lnSpc>
                        <a:spcAft>
                          <a:spcPts val="0"/>
                        </a:spcAft>
                      </a:pPr>
                      <a:r>
                        <a:rPr lang="zh-CN" sz="1600" kern="100" dirty="0">
                          <a:effectLst/>
                          <a:latin typeface="微软雅黑" panose="020B0503020204020204" charset="-122"/>
                          <a:ea typeface="微软雅黑" panose="020B0503020204020204" charset="-122"/>
                        </a:rPr>
                        <a:t>一对一</a:t>
                      </a:r>
                      <a:endParaRPr lang="zh-CN" sz="1600" kern="100" dirty="0">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rowSpan="2">
                  <a:txBody>
                    <a:bodyPr/>
                    <a:lstStyle/>
                    <a:p>
                      <a:pPr algn="just">
                        <a:lnSpc>
                          <a:spcPct val="115000"/>
                        </a:lnSpc>
                        <a:spcAft>
                          <a:spcPts val="0"/>
                        </a:spcAft>
                      </a:pPr>
                      <a:r>
                        <a:rPr lang="zh-CN" sz="1600" kern="100" dirty="0">
                          <a:solidFill>
                            <a:srgbClr val="5F5E5C"/>
                          </a:solidFill>
                          <a:effectLst/>
                          <a:latin typeface="微软雅黑" panose="020B0503020204020204" charset="-122"/>
                          <a:ea typeface="微软雅黑" panose="020B0503020204020204" charset="-122"/>
                        </a:rPr>
                        <a:t>能够给应聘者提供更多的时间和机会，使面试能进行得比较深入</a:t>
                      </a:r>
                      <a:endParaRPr lang="zh-CN" sz="1600" kern="100" dirty="0">
                        <a:solidFill>
                          <a:srgbClr val="5F5E5C"/>
                        </a:solidFill>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a:txBody>
                    <a:bodyPr/>
                    <a:lstStyle/>
                    <a:p>
                      <a:pPr algn="just">
                        <a:lnSpc>
                          <a:spcPct val="115000"/>
                        </a:lnSpc>
                        <a:spcAft>
                          <a:spcPts val="0"/>
                        </a:spcAft>
                      </a:pPr>
                      <a:r>
                        <a:rPr lang="zh-CN" sz="1600" kern="100" dirty="0">
                          <a:solidFill>
                            <a:srgbClr val="5F5E5C"/>
                          </a:solidFill>
                          <a:effectLst/>
                          <a:latin typeface="微软雅黑" panose="020B0503020204020204" charset="-122"/>
                          <a:ea typeface="微软雅黑" panose="020B0503020204020204" charset="-122"/>
                        </a:rPr>
                        <a:t>耗时间，评价角度单一</a:t>
                      </a:r>
                      <a:endParaRPr lang="zh-CN" sz="1600" kern="100" dirty="0">
                        <a:solidFill>
                          <a:srgbClr val="5F5E5C"/>
                        </a:solidFill>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r>
              <a:tr h="469998">
                <a:tc>
                  <a:txBody>
                    <a:bodyPr/>
                    <a:lstStyle/>
                    <a:p>
                      <a:pPr algn="ctr">
                        <a:lnSpc>
                          <a:spcPct val="115000"/>
                        </a:lnSpc>
                        <a:spcAft>
                          <a:spcPts val="0"/>
                        </a:spcAft>
                      </a:pPr>
                      <a:r>
                        <a:rPr lang="zh-CN" sz="1600" kern="100">
                          <a:effectLst/>
                          <a:latin typeface="微软雅黑" panose="020B0503020204020204" charset="-122"/>
                          <a:ea typeface="微软雅黑" panose="020B0503020204020204" charset="-122"/>
                        </a:rPr>
                        <a:t>多对一</a:t>
                      </a:r>
                      <a:endParaRPr lang="zh-CN" sz="1600" kern="100">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vMerge="1">
                  <a:tcPr/>
                </a:tc>
                <a:tc>
                  <a:txBody>
                    <a:bodyPr/>
                    <a:lstStyle/>
                    <a:p>
                      <a:pPr algn="just">
                        <a:lnSpc>
                          <a:spcPct val="115000"/>
                        </a:lnSpc>
                        <a:spcAft>
                          <a:spcPts val="0"/>
                        </a:spcAft>
                      </a:pPr>
                      <a:r>
                        <a:rPr lang="zh-CN" sz="1600" kern="100" dirty="0">
                          <a:solidFill>
                            <a:srgbClr val="5F5E5C"/>
                          </a:solidFill>
                          <a:effectLst/>
                          <a:latin typeface="微软雅黑" panose="020B0503020204020204" charset="-122"/>
                          <a:ea typeface="微软雅黑" panose="020B0503020204020204" charset="-122"/>
                        </a:rPr>
                        <a:t>耗时间，且应聘者压力大</a:t>
                      </a:r>
                      <a:endParaRPr lang="zh-CN" sz="1600" kern="100" dirty="0">
                        <a:solidFill>
                          <a:srgbClr val="5F5E5C"/>
                        </a:solidFill>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r>
              <a:tr h="757951">
                <a:tc>
                  <a:txBody>
                    <a:bodyPr/>
                    <a:lstStyle/>
                    <a:p>
                      <a:pPr algn="ctr">
                        <a:lnSpc>
                          <a:spcPct val="115000"/>
                        </a:lnSpc>
                        <a:spcAft>
                          <a:spcPts val="0"/>
                        </a:spcAft>
                      </a:pPr>
                      <a:r>
                        <a:rPr lang="zh-CN" sz="1600" kern="100" dirty="0">
                          <a:effectLst/>
                          <a:latin typeface="微软雅黑" panose="020B0503020204020204" charset="-122"/>
                          <a:ea typeface="微软雅黑" panose="020B0503020204020204" charset="-122"/>
                        </a:rPr>
                        <a:t>一对多</a:t>
                      </a:r>
                      <a:endParaRPr lang="zh-CN" sz="1600" kern="100" dirty="0">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a:txBody>
                    <a:bodyPr/>
                    <a:lstStyle/>
                    <a:p>
                      <a:pPr algn="just">
                        <a:spcAft>
                          <a:spcPts val="0"/>
                        </a:spcAft>
                      </a:pPr>
                      <a:r>
                        <a:rPr lang="zh-CN" sz="1600" kern="100" dirty="0">
                          <a:solidFill>
                            <a:srgbClr val="5F5E5C"/>
                          </a:solidFill>
                          <a:effectLst/>
                          <a:latin typeface="微软雅黑" panose="020B0503020204020204" charset="-122"/>
                          <a:ea typeface="微软雅黑" panose="020B0503020204020204" charset="-122"/>
                        </a:rPr>
                        <a:t>效率高，便于同时对不同的应聘者进行比较</a:t>
                      </a:r>
                      <a:endParaRPr lang="zh-CN" sz="1600" kern="100" dirty="0">
                        <a:solidFill>
                          <a:srgbClr val="5F5E5C"/>
                        </a:solidFill>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a:txBody>
                    <a:bodyPr/>
                    <a:lstStyle/>
                    <a:p>
                      <a:pPr algn="just">
                        <a:lnSpc>
                          <a:spcPct val="115000"/>
                        </a:lnSpc>
                        <a:spcAft>
                          <a:spcPts val="0"/>
                        </a:spcAft>
                      </a:pPr>
                      <a:r>
                        <a:rPr lang="zh-CN" sz="1600" kern="100" dirty="0">
                          <a:solidFill>
                            <a:srgbClr val="5F5E5C"/>
                          </a:solidFill>
                          <a:effectLst/>
                          <a:latin typeface="微软雅黑" panose="020B0503020204020204" charset="-122"/>
                          <a:ea typeface="微软雅黑" panose="020B0503020204020204" charset="-122"/>
                        </a:rPr>
                        <a:t>评价角度单一，应聘者相互影响；且对面试官技能要求较高，对于较隐私的问题不便询问</a:t>
                      </a:r>
                      <a:endParaRPr lang="zh-CN" sz="1600" kern="100" dirty="0">
                        <a:solidFill>
                          <a:srgbClr val="5F5E5C"/>
                        </a:solidFill>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r>
              <a:tr h="720045">
                <a:tc>
                  <a:txBody>
                    <a:bodyPr/>
                    <a:lstStyle/>
                    <a:p>
                      <a:pPr algn="ctr">
                        <a:lnSpc>
                          <a:spcPct val="115000"/>
                        </a:lnSpc>
                        <a:spcAft>
                          <a:spcPts val="0"/>
                        </a:spcAft>
                      </a:pPr>
                      <a:r>
                        <a:rPr lang="zh-CN" sz="1600" kern="100">
                          <a:effectLst/>
                          <a:latin typeface="微软雅黑" panose="020B0503020204020204" charset="-122"/>
                          <a:ea typeface="微软雅黑" panose="020B0503020204020204" charset="-122"/>
                        </a:rPr>
                        <a:t>多对多</a:t>
                      </a:r>
                      <a:endParaRPr lang="zh-CN" sz="1600" kern="100">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a:txBody>
                    <a:bodyPr/>
                    <a:lstStyle/>
                    <a:p>
                      <a:pPr algn="just">
                        <a:spcAft>
                          <a:spcPts val="0"/>
                        </a:spcAft>
                      </a:pPr>
                      <a:r>
                        <a:rPr lang="zh-CN" sz="1600" kern="100" dirty="0">
                          <a:solidFill>
                            <a:srgbClr val="5F5E5C"/>
                          </a:solidFill>
                          <a:effectLst/>
                          <a:latin typeface="微软雅黑" panose="020B0503020204020204" charset="-122"/>
                          <a:ea typeface="微软雅黑" panose="020B0503020204020204" charset="-122"/>
                        </a:rPr>
                        <a:t>效率高</a:t>
                      </a:r>
                      <a:endParaRPr lang="zh-CN" sz="1600" kern="100" dirty="0">
                        <a:solidFill>
                          <a:srgbClr val="5F5E5C"/>
                        </a:solidFill>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c>
                  <a:txBody>
                    <a:bodyPr/>
                    <a:lstStyle/>
                    <a:p>
                      <a:pPr algn="just">
                        <a:lnSpc>
                          <a:spcPct val="115000"/>
                        </a:lnSpc>
                        <a:spcAft>
                          <a:spcPts val="0"/>
                        </a:spcAft>
                      </a:pPr>
                      <a:r>
                        <a:rPr lang="zh-CN" sz="1600" kern="100" dirty="0">
                          <a:solidFill>
                            <a:srgbClr val="5F5E5C"/>
                          </a:solidFill>
                          <a:effectLst/>
                          <a:latin typeface="微软雅黑" panose="020B0503020204020204" charset="-122"/>
                          <a:ea typeface="微软雅黑" panose="020B0503020204020204" charset="-122"/>
                        </a:rPr>
                        <a:t>应聘者相互影响，成本高，对于较隐私的问题不便询问</a:t>
                      </a:r>
                      <a:endParaRPr lang="zh-CN" sz="1600" kern="100" dirty="0">
                        <a:solidFill>
                          <a:srgbClr val="5F5E5C"/>
                        </a:solidFill>
                        <a:effectLst/>
                        <a:latin typeface="微软雅黑" panose="020B0503020204020204" charset="-122"/>
                        <a:ea typeface="微软雅黑" panose="020B0503020204020204" charset="-122"/>
                      </a:endParaRPr>
                    </a:p>
                  </a:txBody>
                  <a:tcPr marL="68582" marR="68582" marT="0" marB="0" anchor="ctr">
                    <a:solidFill>
                      <a:schemeClr val="tx2">
                        <a:lumMod val="40000"/>
                        <a:lumOff val="60000"/>
                      </a:schemeClr>
                    </a:solidFill>
                  </a:tcPr>
                </a:tc>
              </a:tr>
            </a:tbl>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文本框 7"/>
          <p:cNvSpPr txBox="1">
            <a:spLocks noChangeArrowheads="1"/>
          </p:cNvSpPr>
          <p:nvPr/>
        </p:nvSpPr>
        <p:spPr bwMode="auto">
          <a:xfrm>
            <a:off x="1027430" y="2087880"/>
            <a:ext cx="3465513"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18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3. </a:t>
            </a:r>
            <a:r>
              <a:rPr lang="zh-CN" altLang="en-US" sz="18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按面试的进程来分</a:t>
            </a:r>
            <a:endParaRPr lang="zh-CN" altLang="en-US" sz="18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grpSp>
        <p:nvGrpSpPr>
          <p:cNvPr id="34820" name="组合 2"/>
          <p:cNvGrpSpPr/>
          <p:nvPr/>
        </p:nvGrpSpPr>
        <p:grpSpPr bwMode="auto">
          <a:xfrm>
            <a:off x="1156970" y="3246755"/>
            <a:ext cx="2559050" cy="2853055"/>
            <a:chOff x="662610" y="3645428"/>
            <a:chExt cx="2558316" cy="2442466"/>
          </a:xfrm>
          <a:solidFill>
            <a:schemeClr val="tx2">
              <a:lumMod val="20000"/>
              <a:lumOff val="80000"/>
            </a:schemeClr>
          </a:solidFill>
        </p:grpSpPr>
        <p:sp>
          <p:nvSpPr>
            <p:cNvPr id="6" name="圆角矩形 5"/>
            <p:cNvSpPr/>
            <p:nvPr/>
          </p:nvSpPr>
          <p:spPr>
            <a:xfrm>
              <a:off x="662610" y="3645428"/>
              <a:ext cx="2376942" cy="2442466"/>
            </a:xfrm>
            <a:prstGeom prst="roundRect">
              <a:avLst>
                <a:gd name="adj" fmla="val 1589"/>
              </a:avLst>
            </a:prstGeom>
            <a:grpFill/>
            <a:ln>
              <a:noFill/>
            </a:ln>
            <a:effectLst>
              <a:reflection blurRad="6350" stA="46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7" name="等腰三角形 6"/>
            <p:cNvSpPr/>
            <p:nvPr/>
          </p:nvSpPr>
          <p:spPr>
            <a:xfrm rot="5400000">
              <a:off x="3001120" y="3928716"/>
              <a:ext cx="258689" cy="180923"/>
            </a:xfrm>
            <a:prstGeom prst="triangle">
              <a:avLst>
                <a:gd name="adj" fmla="val 471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grpSp>
        <p:nvGrpSpPr>
          <p:cNvPr id="34823" name="组合 8"/>
          <p:cNvGrpSpPr/>
          <p:nvPr/>
        </p:nvGrpSpPr>
        <p:grpSpPr bwMode="auto">
          <a:xfrm>
            <a:off x="6650355" y="3246755"/>
            <a:ext cx="2557145" cy="3042920"/>
            <a:chOff x="662610" y="3645428"/>
            <a:chExt cx="2558316" cy="2442466"/>
          </a:xfrm>
          <a:solidFill>
            <a:schemeClr val="tx2">
              <a:lumMod val="20000"/>
              <a:lumOff val="80000"/>
            </a:schemeClr>
          </a:solidFill>
        </p:grpSpPr>
        <p:sp>
          <p:nvSpPr>
            <p:cNvPr id="10" name="圆角矩形 9"/>
            <p:cNvSpPr/>
            <p:nvPr/>
          </p:nvSpPr>
          <p:spPr>
            <a:xfrm>
              <a:off x="662610" y="3645428"/>
              <a:ext cx="2376942" cy="2442466"/>
            </a:xfrm>
            <a:prstGeom prst="roundRect">
              <a:avLst>
                <a:gd name="adj" fmla="val 1589"/>
              </a:avLst>
            </a:prstGeom>
            <a:grpFill/>
            <a:ln>
              <a:noFill/>
            </a:ln>
            <a:effectLst>
              <a:reflection blurRad="6350" stA="46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1" name="等腰三角形 10"/>
            <p:cNvSpPr/>
            <p:nvPr/>
          </p:nvSpPr>
          <p:spPr>
            <a:xfrm rot="5400000">
              <a:off x="3001064" y="3928660"/>
              <a:ext cx="258689" cy="181035"/>
            </a:xfrm>
            <a:prstGeom prst="triangle">
              <a:avLst>
                <a:gd name="adj" fmla="val 4716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grpSp>
      <p:sp>
        <p:nvSpPr>
          <p:cNvPr id="12" name="TextBox 8"/>
          <p:cNvSpPr txBox="1">
            <a:spLocks noChangeArrowheads="1"/>
          </p:cNvSpPr>
          <p:nvPr/>
        </p:nvSpPr>
        <p:spPr bwMode="auto">
          <a:xfrm>
            <a:off x="842010" y="3722370"/>
            <a:ext cx="2047875" cy="598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0" bIns="0" anchor="ctr">
            <a:spAutoFit/>
          </a:bodyPr>
          <a:lstStyle/>
          <a:p>
            <a:pPr algn="ctr">
              <a:lnSpc>
                <a:spcPct val="139000"/>
              </a:lnSpc>
            </a:pPr>
            <a:r>
              <a:rPr lang="zh-CN" altLang="en-US" sz="2800" b="1">
                <a:solidFill>
                  <a:schemeClr val="bg1"/>
                </a:solidFill>
                <a:latin typeface="Impact" panose="020B0806030902050204" pitchFamily="34" charset="0"/>
                <a:ea typeface="微软雅黑" panose="020B0503020204020204" charset="-122"/>
              </a:rPr>
              <a:t>初试</a:t>
            </a:r>
            <a:endParaRPr lang="zh-CN" altLang="en-US" sz="2800" b="1">
              <a:solidFill>
                <a:schemeClr val="bg1"/>
              </a:solidFill>
              <a:latin typeface="微软雅黑" panose="020B0503020204020204" charset="-122"/>
              <a:ea typeface="微软雅黑" panose="020B0503020204020204" charset="-122"/>
            </a:endParaRPr>
          </a:p>
        </p:txBody>
      </p:sp>
      <p:sp>
        <p:nvSpPr>
          <p:cNvPr id="13" name="TextBox 8"/>
          <p:cNvSpPr txBox="1">
            <a:spLocks noChangeArrowheads="1"/>
          </p:cNvSpPr>
          <p:nvPr/>
        </p:nvSpPr>
        <p:spPr bwMode="auto">
          <a:xfrm>
            <a:off x="6880860" y="3551555"/>
            <a:ext cx="2037080" cy="598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tIns="0" bIns="0" anchor="ctr">
            <a:spAutoFit/>
          </a:bodyPr>
          <a:lstStyle/>
          <a:p>
            <a:pPr algn="ctr">
              <a:lnSpc>
                <a:spcPct val="139000"/>
              </a:lnSpc>
            </a:pPr>
            <a:r>
              <a:rPr lang="zh-CN" altLang="en-US" sz="2800" b="1">
                <a:solidFill>
                  <a:schemeClr val="bg1"/>
                </a:solidFill>
                <a:latin typeface="微软雅黑" panose="020B0503020204020204" charset="-122"/>
                <a:ea typeface="微软雅黑" panose="020B0503020204020204" charset="-122"/>
              </a:rPr>
              <a:t>复试</a:t>
            </a:r>
            <a:endParaRPr lang="zh-CN" altLang="en-US" sz="2800" b="1">
              <a:solidFill>
                <a:schemeClr val="bg1"/>
              </a:solidFill>
              <a:latin typeface="微软雅黑" panose="020B0503020204020204" charset="-122"/>
              <a:ea typeface="微软雅黑" panose="020B0503020204020204" charset="-122"/>
            </a:endParaRPr>
          </a:p>
        </p:txBody>
      </p:sp>
      <p:sp>
        <p:nvSpPr>
          <p:cNvPr id="14" name="TextBox 8"/>
          <p:cNvSpPr txBox="1">
            <a:spLocks noChangeArrowheads="1"/>
          </p:cNvSpPr>
          <p:nvPr/>
        </p:nvSpPr>
        <p:spPr bwMode="auto">
          <a:xfrm>
            <a:off x="1283970" y="4361498"/>
            <a:ext cx="2122488" cy="180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39000"/>
              </a:lnSpc>
            </a:pPr>
            <a:r>
              <a:rPr lang="zh-CN" altLang="en-US" sz="1600">
                <a:solidFill>
                  <a:schemeClr val="bg1"/>
                </a:solidFill>
                <a:latin typeface="Impact" panose="020B0806030902050204" pitchFamily="34" charset="0"/>
                <a:ea typeface="微软雅黑" panose="020B0503020204020204" charset="-122"/>
              </a:rPr>
              <a:t>人事或招聘经理进行面试，主要是对应聘者的综合素质进行把关，看是否与公司的企业文化合拍。</a:t>
            </a:r>
            <a:endParaRPr lang="zh-CN" altLang="en-US" sz="1600">
              <a:solidFill>
                <a:schemeClr val="bg1"/>
              </a:solidFill>
              <a:latin typeface="微软雅黑" panose="020B0503020204020204" charset="-122"/>
              <a:ea typeface="微软雅黑" panose="020B0503020204020204" charset="-122"/>
            </a:endParaRPr>
          </a:p>
        </p:txBody>
      </p:sp>
      <p:sp>
        <p:nvSpPr>
          <p:cNvPr id="15" name="TextBox 8"/>
          <p:cNvSpPr txBox="1">
            <a:spLocks noChangeArrowheads="1"/>
          </p:cNvSpPr>
          <p:nvPr/>
        </p:nvSpPr>
        <p:spPr bwMode="auto">
          <a:xfrm>
            <a:off x="6880860" y="4024630"/>
            <a:ext cx="1914525" cy="2141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nSpc>
                <a:spcPct val="139000"/>
              </a:lnSpc>
            </a:pPr>
            <a:r>
              <a:rPr lang="zh-CN" altLang="en-US" sz="1600">
                <a:solidFill>
                  <a:schemeClr val="bg1"/>
                </a:solidFill>
                <a:latin typeface="Impact" panose="020B0806030902050204" pitchFamily="34" charset="0"/>
                <a:ea typeface="微软雅黑" panose="020B0503020204020204" charset="-122"/>
              </a:rPr>
              <a:t>用人部门负责人进行面试，主要是考察应聘者的专业知识、专业技能（含实践经验、管理能力等）。</a:t>
            </a:r>
            <a:endParaRPr lang="zh-CN" altLang="en-US" sz="1600">
              <a:solidFill>
                <a:schemeClr val="bg1"/>
              </a:solidFill>
              <a:latin typeface="微软雅黑" panose="020B0503020204020204" charset="-122"/>
              <a:ea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750"/>
                                        <p:tgtEl>
                                          <p:spTgt spid="14"/>
                                        </p:tgtEl>
                                      </p:cBhvr>
                                    </p:animEffect>
                                    <p:anim calcmode="lin" valueType="num">
                                      <p:cBhvr>
                                        <p:cTn id="13" dur="750" fill="hold"/>
                                        <p:tgtEl>
                                          <p:spTgt spid="14"/>
                                        </p:tgtEl>
                                        <p:attrNameLst>
                                          <p:attrName>ppt_x</p:attrName>
                                        </p:attrNameLst>
                                      </p:cBhvr>
                                      <p:tavLst>
                                        <p:tav tm="0">
                                          <p:val>
                                            <p:strVal val="#ppt_x"/>
                                          </p:val>
                                        </p:tav>
                                        <p:tav tm="100000">
                                          <p:val>
                                            <p:strVal val="#ppt_x"/>
                                          </p:val>
                                        </p:tav>
                                      </p:tavLst>
                                    </p:anim>
                                    <p:anim calcmode="lin" valueType="num">
                                      <p:cBhvr>
                                        <p:cTn id="14" dur="75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3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750"/>
                                        <p:tgtEl>
                                          <p:spTgt spid="15"/>
                                        </p:tgtEl>
                                      </p:cBhvr>
                                    </p:animEffect>
                                    <p:anim calcmode="lin" valueType="num">
                                      <p:cBhvr>
                                        <p:cTn id="23" dur="750" fill="hold"/>
                                        <p:tgtEl>
                                          <p:spTgt spid="15"/>
                                        </p:tgtEl>
                                        <p:attrNameLst>
                                          <p:attrName>ppt_x</p:attrName>
                                        </p:attrNameLst>
                                      </p:cBhvr>
                                      <p:tavLst>
                                        <p:tav tm="0">
                                          <p:val>
                                            <p:strVal val="#ppt_x"/>
                                          </p:val>
                                        </p:tav>
                                        <p:tav tm="100000">
                                          <p:val>
                                            <p:strVal val="#ppt_x"/>
                                          </p:val>
                                        </p:tav>
                                      </p:tavLst>
                                    </p:anim>
                                    <p:anim calcmode="lin" valueType="num">
                                      <p:cBhvr>
                                        <p:cTn id="24"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文本框 7"/>
          <p:cNvSpPr txBox="1">
            <a:spLocks noChangeArrowheads="1"/>
          </p:cNvSpPr>
          <p:nvPr/>
        </p:nvSpPr>
        <p:spPr bwMode="auto">
          <a:xfrm>
            <a:off x="1420495" y="2004060"/>
            <a:ext cx="4726305" cy="450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en-US" altLang="zh-CN" sz="18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4. </a:t>
            </a:r>
            <a:r>
              <a:rPr lang="zh-CN" altLang="en-US" sz="18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rPr>
              <a:t>按面试题目的内容来分</a:t>
            </a:r>
            <a:endParaRPr lang="zh-CN" altLang="en-US" sz="1800">
              <a:ln w="10160">
                <a:solidFill>
                  <a:schemeClr val="accent5"/>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endParaRPr>
          </a:p>
        </p:txBody>
      </p:sp>
      <p:sp>
        <p:nvSpPr>
          <p:cNvPr id="6" name="圆角矩形 5"/>
          <p:cNvSpPr/>
          <p:nvPr/>
        </p:nvSpPr>
        <p:spPr>
          <a:xfrm>
            <a:off x="1549070" y="3878414"/>
            <a:ext cx="2376942" cy="2154870"/>
          </a:xfrm>
          <a:prstGeom prst="roundRect">
            <a:avLst>
              <a:gd name="adj" fmla="val 1589"/>
            </a:avLst>
          </a:prstGeom>
          <a:solidFill>
            <a:schemeClr val="tx2">
              <a:lumMod val="20000"/>
              <a:lumOff val="80000"/>
            </a:schemeClr>
          </a:solidFill>
          <a:ln>
            <a:noFill/>
          </a:ln>
          <a:effectLst>
            <a:reflection blurRad="6350" stA="46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0" name="圆角矩形 9"/>
          <p:cNvSpPr/>
          <p:nvPr/>
        </p:nvSpPr>
        <p:spPr>
          <a:xfrm>
            <a:off x="7157926" y="3936834"/>
            <a:ext cx="2376942" cy="2154870"/>
          </a:xfrm>
          <a:prstGeom prst="roundRect">
            <a:avLst>
              <a:gd name="adj" fmla="val 1589"/>
            </a:avLst>
          </a:prstGeom>
          <a:solidFill>
            <a:schemeClr val="tx2">
              <a:lumMod val="20000"/>
              <a:lumOff val="80000"/>
            </a:schemeClr>
          </a:solidFill>
          <a:ln>
            <a:noFill/>
          </a:ln>
          <a:effectLst>
            <a:reflection blurRad="6350" stA="46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p>
        </p:txBody>
      </p:sp>
      <p:sp>
        <p:nvSpPr>
          <p:cNvPr id="12" name="TextBox 8"/>
          <p:cNvSpPr txBox="1">
            <a:spLocks noChangeArrowheads="1"/>
          </p:cNvSpPr>
          <p:nvPr/>
        </p:nvSpPr>
        <p:spPr bwMode="auto">
          <a:xfrm>
            <a:off x="1420178" y="3199448"/>
            <a:ext cx="237807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spAutoFit/>
          </a:bodyPr>
          <a:lstStyle/>
          <a:p>
            <a:pPr algn="ctr">
              <a:lnSpc>
                <a:spcPct val="139000"/>
              </a:lnSpc>
            </a:pPr>
            <a:r>
              <a:rPr lang="zh-CN" altLang="en-US" sz="2400" b="1">
                <a:solidFill>
                  <a:schemeClr val="tx1"/>
                </a:solidFill>
                <a:latin typeface="Impact" panose="020B0806030902050204" pitchFamily="34" charset="0"/>
                <a:ea typeface="微软雅黑" panose="020B0503020204020204" charset="-122"/>
              </a:rPr>
              <a:t>经验性面试</a:t>
            </a:r>
            <a:endParaRPr lang="zh-CN" altLang="en-US" sz="2400" b="1">
              <a:solidFill>
                <a:schemeClr val="tx1"/>
              </a:solidFill>
              <a:latin typeface="Impact" panose="020B0806030902050204" pitchFamily="34" charset="0"/>
              <a:ea typeface="微软雅黑" panose="020B0503020204020204" charset="-122"/>
            </a:endParaRPr>
          </a:p>
        </p:txBody>
      </p:sp>
      <p:sp>
        <p:nvSpPr>
          <p:cNvPr id="13" name="TextBox 8"/>
          <p:cNvSpPr txBox="1">
            <a:spLocks noChangeArrowheads="1"/>
          </p:cNvSpPr>
          <p:nvPr/>
        </p:nvSpPr>
        <p:spPr bwMode="auto">
          <a:xfrm>
            <a:off x="7030403" y="3199448"/>
            <a:ext cx="2376487"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tIns="0" bIns="0" anchor="ctr">
            <a:spAutoFit/>
          </a:bodyPr>
          <a:lstStyle/>
          <a:p>
            <a:pPr algn="ctr">
              <a:lnSpc>
                <a:spcPct val="139000"/>
              </a:lnSpc>
            </a:pPr>
            <a:r>
              <a:rPr lang="zh-CN" altLang="en-US" sz="2400" b="1">
                <a:solidFill>
                  <a:schemeClr val="tx1"/>
                </a:solidFill>
                <a:latin typeface="微软雅黑" panose="020B0503020204020204" charset="-122"/>
                <a:ea typeface="微软雅黑" panose="020B0503020204020204" charset="-122"/>
              </a:rPr>
              <a:t>情景性面试</a:t>
            </a:r>
            <a:endParaRPr lang="zh-CN" altLang="en-US" sz="2400" b="1">
              <a:solidFill>
                <a:schemeClr val="tx1"/>
              </a:solidFill>
              <a:latin typeface="微软雅黑" panose="020B0503020204020204" charset="-122"/>
              <a:ea typeface="微软雅黑" panose="020B0503020204020204" charset="-122"/>
            </a:endParaRPr>
          </a:p>
        </p:txBody>
      </p:sp>
      <p:sp>
        <p:nvSpPr>
          <p:cNvPr id="14" name="TextBox 8"/>
          <p:cNvSpPr txBox="1">
            <a:spLocks noChangeArrowheads="1"/>
          </p:cNvSpPr>
          <p:nvPr/>
        </p:nvSpPr>
        <p:spPr bwMode="auto">
          <a:xfrm>
            <a:off x="1675765" y="4589463"/>
            <a:ext cx="2122488" cy="108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39000"/>
              </a:lnSpc>
            </a:pPr>
            <a:r>
              <a:rPr lang="zh-CN" altLang="en-US" sz="1600">
                <a:solidFill>
                  <a:schemeClr val="bg1"/>
                </a:solidFill>
                <a:latin typeface="Impact" panose="020B0806030902050204" pitchFamily="34" charset="0"/>
                <a:ea typeface="微软雅黑" panose="020B0503020204020204" charset="-122"/>
              </a:rPr>
              <a:t>主要提问一些应聘者过去的工作经验的相关问题。</a:t>
            </a:r>
            <a:endParaRPr lang="zh-CN" altLang="en-US" sz="1600">
              <a:solidFill>
                <a:schemeClr val="bg1"/>
              </a:solidFill>
              <a:latin typeface="微软雅黑" panose="020B0503020204020204" charset="-122"/>
              <a:ea typeface="微软雅黑" panose="020B0503020204020204" charset="-122"/>
            </a:endParaRPr>
          </a:p>
        </p:txBody>
      </p:sp>
      <p:sp>
        <p:nvSpPr>
          <p:cNvPr id="15" name="TextBox 8"/>
          <p:cNvSpPr txBox="1">
            <a:spLocks noChangeArrowheads="1"/>
          </p:cNvSpPr>
          <p:nvPr/>
        </p:nvSpPr>
        <p:spPr bwMode="auto">
          <a:xfrm>
            <a:off x="7284403" y="4228148"/>
            <a:ext cx="2122487" cy="180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nSpc>
                <a:spcPct val="139000"/>
              </a:lnSpc>
            </a:pPr>
            <a:r>
              <a:rPr lang="zh-CN" altLang="en-US" sz="1600">
                <a:solidFill>
                  <a:schemeClr val="bg1"/>
                </a:solidFill>
                <a:latin typeface="Impact" panose="020B0806030902050204" pitchFamily="34" charset="0"/>
                <a:ea typeface="微软雅黑" panose="020B0503020204020204" charset="-122"/>
              </a:rPr>
              <a:t>面试题目主要是一些情景性的问题，即给定一个情景，看应聘者在特定的情景中是如何反应的。</a:t>
            </a:r>
            <a:endParaRPr lang="zh-CN" altLang="en-US" sz="1600">
              <a:solidFill>
                <a:schemeClr val="bg1"/>
              </a:solidFill>
              <a:latin typeface="微软雅黑" panose="020B0503020204020204" charset="-122"/>
              <a:ea typeface="微软雅黑" panose="020B0503020204020204"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750"/>
                                        <p:tgtEl>
                                          <p:spTgt spid="14"/>
                                        </p:tgtEl>
                                      </p:cBhvr>
                                    </p:animEffect>
                                    <p:anim calcmode="lin" valueType="num">
                                      <p:cBhvr>
                                        <p:cTn id="13" dur="750" fill="hold"/>
                                        <p:tgtEl>
                                          <p:spTgt spid="14"/>
                                        </p:tgtEl>
                                        <p:attrNameLst>
                                          <p:attrName>ppt_x</p:attrName>
                                        </p:attrNameLst>
                                      </p:cBhvr>
                                      <p:tavLst>
                                        <p:tav tm="0">
                                          <p:val>
                                            <p:strVal val="#ppt_x"/>
                                          </p:val>
                                        </p:tav>
                                        <p:tav tm="100000">
                                          <p:val>
                                            <p:strVal val="#ppt_x"/>
                                          </p:val>
                                        </p:tav>
                                      </p:tavLst>
                                    </p:anim>
                                    <p:anim calcmode="lin" valueType="num">
                                      <p:cBhvr>
                                        <p:cTn id="14" dur="75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1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3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750"/>
                                        <p:tgtEl>
                                          <p:spTgt spid="15"/>
                                        </p:tgtEl>
                                      </p:cBhvr>
                                    </p:animEffect>
                                    <p:anim calcmode="lin" valueType="num">
                                      <p:cBhvr>
                                        <p:cTn id="23" dur="750" fill="hold"/>
                                        <p:tgtEl>
                                          <p:spTgt spid="15"/>
                                        </p:tgtEl>
                                        <p:attrNameLst>
                                          <p:attrName>ppt_x</p:attrName>
                                        </p:attrNameLst>
                                      </p:cBhvr>
                                      <p:tavLst>
                                        <p:tav tm="0">
                                          <p:val>
                                            <p:strVal val="#ppt_x"/>
                                          </p:val>
                                        </p:tav>
                                        <p:tav tm="100000">
                                          <p:val>
                                            <p:strVal val="#ppt_x"/>
                                          </p:val>
                                        </p:tav>
                                      </p:tavLst>
                                    </p:anim>
                                    <p:anim calcmode="lin" valueType="num">
                                      <p:cBhvr>
                                        <p:cTn id="24" dur="75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5950</Words>
  <Application>WPS 演示</Application>
  <PresentationFormat>自定义</PresentationFormat>
  <Paragraphs>533</Paragraphs>
  <Slides>41</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41</vt:i4>
      </vt:variant>
    </vt:vector>
  </HeadingPairs>
  <TitlesOfParts>
    <vt:vector size="55" baseType="lpstr">
      <vt:lpstr>Arial</vt:lpstr>
      <vt:lpstr>宋体</vt:lpstr>
      <vt:lpstr>Wingdings</vt:lpstr>
      <vt:lpstr>Calibri</vt:lpstr>
      <vt:lpstr>Arial Unicode MS</vt:lpstr>
      <vt:lpstr>Segoe UI</vt:lpstr>
      <vt:lpstr>Agency FB</vt:lpstr>
      <vt:lpstr>Adobe 宋体 Std L</vt:lpstr>
      <vt:lpstr>微软雅黑</vt:lpstr>
      <vt:lpstr>Impact</vt:lpstr>
      <vt:lpstr>Tahoma</vt:lpstr>
      <vt:lpstr>Arial Unicode MS</vt:lpstr>
      <vt:lpstr>MS UI Gothic</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tukuppt</dc:title>
  <dc:creator>www.tukuppt.com</dc:creator>
  <cp:keywords>tukuppt</cp:keywords>
  <dc:subject>熊猫办公</dc:subject>
  <cp:category>tukuppt</cp:category>
  <cp:lastModifiedBy>wzh</cp:lastModifiedBy>
  <cp:revision>28</cp:revision>
  <dcterms:created xsi:type="dcterms:W3CDTF">2018-12-03T02:49:00Z</dcterms:created>
  <dcterms:modified xsi:type="dcterms:W3CDTF">2018-12-05T07:05:50Z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2052-10.1.0.7669</vt:lpwstr>
  </property>
  <property fmtid="{D5CDD505-2E9C-101B-9397-08002B2CF9AE}" pid="3" name="KSORubyTemplateID">
    <vt:lpwstr>13</vt:lpwstr>
  </property>
</Properties>
</file>