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image" Target="../media/image2.png"/><Relationship Id="rId3" Type="http://schemas.openxmlformats.org/officeDocument/2006/relationships/image" Target="../media/image1.jpeg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5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3.xml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5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0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945380" y="2498090"/>
            <a:ext cx="5131435" cy="486410"/>
          </a:xfrm>
        </p:spPr>
        <p:txBody>
          <a:bodyPr>
            <a:normAutofit/>
          </a:bodyPr>
          <a:lstStyle/>
          <a:p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内容详实，适合销售、市场部门作工作报告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5121275" y="3054985"/>
            <a:ext cx="5546725" cy="1252220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市场部营销工作汇报</a:t>
            </a:r>
            <a:r>
              <a:rPr lang="en-US" altLang="zh-CN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endParaRPr lang="en-US" altLang="zh-CN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" name="图片 2" descr="31658PICpVC_10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995" y="478155"/>
            <a:ext cx="3257550" cy="4526915"/>
          </a:xfrm>
          <a:prstGeom prst="rect">
            <a:avLst/>
          </a:prstGeom>
        </p:spPr>
      </p:pic>
      <p:sp>
        <p:nvSpPr>
          <p:cNvPr id="34" name="Rectangle 21"/>
          <p:cNvSpPr>
            <a:spLocks noChangeArrowheads="1"/>
          </p:cNvSpPr>
          <p:nvPr/>
        </p:nvSpPr>
        <p:spPr bwMode="auto">
          <a:xfrm>
            <a:off x="976226" y="5258045"/>
            <a:ext cx="325730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p>
            <a:pPr lvl="0"/>
            <a:r>
              <a:rPr lang="en-US" altLang="zh-CN" sz="28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THE WORK REPORT</a:t>
            </a:r>
            <a:endParaRPr kumimoji="0" lang="en-US" altLang="zh-CN" sz="2800" b="0" i="0" u="none" strike="noStrike" cap="none" normalizeH="0" baseline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4710" y="478155"/>
            <a:ext cx="1663065" cy="17672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71490" y="4544695"/>
            <a:ext cx="464693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400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</a:rPr>
              <a:t>   </a:t>
            </a:r>
            <a:r>
              <a:rPr lang="zh-CN" altLang="zh-CN" sz="2400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</a:rPr>
              <a:t>市场部          </a:t>
            </a:r>
            <a:r>
              <a:rPr lang="en-US" altLang="zh-CN" sz="2400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</a:rPr>
              <a:t>2018.12</a:t>
            </a:r>
            <a:endParaRPr lang="en-US" altLang="zh-CN" sz="2400">
              <a:solidFill>
                <a:schemeClr val="tx1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98160" y="5467985"/>
            <a:ext cx="5073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mtClean="0">
                <a:solidFill>
                  <a:schemeClr val="accent2"/>
                </a:solidFill>
                <a:sym typeface="+mn-ea"/>
              </a:rPr>
              <a:t>                                       </a:t>
            </a:r>
            <a:r>
              <a:rPr lang="zh-CN" altLang="en-US" smtClean="0">
                <a:solidFill>
                  <a:srgbClr val="0070C0"/>
                </a:solidFill>
                <a:sym typeface="+mn-ea"/>
              </a:rPr>
              <a:t>汇报人：辰点办公</a:t>
            </a:r>
            <a:endParaRPr lang="zh-CN" altLang="en-US" smtClean="0">
              <a:solidFill>
                <a:srgbClr val="0070C0"/>
              </a:solidFill>
              <a:sym typeface="+mn-ea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10037445" y="22225"/>
            <a:ext cx="630555" cy="597535"/>
          </a:xfrm>
          <a:prstGeom prst="diamon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菱形 11"/>
          <p:cNvSpPr/>
          <p:nvPr/>
        </p:nvSpPr>
        <p:spPr>
          <a:xfrm>
            <a:off x="10775950" y="22225"/>
            <a:ext cx="629285" cy="597535"/>
          </a:xfrm>
          <a:prstGeom prst="diamond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菱形 12"/>
          <p:cNvSpPr/>
          <p:nvPr/>
        </p:nvSpPr>
        <p:spPr>
          <a:xfrm>
            <a:off x="11512550" y="22225"/>
            <a:ext cx="565150" cy="597535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7249160" y="312420"/>
            <a:ext cx="260223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786870" y="815340"/>
            <a:ext cx="21590" cy="5543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Freeform 8"/>
          <p:cNvSpPr/>
          <p:nvPr/>
        </p:nvSpPr>
        <p:spPr bwMode="auto">
          <a:xfrm>
            <a:off x="6350762" y="1019489"/>
            <a:ext cx="1392056" cy="1390469"/>
          </a:xfrm>
          <a:custGeom>
            <a:avLst/>
            <a:gdLst>
              <a:gd name="T0" fmla="*/ 1664 w 2386"/>
              <a:gd name="T1" fmla="*/ 260 h 2385"/>
              <a:gd name="T2" fmla="*/ 2126 w 2386"/>
              <a:gd name="T3" fmla="*/ 1664 h 2385"/>
              <a:gd name="T4" fmla="*/ 722 w 2386"/>
              <a:gd name="T5" fmla="*/ 2125 h 2385"/>
              <a:gd name="T6" fmla="*/ 261 w 2386"/>
              <a:gd name="T7" fmla="*/ 722 h 2385"/>
              <a:gd name="T8" fmla="*/ 1664 w 2386"/>
              <a:gd name="T9" fmla="*/ 260 h 2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6" h="2385">
                <a:moveTo>
                  <a:pt x="1664" y="260"/>
                </a:moveTo>
                <a:cubicBezTo>
                  <a:pt x="2179" y="520"/>
                  <a:pt x="2386" y="1149"/>
                  <a:pt x="2126" y="1664"/>
                </a:cubicBezTo>
                <a:cubicBezTo>
                  <a:pt x="1865" y="2179"/>
                  <a:pt x="1237" y="2385"/>
                  <a:pt x="722" y="2125"/>
                </a:cubicBezTo>
                <a:cubicBezTo>
                  <a:pt x="207" y="1865"/>
                  <a:pt x="0" y="1236"/>
                  <a:pt x="261" y="722"/>
                </a:cubicBezTo>
                <a:cubicBezTo>
                  <a:pt x="521" y="207"/>
                  <a:pt x="1149" y="0"/>
                  <a:pt x="1664" y="260"/>
                </a:cubicBezTo>
                <a:close/>
              </a:path>
            </a:pathLst>
          </a:custGeom>
          <a:gradFill>
            <a:gsLst>
              <a:gs pos="60000">
                <a:srgbClr val="1DB5CD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0"/>
          <p:cNvSpPr/>
          <p:nvPr/>
        </p:nvSpPr>
        <p:spPr bwMode="auto">
          <a:xfrm>
            <a:off x="3136492" y="3119478"/>
            <a:ext cx="1390469" cy="1390469"/>
          </a:xfrm>
          <a:custGeom>
            <a:avLst/>
            <a:gdLst>
              <a:gd name="T0" fmla="*/ 1664 w 2385"/>
              <a:gd name="T1" fmla="*/ 260 h 2385"/>
              <a:gd name="T2" fmla="*/ 2125 w 2385"/>
              <a:gd name="T3" fmla="*/ 1664 h 2385"/>
              <a:gd name="T4" fmla="*/ 722 w 2385"/>
              <a:gd name="T5" fmla="*/ 2125 h 2385"/>
              <a:gd name="T6" fmla="*/ 260 w 2385"/>
              <a:gd name="T7" fmla="*/ 722 h 2385"/>
              <a:gd name="T8" fmla="*/ 1664 w 2385"/>
              <a:gd name="T9" fmla="*/ 260 h 2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5" h="2385">
                <a:moveTo>
                  <a:pt x="1664" y="260"/>
                </a:moveTo>
                <a:cubicBezTo>
                  <a:pt x="2179" y="521"/>
                  <a:pt x="2385" y="1149"/>
                  <a:pt x="2125" y="1664"/>
                </a:cubicBezTo>
                <a:cubicBezTo>
                  <a:pt x="1865" y="2179"/>
                  <a:pt x="1236" y="2385"/>
                  <a:pt x="722" y="2125"/>
                </a:cubicBezTo>
                <a:cubicBezTo>
                  <a:pt x="207" y="1865"/>
                  <a:pt x="0" y="1237"/>
                  <a:pt x="260" y="722"/>
                </a:cubicBezTo>
                <a:cubicBezTo>
                  <a:pt x="520" y="207"/>
                  <a:pt x="1149" y="0"/>
                  <a:pt x="1664" y="260"/>
                </a:cubicBezTo>
                <a:close/>
              </a:path>
            </a:pathLst>
          </a:custGeom>
          <a:gradFill>
            <a:gsLst>
              <a:gs pos="61000">
                <a:srgbClr val="005D7F"/>
              </a:gs>
              <a:gs pos="0">
                <a:srgbClr val="0082B0"/>
              </a:gs>
              <a:gs pos="100000">
                <a:srgbClr val="005674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469808" y="1298852"/>
            <a:ext cx="1144439" cy="8317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3765">
              <a:defRPr/>
            </a:pPr>
            <a:r>
              <a:rPr lang="zh-CN" altLang="en-US" sz="2400" dirty="0">
                <a:solidFill>
                  <a:srgbClr val="FFFFFF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向一线倾斜</a:t>
            </a:r>
            <a:endParaRPr lang="zh-CN" altLang="en-US" sz="2400" dirty="0">
              <a:solidFill>
                <a:srgbClr val="FFFFFF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252365" y="3436937"/>
            <a:ext cx="1144438" cy="8301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3765">
              <a:defRPr/>
            </a:pPr>
            <a:r>
              <a:rPr lang="zh-CN" altLang="en-US" sz="2400" dirty="0">
                <a:solidFill>
                  <a:srgbClr val="FFFFFF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重视网络部门</a:t>
            </a:r>
            <a:endParaRPr lang="zh-CN" altLang="en-US" sz="2400" dirty="0">
              <a:solidFill>
                <a:srgbClr val="FFFFFF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695203" y="5157563"/>
            <a:ext cx="1144439" cy="8317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3765">
              <a:defRPr/>
            </a:pPr>
            <a:r>
              <a:rPr lang="zh-CN" altLang="en-US" sz="2400" dirty="0">
                <a:solidFill>
                  <a:srgbClr val="FFFFFF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向南部倾斜</a:t>
            </a:r>
            <a:endParaRPr lang="zh-CN" altLang="en-US" sz="2400" dirty="0">
              <a:solidFill>
                <a:srgbClr val="FFFFFF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7"/>
          <p:cNvSpPr/>
          <p:nvPr/>
        </p:nvSpPr>
        <p:spPr bwMode="auto">
          <a:xfrm>
            <a:off x="4687278" y="2367430"/>
            <a:ext cx="2790462" cy="2790462"/>
          </a:xfrm>
          <a:custGeom>
            <a:avLst/>
            <a:gdLst>
              <a:gd name="T0" fmla="*/ 2992 w 4289"/>
              <a:gd name="T1" fmla="*/ 468 h 4290"/>
              <a:gd name="T2" fmla="*/ 3821 w 4289"/>
              <a:gd name="T3" fmla="*/ 2992 h 4290"/>
              <a:gd name="T4" fmla="*/ 1297 w 4289"/>
              <a:gd name="T5" fmla="*/ 3822 h 4290"/>
              <a:gd name="T6" fmla="*/ 468 w 4289"/>
              <a:gd name="T7" fmla="*/ 1298 h 4290"/>
              <a:gd name="T8" fmla="*/ 2992 w 4289"/>
              <a:gd name="T9" fmla="*/ 468 h 4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89" h="4290">
                <a:moveTo>
                  <a:pt x="2992" y="468"/>
                </a:moveTo>
                <a:cubicBezTo>
                  <a:pt x="3918" y="936"/>
                  <a:pt x="4289" y="2066"/>
                  <a:pt x="3821" y="2992"/>
                </a:cubicBezTo>
                <a:cubicBezTo>
                  <a:pt x="3353" y="3918"/>
                  <a:pt x="2223" y="4290"/>
                  <a:pt x="1297" y="3822"/>
                </a:cubicBezTo>
                <a:cubicBezTo>
                  <a:pt x="371" y="3354"/>
                  <a:pt x="0" y="2224"/>
                  <a:pt x="468" y="1298"/>
                </a:cubicBezTo>
                <a:cubicBezTo>
                  <a:pt x="935" y="372"/>
                  <a:pt x="2066" y="0"/>
                  <a:pt x="2992" y="468"/>
                </a:cubicBezTo>
                <a:close/>
              </a:path>
            </a:pathLst>
          </a:custGeom>
          <a:gradFill>
            <a:gsLst>
              <a:gs pos="70000">
                <a:srgbClr val="FD7B3F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255529" y="3917887"/>
            <a:ext cx="1653960" cy="8301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3765">
              <a:defRPr/>
            </a:pPr>
            <a:r>
              <a:rPr lang="zh-CN" altLang="en-US" sz="2400" dirty="0">
                <a:solidFill>
                  <a:srgbClr val="F3F4F6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人力分配情况</a:t>
            </a:r>
            <a:endParaRPr lang="zh-CN" altLang="en-US" sz="2400" dirty="0">
              <a:solidFill>
                <a:srgbClr val="F3F4F6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839641" y="1143297"/>
            <a:ext cx="3083275" cy="1015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3765" eaLnBrk="1" hangingPunct="1"/>
            <a:r>
              <a:rPr lang="zh-CN" altLang="en-US" sz="2000">
                <a:solidFill>
                  <a:srgbClr val="605958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在人力资源分配上，更重视一线销售人员的数量，待遇和诉求。</a:t>
            </a:r>
            <a:endParaRPr lang="zh-CN" altLang="en-US" sz="2000">
              <a:solidFill>
                <a:srgbClr val="605958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8122179" y="4998775"/>
            <a:ext cx="284056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3765" eaLnBrk="1" hangingPunct="1"/>
            <a:r>
              <a:rPr lang="zh-CN" altLang="en-US" sz="2000">
                <a:solidFill>
                  <a:srgbClr val="605958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南方市场是公司重点市场，且有较大提升空间，人力分配向南部倾斜。</a:t>
            </a:r>
            <a:endParaRPr lang="zh-CN" altLang="en-US" sz="2000">
              <a:solidFill>
                <a:srgbClr val="605958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734917" y="2882971"/>
            <a:ext cx="2436495" cy="1938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3765" eaLnBrk="1" hangingPunct="1"/>
            <a:r>
              <a:rPr lang="zh-CN" altLang="en-US" sz="2000">
                <a:solidFill>
                  <a:srgbClr val="605958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网络销售部近年发展较快，比重稳步提升。未来有望成为销售主力，目前的人力投入是重要且必要的。</a:t>
            </a:r>
            <a:endParaRPr lang="zh-CN" altLang="en-US" sz="2000">
              <a:solidFill>
                <a:srgbClr val="605958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7424" name="Freeform 41"/>
          <p:cNvSpPr>
            <a:spLocks noEditPoints="1"/>
          </p:cNvSpPr>
          <p:nvPr/>
        </p:nvSpPr>
        <p:spPr bwMode="auto">
          <a:xfrm>
            <a:off x="5544417" y="2884559"/>
            <a:ext cx="1074597" cy="1033328"/>
          </a:xfrm>
          <a:custGeom>
            <a:avLst/>
            <a:gdLst>
              <a:gd name="T0" fmla="*/ 716527 w 628"/>
              <a:gd name="T1" fmla="*/ 399223 h 600"/>
              <a:gd name="T2" fmla="*/ 702847 w 628"/>
              <a:gd name="T3" fmla="*/ 428476 h 600"/>
              <a:gd name="T4" fmla="*/ 697716 w 628"/>
              <a:gd name="T5" fmla="*/ 449125 h 600"/>
              <a:gd name="T6" fmla="*/ 699426 w 628"/>
              <a:gd name="T7" fmla="*/ 486983 h 600"/>
              <a:gd name="T8" fmla="*/ 713107 w 628"/>
              <a:gd name="T9" fmla="*/ 524840 h 600"/>
              <a:gd name="T10" fmla="*/ 725078 w 628"/>
              <a:gd name="T11" fmla="*/ 542048 h 600"/>
              <a:gd name="T12" fmla="*/ 754149 w 628"/>
              <a:gd name="T13" fmla="*/ 567860 h 600"/>
              <a:gd name="T14" fmla="*/ 774670 w 628"/>
              <a:gd name="T15" fmla="*/ 576464 h 600"/>
              <a:gd name="T16" fmla="*/ 817423 w 628"/>
              <a:gd name="T17" fmla="*/ 344157 h 600"/>
              <a:gd name="T18" fmla="*/ 767830 w 628"/>
              <a:gd name="T19" fmla="*/ 356203 h 600"/>
              <a:gd name="T20" fmla="*/ 740469 w 628"/>
              <a:gd name="T21" fmla="*/ 371690 h 600"/>
              <a:gd name="T22" fmla="*/ 726788 w 628"/>
              <a:gd name="T23" fmla="*/ 385456 h 600"/>
              <a:gd name="T24" fmla="*/ 656674 w 628"/>
              <a:gd name="T25" fmla="*/ 120455 h 600"/>
              <a:gd name="T26" fmla="*/ 536968 w 628"/>
              <a:gd name="T27" fmla="*/ 240910 h 600"/>
              <a:gd name="T28" fmla="*/ 648124 w 628"/>
              <a:gd name="T29" fmla="*/ 486983 h 600"/>
              <a:gd name="T30" fmla="*/ 648124 w 628"/>
              <a:gd name="T31" fmla="*/ 437080 h 600"/>
              <a:gd name="T32" fmla="*/ 613922 w 628"/>
              <a:gd name="T33" fmla="*/ 265001 h 600"/>
              <a:gd name="T34" fmla="*/ 425812 w 628"/>
              <a:gd name="T35" fmla="*/ 464612 h 600"/>
              <a:gd name="T36" fmla="*/ 536968 w 628"/>
              <a:gd name="T37" fmla="*/ 681432 h 600"/>
              <a:gd name="T38" fmla="*/ 482245 w 628"/>
              <a:gd name="T39" fmla="*/ 688315 h 600"/>
              <a:gd name="T40" fmla="*/ 456594 w 628"/>
              <a:gd name="T41" fmla="*/ 657341 h 600"/>
              <a:gd name="T42" fmla="*/ 439493 w 628"/>
              <a:gd name="T43" fmla="*/ 643574 h 600"/>
              <a:gd name="T44" fmla="*/ 365959 w 628"/>
              <a:gd name="T45" fmla="*/ 612600 h 600"/>
              <a:gd name="T46" fmla="*/ 333467 w 628"/>
              <a:gd name="T47" fmla="*/ 609158 h 600"/>
              <a:gd name="T48" fmla="*/ 0 w 628"/>
              <a:gd name="T49" fmla="*/ 1032472 h 600"/>
              <a:gd name="T50" fmla="*/ 141937 w 628"/>
              <a:gd name="T51" fmla="*/ 781237 h 600"/>
              <a:gd name="T52" fmla="*/ 369379 w 628"/>
              <a:gd name="T53" fmla="*/ 781237 h 600"/>
              <a:gd name="T54" fmla="*/ 514737 w 628"/>
              <a:gd name="T55" fmla="*/ 1032472 h 600"/>
              <a:gd name="T56" fmla="*/ 482245 w 628"/>
              <a:gd name="T57" fmla="*/ 688315 h 600"/>
              <a:gd name="T58" fmla="*/ 740469 w 628"/>
              <a:gd name="T59" fmla="*/ 609158 h 600"/>
              <a:gd name="T60" fmla="*/ 706267 w 628"/>
              <a:gd name="T61" fmla="*/ 612600 h 600"/>
              <a:gd name="T62" fmla="*/ 617342 w 628"/>
              <a:gd name="T63" fmla="*/ 657341 h 600"/>
              <a:gd name="T64" fmla="*/ 603661 w 628"/>
              <a:gd name="T65" fmla="*/ 672828 h 600"/>
              <a:gd name="T66" fmla="*/ 665225 w 628"/>
              <a:gd name="T67" fmla="*/ 1032472 h 600"/>
              <a:gd name="T68" fmla="*/ 701137 w 628"/>
              <a:gd name="T69" fmla="*/ 1032472 h 600"/>
              <a:gd name="T70" fmla="*/ 964490 w 628"/>
              <a:gd name="T71" fmla="*/ 781237 h 600"/>
              <a:gd name="T72" fmla="*/ 1073936 w 628"/>
              <a:gd name="T73" fmla="*/ 791562 h 600"/>
              <a:gd name="T74" fmla="*/ 256513 w 628"/>
              <a:gd name="T75" fmla="*/ 585067 h 600"/>
              <a:gd name="T76" fmla="*/ 318077 w 628"/>
              <a:gd name="T77" fmla="*/ 567860 h 600"/>
              <a:gd name="T78" fmla="*/ 335177 w 628"/>
              <a:gd name="T79" fmla="*/ 555814 h 600"/>
              <a:gd name="T80" fmla="*/ 369379 w 628"/>
              <a:gd name="T81" fmla="*/ 507632 h 600"/>
              <a:gd name="T82" fmla="*/ 374510 w 628"/>
              <a:gd name="T83" fmla="*/ 485262 h 600"/>
              <a:gd name="T84" fmla="*/ 374510 w 628"/>
              <a:gd name="T85" fmla="*/ 443963 h 600"/>
              <a:gd name="T86" fmla="*/ 365959 w 628"/>
              <a:gd name="T87" fmla="*/ 414710 h 600"/>
              <a:gd name="T88" fmla="*/ 355699 w 628"/>
              <a:gd name="T89" fmla="*/ 397502 h 600"/>
              <a:gd name="T90" fmla="*/ 333467 w 628"/>
              <a:gd name="T91" fmla="*/ 373411 h 600"/>
              <a:gd name="T92" fmla="*/ 318077 w 628"/>
              <a:gd name="T93" fmla="*/ 361365 h 600"/>
              <a:gd name="T94" fmla="*/ 256513 w 628"/>
              <a:gd name="T95" fmla="*/ 344157 h 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28" h="600">
                <a:moveTo>
                  <a:pt x="425" y="224"/>
                </a:moveTo>
                <a:cubicBezTo>
                  <a:pt x="423" y="227"/>
                  <a:pt x="421" y="229"/>
                  <a:pt x="419" y="231"/>
                </a:cubicBezTo>
                <a:cubicBezTo>
                  <a:pt x="419" y="231"/>
                  <a:pt x="419" y="232"/>
                  <a:pt x="419" y="232"/>
                </a:cubicBezTo>
                <a:cubicBezTo>
                  <a:pt x="418" y="234"/>
                  <a:pt x="416" y="237"/>
                  <a:pt x="415" y="239"/>
                </a:cubicBezTo>
                <a:cubicBezTo>
                  <a:pt x="415" y="240"/>
                  <a:pt x="414" y="240"/>
                  <a:pt x="414" y="241"/>
                </a:cubicBezTo>
                <a:cubicBezTo>
                  <a:pt x="413" y="244"/>
                  <a:pt x="412" y="247"/>
                  <a:pt x="411" y="249"/>
                </a:cubicBezTo>
                <a:cubicBezTo>
                  <a:pt x="411" y="250"/>
                  <a:pt x="411" y="250"/>
                  <a:pt x="411" y="250"/>
                </a:cubicBezTo>
                <a:cubicBezTo>
                  <a:pt x="410" y="253"/>
                  <a:pt x="409" y="255"/>
                  <a:pt x="409" y="258"/>
                </a:cubicBezTo>
                <a:cubicBezTo>
                  <a:pt x="409" y="259"/>
                  <a:pt x="409" y="260"/>
                  <a:pt x="408" y="261"/>
                </a:cubicBezTo>
                <a:cubicBezTo>
                  <a:pt x="408" y="264"/>
                  <a:pt x="408" y="267"/>
                  <a:pt x="408" y="270"/>
                </a:cubicBezTo>
                <a:cubicBezTo>
                  <a:pt x="408" y="274"/>
                  <a:pt x="408" y="278"/>
                  <a:pt x="409" y="281"/>
                </a:cubicBezTo>
                <a:cubicBezTo>
                  <a:pt x="409" y="282"/>
                  <a:pt x="409" y="283"/>
                  <a:pt x="409" y="283"/>
                </a:cubicBezTo>
                <a:cubicBezTo>
                  <a:pt x="410" y="287"/>
                  <a:pt x="411" y="290"/>
                  <a:pt x="412" y="293"/>
                </a:cubicBezTo>
                <a:cubicBezTo>
                  <a:pt x="412" y="294"/>
                  <a:pt x="412" y="295"/>
                  <a:pt x="412" y="295"/>
                </a:cubicBezTo>
                <a:cubicBezTo>
                  <a:pt x="414" y="298"/>
                  <a:pt x="415" y="301"/>
                  <a:pt x="417" y="305"/>
                </a:cubicBezTo>
                <a:cubicBezTo>
                  <a:pt x="417" y="305"/>
                  <a:pt x="417" y="305"/>
                  <a:pt x="418" y="306"/>
                </a:cubicBezTo>
                <a:cubicBezTo>
                  <a:pt x="420" y="309"/>
                  <a:pt x="422" y="312"/>
                  <a:pt x="424" y="315"/>
                </a:cubicBezTo>
                <a:cubicBezTo>
                  <a:pt x="424" y="315"/>
                  <a:pt x="424" y="315"/>
                  <a:pt x="424" y="315"/>
                </a:cubicBezTo>
                <a:cubicBezTo>
                  <a:pt x="427" y="318"/>
                  <a:pt x="429" y="320"/>
                  <a:pt x="432" y="323"/>
                </a:cubicBezTo>
                <a:cubicBezTo>
                  <a:pt x="432" y="323"/>
                  <a:pt x="432" y="323"/>
                  <a:pt x="432" y="323"/>
                </a:cubicBezTo>
                <a:cubicBezTo>
                  <a:pt x="435" y="326"/>
                  <a:pt x="438" y="328"/>
                  <a:pt x="441" y="330"/>
                </a:cubicBezTo>
                <a:cubicBezTo>
                  <a:pt x="442" y="330"/>
                  <a:pt x="442" y="330"/>
                  <a:pt x="442" y="330"/>
                </a:cubicBezTo>
                <a:cubicBezTo>
                  <a:pt x="446" y="332"/>
                  <a:pt x="449" y="334"/>
                  <a:pt x="452" y="335"/>
                </a:cubicBezTo>
                <a:cubicBezTo>
                  <a:pt x="453" y="335"/>
                  <a:pt x="453" y="335"/>
                  <a:pt x="453" y="335"/>
                </a:cubicBezTo>
                <a:cubicBezTo>
                  <a:pt x="461" y="338"/>
                  <a:pt x="469" y="340"/>
                  <a:pt x="478" y="340"/>
                </a:cubicBezTo>
                <a:cubicBezTo>
                  <a:pt x="516" y="340"/>
                  <a:pt x="547" y="309"/>
                  <a:pt x="547" y="270"/>
                </a:cubicBezTo>
                <a:cubicBezTo>
                  <a:pt x="547" y="232"/>
                  <a:pt x="516" y="200"/>
                  <a:pt x="478" y="200"/>
                </a:cubicBezTo>
                <a:cubicBezTo>
                  <a:pt x="468" y="200"/>
                  <a:pt x="458" y="202"/>
                  <a:pt x="450" y="206"/>
                </a:cubicBezTo>
                <a:cubicBezTo>
                  <a:pt x="450" y="206"/>
                  <a:pt x="450" y="206"/>
                  <a:pt x="450" y="206"/>
                </a:cubicBezTo>
                <a:cubicBezTo>
                  <a:pt x="449" y="206"/>
                  <a:pt x="449" y="206"/>
                  <a:pt x="449" y="207"/>
                </a:cubicBezTo>
                <a:cubicBezTo>
                  <a:pt x="446" y="208"/>
                  <a:pt x="444" y="209"/>
                  <a:pt x="442" y="210"/>
                </a:cubicBezTo>
                <a:cubicBezTo>
                  <a:pt x="441" y="211"/>
                  <a:pt x="441" y="211"/>
                  <a:pt x="440" y="211"/>
                </a:cubicBezTo>
                <a:cubicBezTo>
                  <a:pt x="438" y="213"/>
                  <a:pt x="435" y="215"/>
                  <a:pt x="433" y="216"/>
                </a:cubicBezTo>
                <a:cubicBezTo>
                  <a:pt x="433" y="217"/>
                  <a:pt x="432" y="217"/>
                  <a:pt x="432" y="217"/>
                </a:cubicBezTo>
                <a:cubicBezTo>
                  <a:pt x="430" y="219"/>
                  <a:pt x="428" y="221"/>
                  <a:pt x="426" y="223"/>
                </a:cubicBezTo>
                <a:cubicBezTo>
                  <a:pt x="426" y="223"/>
                  <a:pt x="425" y="224"/>
                  <a:pt x="425" y="224"/>
                </a:cubicBezTo>
                <a:close/>
                <a:moveTo>
                  <a:pt x="314" y="140"/>
                </a:moveTo>
                <a:lnTo>
                  <a:pt x="314" y="140"/>
                </a:lnTo>
                <a:cubicBezTo>
                  <a:pt x="353" y="140"/>
                  <a:pt x="384" y="108"/>
                  <a:pt x="384" y="70"/>
                </a:cubicBezTo>
                <a:cubicBezTo>
                  <a:pt x="384" y="31"/>
                  <a:pt x="353" y="0"/>
                  <a:pt x="314" y="0"/>
                </a:cubicBezTo>
                <a:cubicBezTo>
                  <a:pt x="275" y="0"/>
                  <a:pt x="244" y="31"/>
                  <a:pt x="244" y="70"/>
                </a:cubicBezTo>
                <a:cubicBezTo>
                  <a:pt x="244" y="108"/>
                  <a:pt x="275" y="140"/>
                  <a:pt x="314" y="140"/>
                </a:cubicBezTo>
                <a:close/>
                <a:moveTo>
                  <a:pt x="379" y="336"/>
                </a:moveTo>
                <a:lnTo>
                  <a:pt x="379" y="336"/>
                </a:lnTo>
                <a:lnTo>
                  <a:pt x="379" y="283"/>
                </a:lnTo>
                <a:cubicBezTo>
                  <a:pt x="379" y="279"/>
                  <a:pt x="378" y="274"/>
                  <a:pt x="378" y="270"/>
                </a:cubicBezTo>
                <a:cubicBezTo>
                  <a:pt x="378" y="266"/>
                  <a:pt x="379" y="262"/>
                  <a:pt x="379" y="257"/>
                </a:cubicBezTo>
                <a:lnTo>
                  <a:pt x="379" y="254"/>
                </a:lnTo>
                <a:lnTo>
                  <a:pt x="380" y="254"/>
                </a:lnTo>
                <a:cubicBezTo>
                  <a:pt x="385" y="223"/>
                  <a:pt x="404" y="197"/>
                  <a:pt x="431" y="183"/>
                </a:cubicBezTo>
                <a:cubicBezTo>
                  <a:pt x="412" y="165"/>
                  <a:pt x="387" y="154"/>
                  <a:pt x="359" y="154"/>
                </a:cubicBezTo>
                <a:lnTo>
                  <a:pt x="269" y="154"/>
                </a:lnTo>
                <a:cubicBezTo>
                  <a:pt x="241" y="154"/>
                  <a:pt x="216" y="165"/>
                  <a:pt x="197" y="183"/>
                </a:cubicBezTo>
                <a:cubicBezTo>
                  <a:pt x="228" y="199"/>
                  <a:pt x="249" y="232"/>
                  <a:pt x="249" y="270"/>
                </a:cubicBezTo>
                <a:cubicBezTo>
                  <a:pt x="249" y="278"/>
                  <a:pt x="249" y="286"/>
                  <a:pt x="247" y="293"/>
                </a:cubicBezTo>
                <a:lnTo>
                  <a:pt x="247" y="335"/>
                </a:lnTo>
                <a:cubicBezTo>
                  <a:pt x="276" y="347"/>
                  <a:pt x="299" y="369"/>
                  <a:pt x="314" y="396"/>
                </a:cubicBezTo>
                <a:cubicBezTo>
                  <a:pt x="328" y="369"/>
                  <a:pt x="351" y="348"/>
                  <a:pt x="379" y="336"/>
                </a:cubicBezTo>
                <a:close/>
                <a:moveTo>
                  <a:pt x="282" y="400"/>
                </a:moveTo>
                <a:lnTo>
                  <a:pt x="282" y="400"/>
                </a:lnTo>
                <a:cubicBezTo>
                  <a:pt x="280" y="397"/>
                  <a:pt x="278" y="394"/>
                  <a:pt x="275" y="391"/>
                </a:cubicBezTo>
                <a:cubicBezTo>
                  <a:pt x="275" y="390"/>
                  <a:pt x="274" y="390"/>
                  <a:pt x="274" y="390"/>
                </a:cubicBezTo>
                <a:cubicBezTo>
                  <a:pt x="272" y="387"/>
                  <a:pt x="270" y="385"/>
                  <a:pt x="267" y="382"/>
                </a:cubicBezTo>
                <a:cubicBezTo>
                  <a:pt x="267" y="382"/>
                  <a:pt x="266" y="382"/>
                  <a:pt x="266" y="381"/>
                </a:cubicBezTo>
                <a:cubicBezTo>
                  <a:pt x="263" y="379"/>
                  <a:pt x="261" y="377"/>
                  <a:pt x="258" y="375"/>
                </a:cubicBezTo>
                <a:cubicBezTo>
                  <a:pt x="257" y="374"/>
                  <a:pt x="257" y="374"/>
                  <a:pt x="257" y="374"/>
                </a:cubicBezTo>
                <a:cubicBezTo>
                  <a:pt x="247" y="367"/>
                  <a:pt x="237" y="362"/>
                  <a:pt x="225" y="359"/>
                </a:cubicBezTo>
                <a:cubicBezTo>
                  <a:pt x="223" y="358"/>
                  <a:pt x="220" y="357"/>
                  <a:pt x="218" y="357"/>
                </a:cubicBezTo>
                <a:cubicBezTo>
                  <a:pt x="217" y="356"/>
                  <a:pt x="215" y="356"/>
                  <a:pt x="214" y="356"/>
                </a:cubicBezTo>
                <a:cubicBezTo>
                  <a:pt x="212" y="356"/>
                  <a:pt x="210" y="355"/>
                  <a:pt x="208" y="355"/>
                </a:cubicBezTo>
                <a:cubicBezTo>
                  <a:pt x="207" y="355"/>
                  <a:pt x="206" y="355"/>
                  <a:pt x="205" y="355"/>
                </a:cubicBezTo>
                <a:cubicBezTo>
                  <a:pt x="202" y="354"/>
                  <a:pt x="199" y="354"/>
                  <a:pt x="195" y="354"/>
                </a:cubicBezTo>
                <a:lnTo>
                  <a:pt x="105" y="354"/>
                </a:lnTo>
                <a:cubicBezTo>
                  <a:pt x="47" y="354"/>
                  <a:pt x="0" y="401"/>
                  <a:pt x="0" y="460"/>
                </a:cubicBezTo>
                <a:lnTo>
                  <a:pt x="0" y="600"/>
                </a:lnTo>
                <a:lnTo>
                  <a:pt x="62" y="600"/>
                </a:lnTo>
                <a:lnTo>
                  <a:pt x="62" y="454"/>
                </a:lnTo>
                <a:lnTo>
                  <a:pt x="83" y="454"/>
                </a:lnTo>
                <a:lnTo>
                  <a:pt x="83" y="600"/>
                </a:lnTo>
                <a:lnTo>
                  <a:pt x="216" y="600"/>
                </a:lnTo>
                <a:lnTo>
                  <a:pt x="216" y="454"/>
                </a:lnTo>
                <a:lnTo>
                  <a:pt x="237" y="454"/>
                </a:lnTo>
                <a:lnTo>
                  <a:pt x="237" y="600"/>
                </a:lnTo>
                <a:lnTo>
                  <a:pt x="301" y="600"/>
                </a:lnTo>
                <a:lnTo>
                  <a:pt x="301" y="460"/>
                </a:lnTo>
                <a:cubicBezTo>
                  <a:pt x="301" y="438"/>
                  <a:pt x="294" y="417"/>
                  <a:pt x="282" y="400"/>
                </a:cubicBezTo>
                <a:cubicBezTo>
                  <a:pt x="282" y="400"/>
                  <a:pt x="282" y="400"/>
                  <a:pt x="282" y="400"/>
                </a:cubicBezTo>
                <a:close/>
                <a:moveTo>
                  <a:pt x="523" y="354"/>
                </a:moveTo>
                <a:lnTo>
                  <a:pt x="523" y="354"/>
                </a:lnTo>
                <a:lnTo>
                  <a:pt x="433" y="354"/>
                </a:lnTo>
                <a:cubicBezTo>
                  <a:pt x="429" y="354"/>
                  <a:pt x="426" y="354"/>
                  <a:pt x="423" y="355"/>
                </a:cubicBezTo>
                <a:cubicBezTo>
                  <a:pt x="422" y="355"/>
                  <a:pt x="421" y="355"/>
                  <a:pt x="420" y="355"/>
                </a:cubicBezTo>
                <a:cubicBezTo>
                  <a:pt x="418" y="355"/>
                  <a:pt x="415" y="356"/>
                  <a:pt x="413" y="356"/>
                </a:cubicBezTo>
                <a:cubicBezTo>
                  <a:pt x="412" y="356"/>
                  <a:pt x="411" y="356"/>
                  <a:pt x="410" y="357"/>
                </a:cubicBezTo>
                <a:cubicBezTo>
                  <a:pt x="408" y="357"/>
                  <a:pt x="405" y="358"/>
                  <a:pt x="403" y="358"/>
                </a:cubicBezTo>
                <a:cubicBezTo>
                  <a:pt x="387" y="363"/>
                  <a:pt x="373" y="371"/>
                  <a:pt x="361" y="382"/>
                </a:cubicBezTo>
                <a:cubicBezTo>
                  <a:pt x="361" y="382"/>
                  <a:pt x="361" y="383"/>
                  <a:pt x="361" y="383"/>
                </a:cubicBezTo>
                <a:cubicBezTo>
                  <a:pt x="358" y="385"/>
                  <a:pt x="356" y="388"/>
                  <a:pt x="353" y="390"/>
                </a:cubicBezTo>
                <a:cubicBezTo>
                  <a:pt x="353" y="391"/>
                  <a:pt x="353" y="391"/>
                  <a:pt x="353" y="391"/>
                </a:cubicBezTo>
                <a:cubicBezTo>
                  <a:pt x="337" y="410"/>
                  <a:pt x="327" y="433"/>
                  <a:pt x="327" y="460"/>
                </a:cubicBezTo>
                <a:lnTo>
                  <a:pt x="327" y="600"/>
                </a:lnTo>
                <a:lnTo>
                  <a:pt x="389" y="600"/>
                </a:lnTo>
                <a:lnTo>
                  <a:pt x="389" y="454"/>
                </a:lnTo>
                <a:lnTo>
                  <a:pt x="410" y="454"/>
                </a:lnTo>
                <a:lnTo>
                  <a:pt x="410" y="600"/>
                </a:lnTo>
                <a:lnTo>
                  <a:pt x="543" y="600"/>
                </a:lnTo>
                <a:lnTo>
                  <a:pt x="543" y="454"/>
                </a:lnTo>
                <a:lnTo>
                  <a:pt x="564" y="454"/>
                </a:lnTo>
                <a:lnTo>
                  <a:pt x="564" y="600"/>
                </a:lnTo>
                <a:lnTo>
                  <a:pt x="628" y="600"/>
                </a:lnTo>
                <a:lnTo>
                  <a:pt x="628" y="460"/>
                </a:lnTo>
                <a:cubicBezTo>
                  <a:pt x="628" y="401"/>
                  <a:pt x="581" y="354"/>
                  <a:pt x="523" y="354"/>
                </a:cubicBezTo>
                <a:close/>
                <a:moveTo>
                  <a:pt x="150" y="340"/>
                </a:moveTo>
                <a:lnTo>
                  <a:pt x="150" y="340"/>
                </a:lnTo>
                <a:cubicBezTo>
                  <a:pt x="159" y="340"/>
                  <a:pt x="167" y="338"/>
                  <a:pt x="175" y="335"/>
                </a:cubicBezTo>
                <a:cubicBezTo>
                  <a:pt x="175" y="335"/>
                  <a:pt x="175" y="335"/>
                  <a:pt x="176" y="335"/>
                </a:cubicBezTo>
                <a:cubicBezTo>
                  <a:pt x="179" y="334"/>
                  <a:pt x="183" y="332"/>
                  <a:pt x="186" y="330"/>
                </a:cubicBezTo>
                <a:cubicBezTo>
                  <a:pt x="186" y="330"/>
                  <a:pt x="186" y="330"/>
                  <a:pt x="186" y="330"/>
                </a:cubicBezTo>
                <a:cubicBezTo>
                  <a:pt x="190" y="328"/>
                  <a:pt x="193" y="326"/>
                  <a:pt x="196" y="323"/>
                </a:cubicBezTo>
                <a:cubicBezTo>
                  <a:pt x="196" y="323"/>
                  <a:pt x="196" y="323"/>
                  <a:pt x="196" y="323"/>
                </a:cubicBezTo>
                <a:cubicBezTo>
                  <a:pt x="202" y="318"/>
                  <a:pt x="206" y="312"/>
                  <a:pt x="210" y="306"/>
                </a:cubicBezTo>
                <a:cubicBezTo>
                  <a:pt x="211" y="305"/>
                  <a:pt x="211" y="305"/>
                  <a:pt x="211" y="305"/>
                </a:cubicBezTo>
                <a:cubicBezTo>
                  <a:pt x="213" y="302"/>
                  <a:pt x="214" y="298"/>
                  <a:pt x="216" y="295"/>
                </a:cubicBezTo>
                <a:cubicBezTo>
                  <a:pt x="216" y="295"/>
                  <a:pt x="216" y="294"/>
                  <a:pt x="216" y="293"/>
                </a:cubicBezTo>
                <a:cubicBezTo>
                  <a:pt x="217" y="290"/>
                  <a:pt x="218" y="287"/>
                  <a:pt x="219" y="283"/>
                </a:cubicBezTo>
                <a:cubicBezTo>
                  <a:pt x="219" y="283"/>
                  <a:pt x="219" y="282"/>
                  <a:pt x="219" y="282"/>
                </a:cubicBezTo>
                <a:cubicBezTo>
                  <a:pt x="220" y="278"/>
                  <a:pt x="220" y="274"/>
                  <a:pt x="220" y="270"/>
                </a:cubicBezTo>
                <a:cubicBezTo>
                  <a:pt x="220" y="267"/>
                  <a:pt x="220" y="264"/>
                  <a:pt x="220" y="261"/>
                </a:cubicBezTo>
                <a:cubicBezTo>
                  <a:pt x="219" y="260"/>
                  <a:pt x="219" y="259"/>
                  <a:pt x="219" y="258"/>
                </a:cubicBezTo>
                <a:cubicBezTo>
                  <a:pt x="219" y="255"/>
                  <a:pt x="218" y="253"/>
                  <a:pt x="217" y="250"/>
                </a:cubicBezTo>
                <a:cubicBezTo>
                  <a:pt x="217" y="250"/>
                  <a:pt x="217" y="250"/>
                  <a:pt x="217" y="249"/>
                </a:cubicBezTo>
                <a:cubicBezTo>
                  <a:pt x="216" y="247"/>
                  <a:pt x="215" y="244"/>
                  <a:pt x="214" y="241"/>
                </a:cubicBezTo>
                <a:cubicBezTo>
                  <a:pt x="214" y="240"/>
                  <a:pt x="213" y="240"/>
                  <a:pt x="213" y="239"/>
                </a:cubicBezTo>
                <a:cubicBezTo>
                  <a:pt x="212" y="237"/>
                  <a:pt x="210" y="234"/>
                  <a:pt x="209" y="231"/>
                </a:cubicBezTo>
                <a:lnTo>
                  <a:pt x="208" y="231"/>
                </a:lnTo>
                <a:cubicBezTo>
                  <a:pt x="207" y="229"/>
                  <a:pt x="205" y="226"/>
                  <a:pt x="203" y="224"/>
                </a:cubicBezTo>
                <a:cubicBezTo>
                  <a:pt x="203" y="224"/>
                  <a:pt x="202" y="223"/>
                  <a:pt x="202" y="223"/>
                </a:cubicBezTo>
                <a:cubicBezTo>
                  <a:pt x="200" y="221"/>
                  <a:pt x="198" y="219"/>
                  <a:pt x="195" y="217"/>
                </a:cubicBezTo>
                <a:cubicBezTo>
                  <a:pt x="195" y="217"/>
                  <a:pt x="195" y="217"/>
                  <a:pt x="195" y="217"/>
                </a:cubicBezTo>
                <a:cubicBezTo>
                  <a:pt x="193" y="215"/>
                  <a:pt x="190" y="213"/>
                  <a:pt x="188" y="211"/>
                </a:cubicBezTo>
                <a:cubicBezTo>
                  <a:pt x="187" y="211"/>
                  <a:pt x="187" y="211"/>
                  <a:pt x="186" y="210"/>
                </a:cubicBezTo>
                <a:cubicBezTo>
                  <a:pt x="184" y="209"/>
                  <a:pt x="181" y="208"/>
                  <a:pt x="179" y="206"/>
                </a:cubicBezTo>
                <a:cubicBezTo>
                  <a:pt x="179" y="206"/>
                  <a:pt x="178" y="206"/>
                  <a:pt x="178" y="206"/>
                </a:cubicBezTo>
                <a:cubicBezTo>
                  <a:pt x="170" y="202"/>
                  <a:pt x="160" y="200"/>
                  <a:pt x="150" y="200"/>
                </a:cubicBezTo>
                <a:cubicBezTo>
                  <a:pt x="112" y="200"/>
                  <a:pt x="81" y="232"/>
                  <a:pt x="81" y="270"/>
                </a:cubicBezTo>
                <a:cubicBezTo>
                  <a:pt x="81" y="309"/>
                  <a:pt x="112" y="340"/>
                  <a:pt x="150" y="3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3765"/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9"/>
          <p:cNvSpPr/>
          <p:nvPr/>
        </p:nvSpPr>
        <p:spPr bwMode="auto">
          <a:xfrm>
            <a:off x="6580918" y="4859152"/>
            <a:ext cx="1392057" cy="1390469"/>
          </a:xfrm>
          <a:custGeom>
            <a:avLst/>
            <a:gdLst>
              <a:gd name="T0" fmla="*/ 1664 w 2386"/>
              <a:gd name="T1" fmla="*/ 260 h 2385"/>
              <a:gd name="T2" fmla="*/ 2125 w 2386"/>
              <a:gd name="T3" fmla="*/ 1664 h 2385"/>
              <a:gd name="T4" fmla="*/ 722 w 2386"/>
              <a:gd name="T5" fmla="*/ 2125 h 2385"/>
              <a:gd name="T6" fmla="*/ 260 w 2386"/>
              <a:gd name="T7" fmla="*/ 721 h 2385"/>
              <a:gd name="T8" fmla="*/ 1664 w 2386"/>
              <a:gd name="T9" fmla="*/ 260 h 2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6" h="2385">
                <a:moveTo>
                  <a:pt x="1664" y="260"/>
                </a:moveTo>
                <a:cubicBezTo>
                  <a:pt x="2179" y="520"/>
                  <a:pt x="2386" y="1149"/>
                  <a:pt x="2125" y="1664"/>
                </a:cubicBezTo>
                <a:cubicBezTo>
                  <a:pt x="1865" y="2179"/>
                  <a:pt x="1237" y="2385"/>
                  <a:pt x="722" y="2125"/>
                </a:cubicBezTo>
                <a:cubicBezTo>
                  <a:pt x="207" y="1865"/>
                  <a:pt x="0" y="1236"/>
                  <a:pt x="260" y="721"/>
                </a:cubicBezTo>
                <a:cubicBezTo>
                  <a:pt x="521" y="207"/>
                  <a:pt x="1149" y="0"/>
                  <a:pt x="1664" y="260"/>
                </a:cubicBezTo>
                <a:close/>
              </a:path>
            </a:pathLst>
          </a:custGeom>
          <a:gradFill>
            <a:gsLst>
              <a:gs pos="0">
                <a:schemeClr val="tx2"/>
              </a:gs>
              <a:gs pos="0">
                <a:srgbClr val="FFCB6D"/>
              </a:gs>
              <a:gs pos="100000">
                <a:srgbClr val="FAA100"/>
              </a:gs>
            </a:gsLst>
            <a:lin ang="5400000" scaled="1"/>
          </a:gra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08140" y="5158105"/>
            <a:ext cx="1138555" cy="829945"/>
          </a:xfrm>
          <a:prstGeom prst="rect">
            <a:avLst/>
          </a:prstGeom>
        </p:spPr>
        <p:txBody>
          <a:bodyPr wrap="square">
            <a:spAutoFit/>
          </a:bodyPr>
          <a:p>
            <a:pPr algn="ctr" defTabSz="913765">
              <a:defRPr/>
            </a:pP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向南部倾斜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3795" y="159385"/>
            <a:ext cx="23202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defTabSz="913765"/>
            <a:r>
              <a:rPr lang="zh-CN" altLang="en-US" sz="2800" b="1" dirty="0">
                <a:solidFill>
                  <a:srgbClr val="60595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人力分配情况</a:t>
            </a:r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10795" y="219710"/>
            <a:ext cx="1143000" cy="400685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左弧形箭头 10"/>
          <p:cNvSpPr/>
          <p:nvPr/>
        </p:nvSpPr>
        <p:spPr>
          <a:xfrm rot="2940000">
            <a:off x="4164965" y="1010285"/>
            <a:ext cx="1075055" cy="222504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左弧形箭头 11"/>
          <p:cNvSpPr/>
          <p:nvPr/>
        </p:nvSpPr>
        <p:spPr>
          <a:xfrm rot="17940000">
            <a:off x="4244340" y="4522470"/>
            <a:ext cx="1162050" cy="244348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左弧形箭头 12"/>
          <p:cNvSpPr/>
          <p:nvPr/>
        </p:nvSpPr>
        <p:spPr>
          <a:xfrm rot="10020000">
            <a:off x="7517130" y="2246630"/>
            <a:ext cx="1287145" cy="236283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6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1164590" y="197485"/>
            <a:ext cx="23202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defTabSz="913765"/>
            <a:r>
              <a:rPr lang="zh-CN" altLang="en-US" sz="2800" b="1" dirty="0">
                <a:solidFill>
                  <a:srgbClr val="60595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成本投入分析</a:t>
            </a:r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-24765" y="244475"/>
            <a:ext cx="1189355" cy="427355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Oval 6"/>
          <p:cNvSpPr>
            <a:spLocks noChangeArrowheads="1"/>
          </p:cNvSpPr>
          <p:nvPr/>
        </p:nvSpPr>
        <p:spPr bwMode="auto">
          <a:xfrm>
            <a:off x="5883951" y="1972358"/>
            <a:ext cx="1066800" cy="1058862"/>
          </a:xfrm>
          <a:prstGeom prst="ellipse">
            <a:avLst/>
          </a:prstGeom>
          <a:gradFill>
            <a:gsLst>
              <a:gs pos="60000">
                <a:srgbClr val="1DB5CD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45" name="Oval 7"/>
          <p:cNvSpPr>
            <a:spLocks noChangeArrowheads="1"/>
          </p:cNvSpPr>
          <p:nvPr/>
        </p:nvSpPr>
        <p:spPr bwMode="auto">
          <a:xfrm>
            <a:off x="5429926" y="2966133"/>
            <a:ext cx="1066800" cy="1058862"/>
          </a:xfrm>
          <a:prstGeom prst="ellipse">
            <a:avLst/>
          </a:prstGeom>
          <a:gradFill>
            <a:gsLst>
              <a:gs pos="57000">
                <a:srgbClr val="FFB530"/>
              </a:gs>
              <a:gs pos="0">
                <a:srgbClr val="FFCB6D"/>
              </a:gs>
              <a:gs pos="100000">
                <a:srgbClr val="FAA100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46" name="Oval 8"/>
          <p:cNvSpPr>
            <a:spLocks noChangeArrowheads="1"/>
          </p:cNvSpPr>
          <p:nvPr/>
        </p:nvSpPr>
        <p:spPr bwMode="auto">
          <a:xfrm>
            <a:off x="5883951" y="3961495"/>
            <a:ext cx="1066800" cy="1058863"/>
          </a:xfrm>
          <a:prstGeom prst="ellipse">
            <a:avLst/>
          </a:prstGeom>
          <a:gradFill>
            <a:gsLst>
              <a:gs pos="70000">
                <a:srgbClr val="FD7B3F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48" name="Freeform 10"/>
          <p:cNvSpPr>
            <a:spLocks noEditPoints="1"/>
          </p:cNvSpPr>
          <p:nvPr/>
        </p:nvSpPr>
        <p:spPr bwMode="auto">
          <a:xfrm flipH="1">
            <a:off x="5160051" y="1337358"/>
            <a:ext cx="247650" cy="246062"/>
          </a:xfrm>
          <a:custGeom>
            <a:avLst/>
            <a:gdLst>
              <a:gd name="T0" fmla="*/ 173 w 346"/>
              <a:gd name="T1" fmla="*/ 0 h 346"/>
              <a:gd name="T2" fmla="*/ 346 w 346"/>
              <a:gd name="T3" fmla="*/ 173 h 346"/>
              <a:gd name="T4" fmla="*/ 173 w 346"/>
              <a:gd name="T5" fmla="*/ 346 h 346"/>
              <a:gd name="T6" fmla="*/ 0 w 346"/>
              <a:gd name="T7" fmla="*/ 173 h 346"/>
              <a:gd name="T8" fmla="*/ 173 w 346"/>
              <a:gd name="T9" fmla="*/ 0 h 346"/>
              <a:gd name="T10" fmla="*/ 277 w 346"/>
              <a:gd name="T11" fmla="*/ 176 h 346"/>
              <a:gd name="T12" fmla="*/ 204 w 346"/>
              <a:gd name="T13" fmla="*/ 218 h 346"/>
              <a:gd name="T14" fmla="*/ 131 w 346"/>
              <a:gd name="T15" fmla="*/ 260 h 346"/>
              <a:gd name="T16" fmla="*/ 131 w 346"/>
              <a:gd name="T17" fmla="*/ 176 h 346"/>
              <a:gd name="T18" fmla="*/ 131 w 346"/>
              <a:gd name="T19" fmla="*/ 92 h 346"/>
              <a:gd name="T20" fmla="*/ 204 w 346"/>
              <a:gd name="T21" fmla="*/ 134 h 346"/>
              <a:gd name="T22" fmla="*/ 277 w 346"/>
              <a:gd name="T23" fmla="*/ 17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6" h="346">
                <a:moveTo>
                  <a:pt x="173" y="0"/>
                </a:moveTo>
                <a:cubicBezTo>
                  <a:pt x="268" y="0"/>
                  <a:pt x="346" y="77"/>
                  <a:pt x="346" y="173"/>
                </a:cubicBezTo>
                <a:cubicBezTo>
                  <a:pt x="346" y="268"/>
                  <a:pt x="268" y="346"/>
                  <a:pt x="173" y="346"/>
                </a:cubicBezTo>
                <a:cubicBezTo>
                  <a:pt x="77" y="346"/>
                  <a:pt x="0" y="268"/>
                  <a:pt x="0" y="173"/>
                </a:cubicBezTo>
                <a:cubicBezTo>
                  <a:pt x="0" y="77"/>
                  <a:pt x="77" y="0"/>
                  <a:pt x="173" y="0"/>
                </a:cubicBezTo>
                <a:close/>
                <a:moveTo>
                  <a:pt x="277" y="176"/>
                </a:moveTo>
                <a:lnTo>
                  <a:pt x="204" y="218"/>
                </a:lnTo>
                <a:lnTo>
                  <a:pt x="131" y="260"/>
                </a:lnTo>
                <a:lnTo>
                  <a:pt x="131" y="176"/>
                </a:lnTo>
                <a:lnTo>
                  <a:pt x="131" y="92"/>
                </a:lnTo>
                <a:lnTo>
                  <a:pt x="204" y="134"/>
                </a:lnTo>
                <a:lnTo>
                  <a:pt x="277" y="176"/>
                </a:lnTo>
                <a:close/>
              </a:path>
            </a:pathLst>
          </a:custGeom>
          <a:solidFill>
            <a:srgbClr val="5051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11"/>
          <p:cNvSpPr>
            <a:spLocks noEditPoints="1"/>
          </p:cNvSpPr>
          <p:nvPr/>
        </p:nvSpPr>
        <p:spPr bwMode="auto">
          <a:xfrm flipH="1">
            <a:off x="6972976" y="2364470"/>
            <a:ext cx="247650" cy="246063"/>
          </a:xfrm>
          <a:custGeom>
            <a:avLst/>
            <a:gdLst>
              <a:gd name="T0" fmla="*/ 173 w 346"/>
              <a:gd name="T1" fmla="*/ 0 h 346"/>
              <a:gd name="T2" fmla="*/ 0 w 346"/>
              <a:gd name="T3" fmla="*/ 173 h 346"/>
              <a:gd name="T4" fmla="*/ 173 w 346"/>
              <a:gd name="T5" fmla="*/ 346 h 346"/>
              <a:gd name="T6" fmla="*/ 346 w 346"/>
              <a:gd name="T7" fmla="*/ 173 h 346"/>
              <a:gd name="T8" fmla="*/ 173 w 346"/>
              <a:gd name="T9" fmla="*/ 0 h 346"/>
              <a:gd name="T10" fmla="*/ 69 w 346"/>
              <a:gd name="T11" fmla="*/ 177 h 346"/>
              <a:gd name="T12" fmla="*/ 142 w 346"/>
              <a:gd name="T13" fmla="*/ 219 h 346"/>
              <a:gd name="T14" fmla="*/ 215 w 346"/>
              <a:gd name="T15" fmla="*/ 261 h 346"/>
              <a:gd name="T16" fmla="*/ 215 w 346"/>
              <a:gd name="T17" fmla="*/ 177 h 346"/>
              <a:gd name="T18" fmla="*/ 215 w 346"/>
              <a:gd name="T19" fmla="*/ 93 h 346"/>
              <a:gd name="T20" fmla="*/ 142 w 346"/>
              <a:gd name="T21" fmla="*/ 135 h 346"/>
              <a:gd name="T22" fmla="*/ 69 w 346"/>
              <a:gd name="T23" fmla="*/ 177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6" h="346">
                <a:moveTo>
                  <a:pt x="173" y="0"/>
                </a:moveTo>
                <a:cubicBezTo>
                  <a:pt x="78" y="0"/>
                  <a:pt x="0" y="78"/>
                  <a:pt x="0" y="173"/>
                </a:cubicBezTo>
                <a:cubicBezTo>
                  <a:pt x="0" y="269"/>
                  <a:pt x="78" y="346"/>
                  <a:pt x="173" y="346"/>
                </a:cubicBezTo>
                <a:cubicBezTo>
                  <a:pt x="269" y="346"/>
                  <a:pt x="346" y="269"/>
                  <a:pt x="346" y="173"/>
                </a:cubicBezTo>
                <a:cubicBezTo>
                  <a:pt x="346" y="78"/>
                  <a:pt x="269" y="0"/>
                  <a:pt x="173" y="0"/>
                </a:cubicBezTo>
                <a:close/>
                <a:moveTo>
                  <a:pt x="69" y="177"/>
                </a:moveTo>
                <a:lnTo>
                  <a:pt x="142" y="219"/>
                </a:lnTo>
                <a:lnTo>
                  <a:pt x="215" y="261"/>
                </a:lnTo>
                <a:lnTo>
                  <a:pt x="215" y="177"/>
                </a:lnTo>
                <a:lnTo>
                  <a:pt x="215" y="93"/>
                </a:lnTo>
                <a:lnTo>
                  <a:pt x="142" y="135"/>
                </a:lnTo>
                <a:lnTo>
                  <a:pt x="69" y="177"/>
                </a:lnTo>
                <a:close/>
              </a:path>
            </a:pathLst>
          </a:custGeom>
          <a:solidFill>
            <a:srgbClr val="5051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12"/>
          <p:cNvSpPr>
            <a:spLocks noEditPoints="1"/>
          </p:cNvSpPr>
          <p:nvPr/>
        </p:nvSpPr>
        <p:spPr bwMode="auto">
          <a:xfrm flipH="1">
            <a:off x="5160051" y="3385233"/>
            <a:ext cx="247650" cy="246062"/>
          </a:xfrm>
          <a:custGeom>
            <a:avLst/>
            <a:gdLst>
              <a:gd name="T0" fmla="*/ 173 w 346"/>
              <a:gd name="T1" fmla="*/ 0 h 346"/>
              <a:gd name="T2" fmla="*/ 346 w 346"/>
              <a:gd name="T3" fmla="*/ 173 h 346"/>
              <a:gd name="T4" fmla="*/ 173 w 346"/>
              <a:gd name="T5" fmla="*/ 346 h 346"/>
              <a:gd name="T6" fmla="*/ 0 w 346"/>
              <a:gd name="T7" fmla="*/ 173 h 346"/>
              <a:gd name="T8" fmla="*/ 173 w 346"/>
              <a:gd name="T9" fmla="*/ 0 h 346"/>
              <a:gd name="T10" fmla="*/ 277 w 346"/>
              <a:gd name="T11" fmla="*/ 176 h 346"/>
              <a:gd name="T12" fmla="*/ 204 w 346"/>
              <a:gd name="T13" fmla="*/ 218 h 346"/>
              <a:gd name="T14" fmla="*/ 131 w 346"/>
              <a:gd name="T15" fmla="*/ 260 h 346"/>
              <a:gd name="T16" fmla="*/ 131 w 346"/>
              <a:gd name="T17" fmla="*/ 176 h 346"/>
              <a:gd name="T18" fmla="*/ 131 w 346"/>
              <a:gd name="T19" fmla="*/ 92 h 346"/>
              <a:gd name="T20" fmla="*/ 204 w 346"/>
              <a:gd name="T21" fmla="*/ 134 h 346"/>
              <a:gd name="T22" fmla="*/ 277 w 346"/>
              <a:gd name="T23" fmla="*/ 17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6" h="346">
                <a:moveTo>
                  <a:pt x="173" y="0"/>
                </a:moveTo>
                <a:cubicBezTo>
                  <a:pt x="268" y="0"/>
                  <a:pt x="346" y="77"/>
                  <a:pt x="346" y="173"/>
                </a:cubicBezTo>
                <a:cubicBezTo>
                  <a:pt x="346" y="268"/>
                  <a:pt x="268" y="346"/>
                  <a:pt x="173" y="346"/>
                </a:cubicBezTo>
                <a:cubicBezTo>
                  <a:pt x="77" y="346"/>
                  <a:pt x="0" y="268"/>
                  <a:pt x="0" y="173"/>
                </a:cubicBezTo>
                <a:cubicBezTo>
                  <a:pt x="0" y="77"/>
                  <a:pt x="77" y="0"/>
                  <a:pt x="173" y="0"/>
                </a:cubicBezTo>
                <a:close/>
                <a:moveTo>
                  <a:pt x="277" y="176"/>
                </a:moveTo>
                <a:lnTo>
                  <a:pt x="204" y="218"/>
                </a:lnTo>
                <a:lnTo>
                  <a:pt x="131" y="260"/>
                </a:lnTo>
                <a:lnTo>
                  <a:pt x="131" y="176"/>
                </a:lnTo>
                <a:lnTo>
                  <a:pt x="131" y="92"/>
                </a:lnTo>
                <a:lnTo>
                  <a:pt x="204" y="134"/>
                </a:lnTo>
                <a:lnTo>
                  <a:pt x="277" y="176"/>
                </a:lnTo>
                <a:close/>
              </a:path>
            </a:pathLst>
          </a:custGeom>
          <a:solidFill>
            <a:srgbClr val="5051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13"/>
          <p:cNvSpPr>
            <a:spLocks noEditPoints="1"/>
          </p:cNvSpPr>
          <p:nvPr/>
        </p:nvSpPr>
        <p:spPr bwMode="auto">
          <a:xfrm flipH="1">
            <a:off x="6972976" y="4367894"/>
            <a:ext cx="247650" cy="246063"/>
          </a:xfrm>
          <a:custGeom>
            <a:avLst/>
            <a:gdLst>
              <a:gd name="T0" fmla="*/ 173 w 346"/>
              <a:gd name="T1" fmla="*/ 0 h 346"/>
              <a:gd name="T2" fmla="*/ 0 w 346"/>
              <a:gd name="T3" fmla="*/ 173 h 346"/>
              <a:gd name="T4" fmla="*/ 173 w 346"/>
              <a:gd name="T5" fmla="*/ 346 h 346"/>
              <a:gd name="T6" fmla="*/ 346 w 346"/>
              <a:gd name="T7" fmla="*/ 173 h 346"/>
              <a:gd name="T8" fmla="*/ 173 w 346"/>
              <a:gd name="T9" fmla="*/ 0 h 346"/>
              <a:gd name="T10" fmla="*/ 69 w 346"/>
              <a:gd name="T11" fmla="*/ 177 h 346"/>
              <a:gd name="T12" fmla="*/ 142 w 346"/>
              <a:gd name="T13" fmla="*/ 219 h 346"/>
              <a:gd name="T14" fmla="*/ 215 w 346"/>
              <a:gd name="T15" fmla="*/ 261 h 346"/>
              <a:gd name="T16" fmla="*/ 215 w 346"/>
              <a:gd name="T17" fmla="*/ 177 h 346"/>
              <a:gd name="T18" fmla="*/ 215 w 346"/>
              <a:gd name="T19" fmla="*/ 93 h 346"/>
              <a:gd name="T20" fmla="*/ 142 w 346"/>
              <a:gd name="T21" fmla="*/ 135 h 346"/>
              <a:gd name="T22" fmla="*/ 69 w 346"/>
              <a:gd name="T23" fmla="*/ 177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6" h="346">
                <a:moveTo>
                  <a:pt x="173" y="0"/>
                </a:moveTo>
                <a:cubicBezTo>
                  <a:pt x="78" y="0"/>
                  <a:pt x="0" y="78"/>
                  <a:pt x="0" y="173"/>
                </a:cubicBezTo>
                <a:cubicBezTo>
                  <a:pt x="0" y="269"/>
                  <a:pt x="78" y="346"/>
                  <a:pt x="173" y="346"/>
                </a:cubicBezTo>
                <a:cubicBezTo>
                  <a:pt x="269" y="346"/>
                  <a:pt x="346" y="269"/>
                  <a:pt x="346" y="173"/>
                </a:cubicBezTo>
                <a:cubicBezTo>
                  <a:pt x="346" y="78"/>
                  <a:pt x="269" y="0"/>
                  <a:pt x="173" y="0"/>
                </a:cubicBezTo>
                <a:close/>
                <a:moveTo>
                  <a:pt x="69" y="177"/>
                </a:moveTo>
                <a:lnTo>
                  <a:pt x="142" y="219"/>
                </a:lnTo>
                <a:lnTo>
                  <a:pt x="215" y="261"/>
                </a:lnTo>
                <a:lnTo>
                  <a:pt x="215" y="177"/>
                </a:lnTo>
                <a:lnTo>
                  <a:pt x="215" y="93"/>
                </a:lnTo>
                <a:lnTo>
                  <a:pt x="142" y="135"/>
                </a:lnTo>
                <a:lnTo>
                  <a:pt x="69" y="177"/>
                </a:lnTo>
                <a:close/>
              </a:path>
            </a:pathLst>
          </a:custGeom>
          <a:solidFill>
            <a:srgbClr val="5051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TextBox 20"/>
          <p:cNvSpPr txBox="1">
            <a:spLocks noChangeArrowheads="1"/>
          </p:cNvSpPr>
          <p:nvPr/>
        </p:nvSpPr>
        <p:spPr bwMode="auto">
          <a:xfrm flipH="1">
            <a:off x="5598201" y="1213532"/>
            <a:ext cx="7556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3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21"/>
          <p:cNvSpPr txBox="1">
            <a:spLocks noChangeArrowheads="1"/>
          </p:cNvSpPr>
          <p:nvPr/>
        </p:nvSpPr>
        <p:spPr bwMode="auto">
          <a:xfrm flipH="1">
            <a:off x="6031589" y="2209689"/>
            <a:ext cx="7572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3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22"/>
          <p:cNvSpPr txBox="1">
            <a:spLocks noChangeArrowheads="1"/>
          </p:cNvSpPr>
          <p:nvPr/>
        </p:nvSpPr>
        <p:spPr bwMode="auto">
          <a:xfrm flipH="1">
            <a:off x="5598201" y="3172202"/>
            <a:ext cx="7572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sz="3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 flipH="1">
            <a:off x="6061751" y="4149714"/>
            <a:ext cx="7572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sz="3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24"/>
          <p:cNvSpPr txBox="1">
            <a:spLocks noChangeArrowheads="1"/>
          </p:cNvSpPr>
          <p:nvPr/>
        </p:nvSpPr>
        <p:spPr bwMode="auto">
          <a:xfrm flipH="1">
            <a:off x="5598202" y="5186700"/>
            <a:ext cx="7572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sz="3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25"/>
          <p:cNvSpPr>
            <a:spLocks noChangeArrowheads="1"/>
          </p:cNvSpPr>
          <p:nvPr/>
        </p:nvSpPr>
        <p:spPr bwMode="auto">
          <a:xfrm>
            <a:off x="911182" y="1269095"/>
            <a:ext cx="419330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公司提出市场费用承包政策之后，最大限度防止了费用陷阱，费用超支现象得以控制。</a:t>
            </a:r>
            <a:endParaRPr lang="zh-CN" altLang="en-US" dirty="0">
              <a:solidFill>
                <a:srgbClr val="3D3D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921574" y="3431271"/>
            <a:ext cx="41114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营销部没有数据统计的支持，对费用的控制较为盲目。</a:t>
            </a:r>
            <a:endParaRPr lang="zh-CN" altLang="en-US" dirty="0">
              <a:solidFill>
                <a:srgbClr val="3D3D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34"/>
          <p:cNvSpPr>
            <a:spLocks noChangeArrowheads="1"/>
          </p:cNvSpPr>
          <p:nvPr/>
        </p:nvSpPr>
        <p:spPr bwMode="auto">
          <a:xfrm>
            <a:off x="1794218" y="3070908"/>
            <a:ext cx="32388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zh-CN" altLang="en-US" sz="2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数据不精确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Oval 5"/>
          <p:cNvSpPr>
            <a:spLocks noChangeArrowheads="1"/>
          </p:cNvSpPr>
          <p:nvPr/>
        </p:nvSpPr>
        <p:spPr bwMode="auto">
          <a:xfrm>
            <a:off x="5422941" y="962390"/>
            <a:ext cx="1066800" cy="1058863"/>
          </a:xfrm>
          <a:prstGeom prst="ellipse">
            <a:avLst/>
          </a:prstGeom>
          <a:gradFill>
            <a:gsLst>
              <a:gs pos="61000">
                <a:srgbClr val="005D7F"/>
              </a:gs>
              <a:gs pos="0">
                <a:srgbClr val="0082B0"/>
              </a:gs>
              <a:gs pos="100000">
                <a:srgbClr val="005674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10" name="TextBox 20"/>
          <p:cNvSpPr txBox="1">
            <a:spLocks noChangeArrowheads="1"/>
          </p:cNvSpPr>
          <p:nvPr/>
        </p:nvSpPr>
        <p:spPr bwMode="auto">
          <a:xfrm flipH="1">
            <a:off x="5578516" y="1169082"/>
            <a:ext cx="7556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3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Oval 9"/>
          <p:cNvSpPr>
            <a:spLocks noChangeArrowheads="1"/>
          </p:cNvSpPr>
          <p:nvPr/>
        </p:nvSpPr>
        <p:spPr bwMode="auto">
          <a:xfrm>
            <a:off x="5429926" y="4955270"/>
            <a:ext cx="1066800" cy="1058863"/>
          </a:xfrm>
          <a:prstGeom prst="ellipse">
            <a:avLst/>
          </a:prstGeom>
          <a:gradFill>
            <a:gsLst>
              <a:gs pos="59000">
                <a:srgbClr val="3D3D3D"/>
              </a:gs>
              <a:gs pos="0">
                <a:srgbClr val="696969"/>
              </a:gs>
              <a:gs pos="100000">
                <a:srgbClr val="3D3D3D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11" name="Freeform 14"/>
          <p:cNvSpPr>
            <a:spLocks noEditPoints="1"/>
          </p:cNvSpPr>
          <p:nvPr/>
        </p:nvSpPr>
        <p:spPr bwMode="auto">
          <a:xfrm flipH="1">
            <a:off x="5287051" y="5623608"/>
            <a:ext cx="247650" cy="246062"/>
          </a:xfrm>
          <a:custGeom>
            <a:avLst/>
            <a:gdLst>
              <a:gd name="T0" fmla="*/ 173 w 346"/>
              <a:gd name="T1" fmla="*/ 0 h 346"/>
              <a:gd name="T2" fmla="*/ 346 w 346"/>
              <a:gd name="T3" fmla="*/ 173 h 346"/>
              <a:gd name="T4" fmla="*/ 173 w 346"/>
              <a:gd name="T5" fmla="*/ 346 h 346"/>
              <a:gd name="T6" fmla="*/ 0 w 346"/>
              <a:gd name="T7" fmla="*/ 173 h 346"/>
              <a:gd name="T8" fmla="*/ 173 w 346"/>
              <a:gd name="T9" fmla="*/ 0 h 346"/>
              <a:gd name="T10" fmla="*/ 277 w 346"/>
              <a:gd name="T11" fmla="*/ 177 h 346"/>
              <a:gd name="T12" fmla="*/ 204 w 346"/>
              <a:gd name="T13" fmla="*/ 219 h 346"/>
              <a:gd name="T14" fmla="*/ 131 w 346"/>
              <a:gd name="T15" fmla="*/ 261 h 346"/>
              <a:gd name="T16" fmla="*/ 131 w 346"/>
              <a:gd name="T17" fmla="*/ 177 h 346"/>
              <a:gd name="T18" fmla="*/ 131 w 346"/>
              <a:gd name="T19" fmla="*/ 93 h 346"/>
              <a:gd name="T20" fmla="*/ 204 w 346"/>
              <a:gd name="T21" fmla="*/ 135 h 346"/>
              <a:gd name="T22" fmla="*/ 277 w 346"/>
              <a:gd name="T23" fmla="*/ 177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6" h="346">
                <a:moveTo>
                  <a:pt x="173" y="0"/>
                </a:moveTo>
                <a:cubicBezTo>
                  <a:pt x="268" y="0"/>
                  <a:pt x="346" y="78"/>
                  <a:pt x="346" y="173"/>
                </a:cubicBezTo>
                <a:cubicBezTo>
                  <a:pt x="346" y="269"/>
                  <a:pt x="268" y="346"/>
                  <a:pt x="173" y="346"/>
                </a:cubicBezTo>
                <a:cubicBezTo>
                  <a:pt x="77" y="346"/>
                  <a:pt x="0" y="269"/>
                  <a:pt x="0" y="173"/>
                </a:cubicBezTo>
                <a:cubicBezTo>
                  <a:pt x="0" y="78"/>
                  <a:pt x="77" y="0"/>
                  <a:pt x="173" y="0"/>
                </a:cubicBezTo>
                <a:close/>
                <a:moveTo>
                  <a:pt x="277" y="177"/>
                </a:moveTo>
                <a:lnTo>
                  <a:pt x="204" y="219"/>
                </a:lnTo>
                <a:lnTo>
                  <a:pt x="131" y="261"/>
                </a:lnTo>
                <a:lnTo>
                  <a:pt x="131" y="177"/>
                </a:lnTo>
                <a:lnTo>
                  <a:pt x="131" y="93"/>
                </a:lnTo>
                <a:lnTo>
                  <a:pt x="204" y="135"/>
                </a:lnTo>
                <a:lnTo>
                  <a:pt x="277" y="177"/>
                </a:lnTo>
                <a:close/>
              </a:path>
            </a:pathLst>
          </a:custGeom>
          <a:solidFill>
            <a:srgbClr val="5051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 flipH="1">
            <a:off x="5598837" y="5222895"/>
            <a:ext cx="7572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sz="3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7300001" y="2264458"/>
            <a:ext cx="401700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/>
            <a:r>
              <a:rPr lang="zh-CN" altLang="en-US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公司调整并制定了销售人员新的待遇方案，公司的固定风险降低了，人员的竞争意识和挑战性加强。</a:t>
            </a:r>
            <a:endParaRPr lang="zh-CN" altLang="en-US" dirty="0">
              <a:solidFill>
                <a:srgbClr val="3D3D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33"/>
          <p:cNvSpPr>
            <a:spLocks noChangeArrowheads="1"/>
          </p:cNvSpPr>
          <p:nvPr/>
        </p:nvSpPr>
        <p:spPr bwMode="auto">
          <a:xfrm>
            <a:off x="7271426" y="1907270"/>
            <a:ext cx="38925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2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销售人员积极性提高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7300001" y="4282170"/>
            <a:ext cx="39526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/>
            <a:r>
              <a:rPr lang="zh-CN" altLang="en-US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市场支持费用和人员费用报销等，营销部存在“知情难，无审批”的歧形现象，管理无法加强。</a:t>
            </a:r>
            <a:endParaRPr lang="zh-CN" altLang="en-US" dirty="0">
              <a:solidFill>
                <a:srgbClr val="3D3D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35"/>
          <p:cNvSpPr>
            <a:spLocks noChangeArrowheads="1"/>
          </p:cNvSpPr>
          <p:nvPr/>
        </p:nvSpPr>
        <p:spPr bwMode="auto">
          <a:xfrm>
            <a:off x="7300001" y="3912283"/>
            <a:ext cx="34952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2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管理无法加强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911181" y="5317897"/>
            <a:ext cx="419330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个别人员管理观念陈旧、保守，不能主动遵从层级化管理，因此整个管理缺乏科学的流程。</a:t>
            </a:r>
            <a:endParaRPr lang="zh-CN" altLang="en-US" dirty="0">
              <a:solidFill>
                <a:srgbClr val="3D3D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36"/>
          <p:cNvSpPr>
            <a:spLocks noChangeArrowheads="1"/>
          </p:cNvSpPr>
          <p:nvPr/>
        </p:nvSpPr>
        <p:spPr bwMode="auto">
          <a:xfrm>
            <a:off x="1794218" y="4955270"/>
            <a:ext cx="32388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r"/>
            <a:r>
              <a:rPr lang="zh-CN" altLang="en-US" sz="2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成本控制流程需提升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53130" y="770255"/>
            <a:ext cx="170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避免费用陷井</a:t>
            </a:r>
            <a:endParaRPr lang="zh-CN" altLang="en-US" sz="20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275320" y="6498590"/>
            <a:ext cx="36252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1867515" y="3128010"/>
            <a:ext cx="10795" cy="29146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2" name="矩形 51"/>
          <p:cNvSpPr/>
          <p:nvPr/>
        </p:nvSpPr>
        <p:spPr bwMode="auto">
          <a:xfrm>
            <a:off x="0" y="1463675"/>
            <a:ext cx="12197080" cy="17805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ctrTitle"/>
          </p:nvPr>
        </p:nvSpPr>
        <p:spPr>
          <a:xfrm>
            <a:off x="4684395" y="1909445"/>
            <a:ext cx="5983605" cy="1130935"/>
          </a:xfrm>
        </p:spPr>
        <p:txBody>
          <a:bodyPr>
            <a:normAutofit fontScale="90000"/>
          </a:bodyPr>
          <a:p>
            <a:r>
              <a:rPr lang="zh-CN" altLang="en-US" sz="6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营销团队建设情况</a:t>
            </a:r>
            <a:endParaRPr lang="zh-CN" altLang="en-US" sz="6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93610" y="880110"/>
            <a:ext cx="29965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dirty="0">
                <a:ln w="13462">
                  <a:noFill/>
                  <a:prstDash val="solid"/>
                </a:ln>
                <a:solidFill>
                  <a:schemeClr val="accent2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PART ONE</a:t>
            </a:r>
            <a:endParaRPr lang="en-US" altLang="zh-CN" sz="3200" dirty="0">
              <a:ln w="13462">
                <a:noFill/>
                <a:prstDash val="solid"/>
              </a:ln>
              <a:solidFill>
                <a:schemeClr val="accent2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8" name="TextBox 25"/>
          <p:cNvSpPr txBox="1"/>
          <p:nvPr/>
        </p:nvSpPr>
        <p:spPr>
          <a:xfrm>
            <a:off x="6194425" y="3797300"/>
            <a:ext cx="236664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3765">
              <a:defRPr/>
            </a:pPr>
            <a:r>
              <a:rPr lang="zh-CN" altLang="en-US" sz="2400" dirty="0">
                <a:solidFill>
                  <a:schemeClr val="tx1"/>
                </a:solidFill>
                <a:cs typeface="+mn-ea"/>
                <a:sym typeface="Arial" panose="020B0604020202020204" pitchFamily="34" charset="0"/>
              </a:rPr>
              <a:t>团队建设情况</a:t>
            </a: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26"/>
          <p:cNvSpPr txBox="1">
            <a:spLocks noChangeArrowheads="1"/>
          </p:cNvSpPr>
          <p:nvPr/>
        </p:nvSpPr>
        <p:spPr bwMode="auto">
          <a:xfrm>
            <a:off x="9657080" y="3829050"/>
            <a:ext cx="217233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培训学习情况</a:t>
            </a:r>
            <a:endParaRPr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7"/>
          <p:cNvSpPr txBox="1">
            <a:spLocks noChangeArrowheads="1"/>
          </p:cNvSpPr>
          <p:nvPr/>
        </p:nvSpPr>
        <p:spPr bwMode="auto">
          <a:xfrm>
            <a:off x="6194425" y="4987290"/>
            <a:ext cx="236601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存在的问题</a:t>
            </a:r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9657259" y="5047486"/>
            <a:ext cx="193014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下一步措施</a:t>
            </a:r>
            <a:endParaRPr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21"/>
          <p:cNvSpPr>
            <a:spLocks noEditPoints="1"/>
          </p:cNvSpPr>
          <p:nvPr/>
        </p:nvSpPr>
        <p:spPr bwMode="auto">
          <a:xfrm>
            <a:off x="5410200" y="3797300"/>
            <a:ext cx="332105" cy="368300"/>
          </a:xfrm>
          <a:custGeom>
            <a:avLst/>
            <a:gdLst>
              <a:gd name="T0" fmla="*/ 133350 w 234"/>
              <a:gd name="T1" fmla="*/ 0 h 234"/>
              <a:gd name="T2" fmla="*/ 266700 w 234"/>
              <a:gd name="T3" fmla="*/ 134144 h 234"/>
              <a:gd name="T4" fmla="*/ 133350 w 234"/>
              <a:gd name="T5" fmla="*/ 268288 h 234"/>
              <a:gd name="T6" fmla="*/ 0 w 234"/>
              <a:gd name="T7" fmla="*/ 134144 h 234"/>
              <a:gd name="T8" fmla="*/ 133350 w 234"/>
              <a:gd name="T9" fmla="*/ 0 h 234"/>
              <a:gd name="T10" fmla="*/ 112835 w 234"/>
              <a:gd name="T11" fmla="*/ 228159 h 234"/>
              <a:gd name="T12" fmla="*/ 153865 w 234"/>
              <a:gd name="T13" fmla="*/ 228159 h 234"/>
              <a:gd name="T14" fmla="*/ 153865 w 234"/>
              <a:gd name="T15" fmla="*/ 155928 h 234"/>
              <a:gd name="T16" fmla="*/ 226809 w 234"/>
              <a:gd name="T17" fmla="*/ 155928 h 234"/>
              <a:gd name="T18" fmla="*/ 226809 w 234"/>
              <a:gd name="T19" fmla="*/ 113506 h 234"/>
              <a:gd name="T20" fmla="*/ 153865 w 234"/>
              <a:gd name="T21" fmla="*/ 113506 h 234"/>
              <a:gd name="T22" fmla="*/ 153865 w 234"/>
              <a:gd name="T23" fmla="*/ 40129 h 234"/>
              <a:gd name="T24" fmla="*/ 112835 w 234"/>
              <a:gd name="T25" fmla="*/ 40129 h 234"/>
              <a:gd name="T26" fmla="*/ 112835 w 234"/>
              <a:gd name="T27" fmla="*/ 113506 h 234"/>
              <a:gd name="T28" fmla="*/ 39891 w 234"/>
              <a:gd name="T29" fmla="*/ 113506 h 234"/>
              <a:gd name="T30" fmla="*/ 39891 w 234"/>
              <a:gd name="T31" fmla="*/ 155928 h 234"/>
              <a:gd name="T32" fmla="*/ 112835 w 234"/>
              <a:gd name="T33" fmla="*/ 155928 h 234"/>
              <a:gd name="T34" fmla="*/ 112835 w 234"/>
              <a:gd name="T35" fmla="*/ 228159 h 2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pPr defTabSz="913765"/>
            <a:endParaRPr lang="zh-CN" altLang="en-US" sz="2800">
              <a:solidFill>
                <a:srgbClr val="42455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21"/>
          <p:cNvSpPr>
            <a:spLocks noEditPoints="1"/>
          </p:cNvSpPr>
          <p:nvPr/>
        </p:nvSpPr>
        <p:spPr bwMode="auto">
          <a:xfrm>
            <a:off x="5410200" y="5019040"/>
            <a:ext cx="332105" cy="368300"/>
          </a:xfrm>
          <a:custGeom>
            <a:avLst/>
            <a:gdLst>
              <a:gd name="T0" fmla="*/ 133350 w 234"/>
              <a:gd name="T1" fmla="*/ 0 h 234"/>
              <a:gd name="T2" fmla="*/ 266700 w 234"/>
              <a:gd name="T3" fmla="*/ 134144 h 234"/>
              <a:gd name="T4" fmla="*/ 133350 w 234"/>
              <a:gd name="T5" fmla="*/ 268288 h 234"/>
              <a:gd name="T6" fmla="*/ 0 w 234"/>
              <a:gd name="T7" fmla="*/ 134144 h 234"/>
              <a:gd name="T8" fmla="*/ 133350 w 234"/>
              <a:gd name="T9" fmla="*/ 0 h 234"/>
              <a:gd name="T10" fmla="*/ 112835 w 234"/>
              <a:gd name="T11" fmla="*/ 228159 h 234"/>
              <a:gd name="T12" fmla="*/ 153865 w 234"/>
              <a:gd name="T13" fmla="*/ 228159 h 234"/>
              <a:gd name="T14" fmla="*/ 153865 w 234"/>
              <a:gd name="T15" fmla="*/ 155928 h 234"/>
              <a:gd name="T16" fmla="*/ 226809 w 234"/>
              <a:gd name="T17" fmla="*/ 155928 h 234"/>
              <a:gd name="T18" fmla="*/ 226809 w 234"/>
              <a:gd name="T19" fmla="*/ 113506 h 234"/>
              <a:gd name="T20" fmla="*/ 153865 w 234"/>
              <a:gd name="T21" fmla="*/ 113506 h 234"/>
              <a:gd name="T22" fmla="*/ 153865 w 234"/>
              <a:gd name="T23" fmla="*/ 40129 h 234"/>
              <a:gd name="T24" fmla="*/ 112835 w 234"/>
              <a:gd name="T25" fmla="*/ 40129 h 234"/>
              <a:gd name="T26" fmla="*/ 112835 w 234"/>
              <a:gd name="T27" fmla="*/ 113506 h 234"/>
              <a:gd name="T28" fmla="*/ 39891 w 234"/>
              <a:gd name="T29" fmla="*/ 113506 h 234"/>
              <a:gd name="T30" fmla="*/ 39891 w 234"/>
              <a:gd name="T31" fmla="*/ 155928 h 234"/>
              <a:gd name="T32" fmla="*/ 112835 w 234"/>
              <a:gd name="T33" fmla="*/ 155928 h 234"/>
              <a:gd name="T34" fmla="*/ 112835 w 234"/>
              <a:gd name="T35" fmla="*/ 228159 h 2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pPr defTabSz="913765"/>
            <a:endParaRPr lang="zh-CN" altLang="en-US" sz="2800">
              <a:solidFill>
                <a:srgbClr val="42455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Freeform 21"/>
          <p:cNvSpPr>
            <a:spLocks noEditPoints="1"/>
          </p:cNvSpPr>
          <p:nvPr/>
        </p:nvSpPr>
        <p:spPr bwMode="auto">
          <a:xfrm>
            <a:off x="8989695" y="5019040"/>
            <a:ext cx="332105" cy="368300"/>
          </a:xfrm>
          <a:custGeom>
            <a:avLst/>
            <a:gdLst>
              <a:gd name="T0" fmla="*/ 133350 w 234"/>
              <a:gd name="T1" fmla="*/ 0 h 234"/>
              <a:gd name="T2" fmla="*/ 266700 w 234"/>
              <a:gd name="T3" fmla="*/ 134144 h 234"/>
              <a:gd name="T4" fmla="*/ 133350 w 234"/>
              <a:gd name="T5" fmla="*/ 268288 h 234"/>
              <a:gd name="T6" fmla="*/ 0 w 234"/>
              <a:gd name="T7" fmla="*/ 134144 h 234"/>
              <a:gd name="T8" fmla="*/ 133350 w 234"/>
              <a:gd name="T9" fmla="*/ 0 h 234"/>
              <a:gd name="T10" fmla="*/ 112835 w 234"/>
              <a:gd name="T11" fmla="*/ 228159 h 234"/>
              <a:gd name="T12" fmla="*/ 153865 w 234"/>
              <a:gd name="T13" fmla="*/ 228159 h 234"/>
              <a:gd name="T14" fmla="*/ 153865 w 234"/>
              <a:gd name="T15" fmla="*/ 155928 h 234"/>
              <a:gd name="T16" fmla="*/ 226809 w 234"/>
              <a:gd name="T17" fmla="*/ 155928 h 234"/>
              <a:gd name="T18" fmla="*/ 226809 w 234"/>
              <a:gd name="T19" fmla="*/ 113506 h 234"/>
              <a:gd name="T20" fmla="*/ 153865 w 234"/>
              <a:gd name="T21" fmla="*/ 113506 h 234"/>
              <a:gd name="T22" fmla="*/ 153865 w 234"/>
              <a:gd name="T23" fmla="*/ 40129 h 234"/>
              <a:gd name="T24" fmla="*/ 112835 w 234"/>
              <a:gd name="T25" fmla="*/ 40129 h 234"/>
              <a:gd name="T26" fmla="*/ 112835 w 234"/>
              <a:gd name="T27" fmla="*/ 113506 h 234"/>
              <a:gd name="T28" fmla="*/ 39891 w 234"/>
              <a:gd name="T29" fmla="*/ 113506 h 234"/>
              <a:gd name="T30" fmla="*/ 39891 w 234"/>
              <a:gd name="T31" fmla="*/ 155928 h 234"/>
              <a:gd name="T32" fmla="*/ 112835 w 234"/>
              <a:gd name="T33" fmla="*/ 155928 h 234"/>
              <a:gd name="T34" fmla="*/ 112835 w 234"/>
              <a:gd name="T35" fmla="*/ 228159 h 2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pPr defTabSz="913765"/>
            <a:endParaRPr lang="zh-CN" altLang="en-US" sz="2800">
              <a:solidFill>
                <a:srgbClr val="42455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Freeform 21"/>
          <p:cNvSpPr>
            <a:spLocks noEditPoints="1"/>
          </p:cNvSpPr>
          <p:nvPr/>
        </p:nvSpPr>
        <p:spPr bwMode="auto">
          <a:xfrm>
            <a:off x="8989695" y="3829050"/>
            <a:ext cx="332105" cy="368300"/>
          </a:xfrm>
          <a:custGeom>
            <a:avLst/>
            <a:gdLst>
              <a:gd name="T0" fmla="*/ 133350 w 234"/>
              <a:gd name="T1" fmla="*/ 0 h 234"/>
              <a:gd name="T2" fmla="*/ 266700 w 234"/>
              <a:gd name="T3" fmla="*/ 134144 h 234"/>
              <a:gd name="T4" fmla="*/ 133350 w 234"/>
              <a:gd name="T5" fmla="*/ 268288 h 234"/>
              <a:gd name="T6" fmla="*/ 0 w 234"/>
              <a:gd name="T7" fmla="*/ 134144 h 234"/>
              <a:gd name="T8" fmla="*/ 133350 w 234"/>
              <a:gd name="T9" fmla="*/ 0 h 234"/>
              <a:gd name="T10" fmla="*/ 112835 w 234"/>
              <a:gd name="T11" fmla="*/ 228159 h 234"/>
              <a:gd name="T12" fmla="*/ 153865 w 234"/>
              <a:gd name="T13" fmla="*/ 228159 h 234"/>
              <a:gd name="T14" fmla="*/ 153865 w 234"/>
              <a:gd name="T15" fmla="*/ 155928 h 234"/>
              <a:gd name="T16" fmla="*/ 226809 w 234"/>
              <a:gd name="T17" fmla="*/ 155928 h 234"/>
              <a:gd name="T18" fmla="*/ 226809 w 234"/>
              <a:gd name="T19" fmla="*/ 113506 h 234"/>
              <a:gd name="T20" fmla="*/ 153865 w 234"/>
              <a:gd name="T21" fmla="*/ 113506 h 234"/>
              <a:gd name="T22" fmla="*/ 153865 w 234"/>
              <a:gd name="T23" fmla="*/ 40129 h 234"/>
              <a:gd name="T24" fmla="*/ 112835 w 234"/>
              <a:gd name="T25" fmla="*/ 40129 h 234"/>
              <a:gd name="T26" fmla="*/ 112835 w 234"/>
              <a:gd name="T27" fmla="*/ 113506 h 234"/>
              <a:gd name="T28" fmla="*/ 39891 w 234"/>
              <a:gd name="T29" fmla="*/ 113506 h 234"/>
              <a:gd name="T30" fmla="*/ 39891 w 234"/>
              <a:gd name="T31" fmla="*/ 155928 h 234"/>
              <a:gd name="T32" fmla="*/ 112835 w 234"/>
              <a:gd name="T33" fmla="*/ 155928 h 234"/>
              <a:gd name="T34" fmla="*/ 112835 w 234"/>
              <a:gd name="T35" fmla="*/ 228159 h 2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pPr defTabSz="913765"/>
            <a:endParaRPr lang="zh-CN" altLang="en-US" sz="2800">
              <a:solidFill>
                <a:srgbClr val="42455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3575" y="-244475"/>
            <a:ext cx="3522980" cy="77241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49600" dirty="0">
                <a:solidFill>
                  <a:srgbClr val="0070C0"/>
                </a:solidFill>
                <a:latin typeface="Impact" panose="020B0806030902050204" pitchFamily="34" charset="0"/>
                <a:ea typeface="DFKai-SB" panose="03000509000000000000" pitchFamily="65" charset="-120"/>
                <a:sym typeface="+mn-ea"/>
              </a:rPr>
              <a:t>3</a:t>
            </a:r>
            <a:endParaRPr lang="en-US"/>
          </a:p>
        </p:txBody>
      </p:sp>
    </p:spTree>
    <p:custDataLst>
      <p:tags r:id="rId1"/>
    </p:custDataLst>
  </p:cSld>
  <p:clrMapOvr>
    <a:masterClrMapping/>
  </p:clrMapOvr>
  <p:transition>
    <p:push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667431" y="1156606"/>
            <a:ext cx="5255528" cy="433332"/>
          </a:xfrm>
          <a:prstGeom prst="rect">
            <a:avLst/>
          </a:prstGeom>
          <a:gradFill>
            <a:gsLst>
              <a:gs pos="61000">
                <a:srgbClr val="005D7F"/>
              </a:gs>
              <a:gs pos="0">
                <a:srgbClr val="0082B0"/>
              </a:gs>
              <a:gs pos="100000">
                <a:srgbClr val="005674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667431" y="2850249"/>
            <a:ext cx="5255528" cy="431744"/>
          </a:xfrm>
          <a:prstGeom prst="rect">
            <a:avLst/>
          </a:prstGeom>
          <a:gradFill>
            <a:gsLst>
              <a:gs pos="60000">
                <a:srgbClr val="1DB5CD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667431" y="4691509"/>
            <a:ext cx="5255528" cy="431744"/>
          </a:xfrm>
          <a:prstGeom prst="rect">
            <a:avLst/>
          </a:prstGeom>
          <a:gradFill>
            <a:gsLst>
              <a:gs pos="70000">
                <a:srgbClr val="FD7B3F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5667432" y="1156606"/>
            <a:ext cx="4392040" cy="4015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执行力有所增强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6"/>
          <p:cNvSpPr/>
          <p:nvPr/>
        </p:nvSpPr>
        <p:spPr bwMode="auto">
          <a:xfrm>
            <a:off x="5235688" y="1174068"/>
            <a:ext cx="339681" cy="388886"/>
          </a:xfrm>
          <a:custGeom>
            <a:avLst/>
            <a:gdLst>
              <a:gd name="T0" fmla="*/ 0 w 443"/>
              <a:gd name="T1" fmla="*/ 194850 h 511"/>
              <a:gd name="T2" fmla="*/ 169480 w 443"/>
              <a:gd name="T3" fmla="*/ 97425 h 511"/>
              <a:gd name="T4" fmla="*/ 339726 w 443"/>
              <a:gd name="T5" fmla="*/ 0 h 511"/>
              <a:gd name="T6" fmla="*/ 339726 w 443"/>
              <a:gd name="T7" fmla="*/ 194850 h 511"/>
              <a:gd name="T8" fmla="*/ 339726 w 443"/>
              <a:gd name="T9" fmla="*/ 388938 h 511"/>
              <a:gd name="T10" fmla="*/ 169480 w 443"/>
              <a:gd name="T11" fmla="*/ 292274 h 511"/>
              <a:gd name="T12" fmla="*/ 0 w 443"/>
              <a:gd name="T13" fmla="*/ 194850 h 5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43" h="511">
                <a:moveTo>
                  <a:pt x="0" y="256"/>
                </a:moveTo>
                <a:lnTo>
                  <a:pt x="221" y="128"/>
                </a:lnTo>
                <a:lnTo>
                  <a:pt x="443" y="0"/>
                </a:lnTo>
                <a:lnTo>
                  <a:pt x="443" y="256"/>
                </a:lnTo>
                <a:lnTo>
                  <a:pt x="443" y="511"/>
                </a:lnTo>
                <a:lnTo>
                  <a:pt x="221" y="384"/>
                </a:lnTo>
                <a:lnTo>
                  <a:pt x="0" y="256"/>
                </a:lnTo>
                <a:close/>
              </a:path>
            </a:pathLst>
          </a:custGeom>
          <a:solidFill>
            <a:srgbClr val="3D3D3D"/>
          </a:solidFill>
          <a:ln>
            <a:noFill/>
          </a:ln>
        </p:spPr>
        <p:txBody>
          <a:bodyPr/>
          <a:lstStyle/>
          <a:p>
            <a:pPr defTabSz="913765"/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/>
          <p:nvPr/>
        </p:nvSpPr>
        <p:spPr bwMode="auto">
          <a:xfrm>
            <a:off x="5235688" y="2866123"/>
            <a:ext cx="339681" cy="388886"/>
          </a:xfrm>
          <a:custGeom>
            <a:avLst/>
            <a:gdLst>
              <a:gd name="T0" fmla="*/ 0 w 443"/>
              <a:gd name="T1" fmla="*/ 194850 h 511"/>
              <a:gd name="T2" fmla="*/ 169480 w 443"/>
              <a:gd name="T3" fmla="*/ 97425 h 511"/>
              <a:gd name="T4" fmla="*/ 339726 w 443"/>
              <a:gd name="T5" fmla="*/ 0 h 511"/>
              <a:gd name="T6" fmla="*/ 339726 w 443"/>
              <a:gd name="T7" fmla="*/ 194850 h 511"/>
              <a:gd name="T8" fmla="*/ 339726 w 443"/>
              <a:gd name="T9" fmla="*/ 388938 h 511"/>
              <a:gd name="T10" fmla="*/ 169480 w 443"/>
              <a:gd name="T11" fmla="*/ 292274 h 511"/>
              <a:gd name="T12" fmla="*/ 0 w 443"/>
              <a:gd name="T13" fmla="*/ 194850 h 5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43" h="511">
                <a:moveTo>
                  <a:pt x="0" y="256"/>
                </a:moveTo>
                <a:lnTo>
                  <a:pt x="221" y="128"/>
                </a:lnTo>
                <a:lnTo>
                  <a:pt x="443" y="0"/>
                </a:lnTo>
                <a:lnTo>
                  <a:pt x="443" y="256"/>
                </a:lnTo>
                <a:lnTo>
                  <a:pt x="443" y="511"/>
                </a:lnTo>
                <a:lnTo>
                  <a:pt x="221" y="384"/>
                </a:lnTo>
                <a:lnTo>
                  <a:pt x="0" y="256"/>
                </a:lnTo>
                <a:close/>
              </a:path>
            </a:pathLst>
          </a:custGeom>
          <a:solidFill>
            <a:srgbClr val="3D3D3D"/>
          </a:solidFill>
          <a:ln>
            <a:noFill/>
          </a:ln>
        </p:spPr>
        <p:txBody>
          <a:bodyPr/>
          <a:lstStyle/>
          <a:p>
            <a:pPr defTabSz="913765"/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6"/>
          <p:cNvSpPr/>
          <p:nvPr/>
        </p:nvSpPr>
        <p:spPr bwMode="auto">
          <a:xfrm>
            <a:off x="5235688" y="4694685"/>
            <a:ext cx="339681" cy="388886"/>
          </a:xfrm>
          <a:custGeom>
            <a:avLst/>
            <a:gdLst>
              <a:gd name="T0" fmla="*/ 0 w 443"/>
              <a:gd name="T1" fmla="*/ 194850 h 511"/>
              <a:gd name="T2" fmla="*/ 169480 w 443"/>
              <a:gd name="T3" fmla="*/ 97425 h 511"/>
              <a:gd name="T4" fmla="*/ 339726 w 443"/>
              <a:gd name="T5" fmla="*/ 0 h 511"/>
              <a:gd name="T6" fmla="*/ 339726 w 443"/>
              <a:gd name="T7" fmla="*/ 194850 h 511"/>
              <a:gd name="T8" fmla="*/ 339726 w 443"/>
              <a:gd name="T9" fmla="*/ 388938 h 511"/>
              <a:gd name="T10" fmla="*/ 169480 w 443"/>
              <a:gd name="T11" fmla="*/ 292274 h 511"/>
              <a:gd name="T12" fmla="*/ 0 w 443"/>
              <a:gd name="T13" fmla="*/ 194850 h 5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43" h="511">
                <a:moveTo>
                  <a:pt x="0" y="256"/>
                </a:moveTo>
                <a:lnTo>
                  <a:pt x="221" y="128"/>
                </a:lnTo>
                <a:lnTo>
                  <a:pt x="443" y="0"/>
                </a:lnTo>
                <a:lnTo>
                  <a:pt x="443" y="256"/>
                </a:lnTo>
                <a:lnTo>
                  <a:pt x="443" y="511"/>
                </a:lnTo>
                <a:lnTo>
                  <a:pt x="221" y="384"/>
                </a:lnTo>
                <a:lnTo>
                  <a:pt x="0" y="256"/>
                </a:lnTo>
                <a:close/>
              </a:path>
            </a:pathLst>
          </a:custGeom>
          <a:solidFill>
            <a:srgbClr val="3D3D3D"/>
          </a:solidFill>
          <a:ln>
            <a:noFill/>
          </a:ln>
        </p:spPr>
        <p:txBody>
          <a:bodyPr/>
          <a:lstStyle/>
          <a:p>
            <a:pPr defTabSz="913765"/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5667432" y="2862948"/>
            <a:ext cx="4392040" cy="399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放牧式管理有所改善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2"/>
          <p:cNvSpPr txBox="1"/>
          <p:nvPr/>
        </p:nvSpPr>
        <p:spPr>
          <a:xfrm>
            <a:off x="5667432" y="4691510"/>
            <a:ext cx="4392040" cy="399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积极性有所提高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5664257" y="1589939"/>
            <a:ext cx="5258703" cy="922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>
                <a:solidFill>
                  <a:srgbClr val="42455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坚持“让能干事者有机会、干成事者有舞台”的原则，进行一系列人事改革，团队的执行力，积极性均有所提高。</a:t>
            </a:r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4"/>
          <p:cNvSpPr txBox="1">
            <a:spLocks noChangeArrowheads="1"/>
          </p:cNvSpPr>
          <p:nvPr/>
        </p:nvSpPr>
        <p:spPr bwMode="auto">
          <a:xfrm>
            <a:off x="5664257" y="3440722"/>
            <a:ext cx="5258703" cy="64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>
                <a:solidFill>
                  <a:srgbClr val="42455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强化考核，严明纪律，精细化管理，销售人员的“放牧式”现象基本消除，营销团队的管理加强。</a:t>
            </a:r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5664257" y="5242300"/>
            <a:ext cx="5258703" cy="646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>
                <a:solidFill>
                  <a:srgbClr val="42455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待遇方面，基本消费了“大锅饭现象”，薪资待遇的挑战性增强，标准更科学合理。</a:t>
            </a:r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21740" y="220980"/>
            <a:ext cx="26644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60595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团队建设概况</a:t>
            </a:r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>
            <a:off x="21590" y="281940"/>
            <a:ext cx="1101090" cy="400050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110" y="1156335"/>
            <a:ext cx="4421505" cy="527240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457136" y="2060753"/>
            <a:ext cx="2734907" cy="194443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 algn="ctr">
            <a:solidFill>
              <a:srgbClr val="3D3D3D">
                <a:lumMod val="40000"/>
                <a:lumOff val="60000"/>
              </a:srgbClr>
            </a:solidFill>
            <a:round/>
          </a:ln>
        </p:spPr>
        <p:txBody>
          <a:bodyPr/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130153" y="1232186"/>
            <a:ext cx="10223757" cy="64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3765" eaLnBrk="1" hangingPunct="1"/>
            <a:r>
              <a:rPr lang="zh-CN" altLang="en-US">
                <a:solidFill>
                  <a:srgbClr val="605958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销售人员面临的市场无法提升、竞争乏力、观望迷茫等新情况，公司在继承原有的学习机制的情况下，增加了定期心得交流、举办月度之星经验谈、并邀请知名管理专家与销售人员进行现场交流。</a:t>
            </a:r>
            <a:endParaRPr lang="zh-CN" altLang="en-US">
              <a:solidFill>
                <a:srgbClr val="605958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1896" y="4321059"/>
            <a:ext cx="2176180" cy="4619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3765">
              <a:defRPr/>
            </a:pPr>
            <a:r>
              <a:rPr lang="zh-CN" altLang="en-US" sz="2400" dirty="0">
                <a:solidFill>
                  <a:srgbClr val="0070C0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日常例会</a:t>
            </a:r>
            <a:endParaRPr lang="zh-CN" altLang="en-US" sz="2400" dirty="0">
              <a:solidFill>
                <a:srgbClr val="0070C0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5390" y="5067087"/>
            <a:ext cx="2766653" cy="922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3765">
              <a:defRPr/>
            </a:pPr>
            <a:r>
              <a:rPr lang="zh-CN" altLang="en-US" dirty="0">
                <a:solidFill>
                  <a:srgbClr val="605958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通过例会，及时分享日常心得，提出问题，共同想办法解决。</a:t>
            </a:r>
            <a:endParaRPr lang="zh-CN" altLang="en-US" dirty="0">
              <a:solidFill>
                <a:srgbClr val="605958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72990" y="4321059"/>
            <a:ext cx="2174592" cy="4619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3765">
              <a:defRPr/>
            </a:pPr>
            <a:r>
              <a:rPr lang="zh-CN" altLang="en-US" sz="2400" dirty="0">
                <a:solidFill>
                  <a:srgbClr val="0070C0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思想交流会</a:t>
            </a:r>
            <a:endParaRPr lang="zh-CN" altLang="en-US" sz="2400" dirty="0">
              <a:solidFill>
                <a:srgbClr val="0070C0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6484" y="5067087"/>
            <a:ext cx="2766653" cy="922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3765">
              <a:defRPr/>
            </a:pPr>
            <a:r>
              <a:rPr lang="zh-CN" altLang="en-US" dirty="0">
                <a:solidFill>
                  <a:srgbClr val="605958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通过月度之星的经验传播，带动团队共同提高，营造共同进步的氛围。</a:t>
            </a:r>
            <a:endParaRPr lang="zh-CN" altLang="en-US" dirty="0">
              <a:solidFill>
                <a:srgbClr val="605958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98370" y="4321059"/>
            <a:ext cx="2176179" cy="4619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3765">
              <a:defRPr/>
            </a:pPr>
            <a:r>
              <a:rPr lang="zh-CN" altLang="en-US" sz="2400" dirty="0">
                <a:solidFill>
                  <a:srgbClr val="0070C0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专家见面会</a:t>
            </a:r>
            <a:endParaRPr lang="zh-CN" altLang="en-US" sz="2400" dirty="0">
              <a:solidFill>
                <a:srgbClr val="0070C0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61863" y="5067087"/>
            <a:ext cx="2766652" cy="922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3765">
              <a:defRPr/>
            </a:pPr>
            <a:r>
              <a:rPr lang="zh-CN" altLang="en-US" dirty="0">
                <a:solidFill>
                  <a:srgbClr val="605958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定期邀请知名专家进行理论学习，提升团队的理论水平。</a:t>
            </a:r>
            <a:endParaRPr lang="zh-CN" altLang="en-US" dirty="0">
              <a:solidFill>
                <a:srgbClr val="605958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08735" y="152400"/>
            <a:ext cx="33331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60595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培训学习情况</a:t>
            </a:r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7620" y="224790"/>
            <a:ext cx="1189355" cy="377825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3015" y="2061210"/>
            <a:ext cx="2865755" cy="19583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4870" y="2112645"/>
            <a:ext cx="2736020" cy="1907167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" name="TextBox 23"/>
          <p:cNvSpPr txBox="1"/>
          <p:nvPr/>
        </p:nvSpPr>
        <p:spPr>
          <a:xfrm>
            <a:off x="1139825" y="158750"/>
            <a:ext cx="243141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spAutoFit/>
          </a:bodyPr>
          <a:lstStyle>
            <a:lvl1pPr>
              <a:defRPr sz="2800" b="1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9pPr>
          </a:lstStyle>
          <a:p>
            <a:pPr defTabSz="913765" eaLnBrk="1" hangingPunct="1"/>
            <a:r>
              <a:rPr lang="zh-CN" altLang="en-US" dirty="0">
                <a:solidFill>
                  <a:srgbClr val="605958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存在的问题</a:t>
            </a:r>
            <a:endParaRPr lang="zh-CN" altLang="en-US" dirty="0">
              <a:solidFill>
                <a:srgbClr val="605958"/>
              </a:solidFill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10795" y="241935"/>
            <a:ext cx="1129030" cy="355600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5403147" y="1067967"/>
            <a:ext cx="3793631" cy="4015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sz="2000" b="1" dirty="0">
                <a:solidFill>
                  <a:srgbClr val="42455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部分管理人员意识保守</a:t>
            </a:r>
            <a:endParaRPr lang="en-US" altLang="zh-CN" sz="2000" b="1" dirty="0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395211" y="1390188"/>
            <a:ext cx="5552352" cy="646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>
                <a:solidFill>
                  <a:srgbClr val="42455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公司部份管理人员管理意识保守，团队管理实效降低。管理配合不到位，团队管理实效降低。</a:t>
            </a:r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09496" y="2294945"/>
            <a:ext cx="3793631" cy="399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sz="2000" b="1" dirty="0">
                <a:solidFill>
                  <a:srgbClr val="42455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存在一些坏典型</a:t>
            </a:r>
            <a:endParaRPr lang="en-US" altLang="zh-CN" sz="2000" b="1" dirty="0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401560" y="2617166"/>
            <a:ext cx="5552352" cy="646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>
                <a:solidFill>
                  <a:srgbClr val="42455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部分人存在“老油条”观念，有一定优越感，因此对于公司加强管理有“和稀泥”的想法存在。</a:t>
            </a:r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409496" y="3488621"/>
            <a:ext cx="3793631" cy="399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sz="2000" b="1" dirty="0">
                <a:solidFill>
                  <a:srgbClr val="42455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管理透明度较低</a:t>
            </a:r>
            <a:endParaRPr lang="en-US" altLang="zh-CN" sz="2000" b="1" dirty="0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401560" y="3810843"/>
            <a:ext cx="5552352" cy="923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>
                <a:solidFill>
                  <a:srgbClr val="42455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性特点的普遍反映：被管理者希望公司管理的能见度、透明度一致较低。因此对能见度逐渐增强的管理有一定抵触心理。</a:t>
            </a:r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415492" y="5019567"/>
            <a:ext cx="3793631" cy="399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sz="2000" b="1" dirty="0">
                <a:solidFill>
                  <a:srgbClr val="42455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制度监管有漏洞</a:t>
            </a:r>
            <a:endParaRPr lang="en-US" altLang="zh-CN" sz="2000" b="1" dirty="0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5407556" y="5341788"/>
            <a:ext cx="5540008" cy="646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>
                <a:solidFill>
                  <a:srgbClr val="42455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部分人心存不轨，希望钻公司管理的漏洞。所以希望公司管理的漏洞一直存在，甚至增加。</a:t>
            </a:r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37305" y="1068070"/>
            <a:ext cx="109283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</a:t>
            </a:r>
            <a:endParaRPr lang="en-US" altLang="zh-CN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37648" y="2294890"/>
            <a:ext cx="69151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  <a:endParaRPr lang="en-US" altLang="zh-CN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37648" y="3535680"/>
            <a:ext cx="69151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</a:t>
            </a:r>
            <a:endParaRPr lang="en-US" altLang="zh-CN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37648" y="4788535"/>
            <a:ext cx="69151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4</a:t>
            </a:r>
            <a:endParaRPr lang="en-US" altLang="zh-CN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860" y="1068070"/>
            <a:ext cx="3668427" cy="5212358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TextBox 23"/>
          <p:cNvSpPr txBox="1"/>
          <p:nvPr/>
        </p:nvSpPr>
        <p:spPr>
          <a:xfrm>
            <a:off x="1150620" y="158750"/>
            <a:ext cx="21424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spAutoFit/>
          </a:bodyPr>
          <a:lstStyle>
            <a:lvl1pPr>
              <a:defRPr sz="2800" b="1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9pPr>
          </a:lstStyle>
          <a:p>
            <a:pPr defTabSz="913765" eaLnBrk="1" hangingPunct="1"/>
            <a:r>
              <a:rPr lang="zh-CN" altLang="en-US" dirty="0">
                <a:solidFill>
                  <a:srgbClr val="605958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下一步措施</a:t>
            </a:r>
            <a:endParaRPr lang="zh-CN" altLang="en-US" dirty="0">
              <a:solidFill>
                <a:srgbClr val="605958"/>
              </a:solidFill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10160" y="213995"/>
            <a:ext cx="1212850" cy="411480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5900" y="3296285"/>
            <a:ext cx="3830320" cy="35306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018018" y="1060784"/>
            <a:ext cx="1998402" cy="399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sz="2000" b="1" dirty="0">
                <a:solidFill>
                  <a:srgbClr val="42455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责权明晰</a:t>
            </a:r>
            <a:endParaRPr lang="zh-CN" altLang="en-US" sz="2000" b="1" dirty="0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018019" y="1457608"/>
            <a:ext cx="2777763" cy="646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>
                <a:solidFill>
                  <a:srgbClr val="42455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对管理混乱的部分，重新划分权责，明确责任。</a:t>
            </a:r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52339" y="2676623"/>
            <a:ext cx="1996815" cy="399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sz="2000" b="1" dirty="0">
                <a:solidFill>
                  <a:srgbClr val="42455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强化学习</a:t>
            </a:r>
            <a:endParaRPr lang="zh-CN" altLang="en-US" sz="2000" b="1" dirty="0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8252339" y="3075035"/>
            <a:ext cx="2776176" cy="922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>
                <a:solidFill>
                  <a:srgbClr val="42455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在继承现有的学习机制基础上，细化考核，着力建设学习型团队。</a:t>
            </a:r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52399" y="4611531"/>
            <a:ext cx="1996815" cy="399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sz="2000" b="1" dirty="0">
                <a:solidFill>
                  <a:srgbClr val="42455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建设团队文化</a:t>
            </a:r>
            <a:endParaRPr lang="zh-CN" altLang="en-US" sz="2000" b="1" dirty="0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8252399" y="5008355"/>
            <a:ext cx="3233316" cy="923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>
                <a:solidFill>
                  <a:srgbClr val="42455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着力建设团队文化、团队精神，增加团队的凝聚力、建立起竞争型团队、打造狼性团队。</a:t>
            </a:r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15864" y="1890913"/>
            <a:ext cx="1996815" cy="399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sz="2000" b="1" dirty="0">
                <a:solidFill>
                  <a:srgbClr val="42455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人事改革</a:t>
            </a:r>
            <a:endParaRPr lang="zh-CN" altLang="en-US" sz="2000" b="1" dirty="0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915864" y="2287737"/>
            <a:ext cx="2776176" cy="923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>
                <a:solidFill>
                  <a:srgbClr val="42455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对破坏团队团结、破坏制度的老油条、特权思想者予以处分。</a:t>
            </a:r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3900" y="4371340"/>
            <a:ext cx="2012950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3765">
              <a:defRPr/>
            </a:pPr>
            <a:r>
              <a:rPr lang="zh-CN" altLang="en-US" sz="2000" b="1" dirty="0">
                <a:solidFill>
                  <a:srgbClr val="42455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建章立制</a:t>
            </a:r>
            <a:endParaRPr lang="zh-CN" altLang="en-US" sz="2000" b="1" dirty="0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17550" y="4768215"/>
            <a:ext cx="279844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>
                <a:solidFill>
                  <a:srgbClr val="42455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加强制度管理，将特权行为、混水摸鱼行为约束起来。</a:t>
            </a:r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2" name="矩形 51"/>
          <p:cNvSpPr/>
          <p:nvPr/>
        </p:nvSpPr>
        <p:spPr bwMode="auto">
          <a:xfrm>
            <a:off x="0" y="1463675"/>
            <a:ext cx="12197080" cy="17805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ctrTitle"/>
          </p:nvPr>
        </p:nvSpPr>
        <p:spPr>
          <a:xfrm>
            <a:off x="4684395" y="1909445"/>
            <a:ext cx="7145655" cy="1130935"/>
          </a:xfrm>
        </p:spPr>
        <p:txBody>
          <a:bodyPr>
            <a:normAutofit/>
          </a:bodyPr>
          <a:p>
            <a:r>
              <a:rPr lang="zh-CN" altLang="en-US" sz="6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内部管理回顾及分析</a:t>
            </a:r>
            <a:endParaRPr lang="zh-CN" altLang="en-US" sz="6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93610" y="880110"/>
            <a:ext cx="29965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dirty="0">
                <a:ln w="13462">
                  <a:noFill/>
                  <a:prstDash val="solid"/>
                </a:ln>
                <a:solidFill>
                  <a:schemeClr val="accent2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PART ONE</a:t>
            </a:r>
            <a:endParaRPr lang="en-US" altLang="zh-CN" sz="3200" dirty="0">
              <a:ln w="13462">
                <a:noFill/>
                <a:prstDash val="solid"/>
              </a:ln>
              <a:solidFill>
                <a:schemeClr val="accent2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8" name="TextBox 25"/>
          <p:cNvSpPr txBox="1"/>
          <p:nvPr/>
        </p:nvSpPr>
        <p:spPr>
          <a:xfrm>
            <a:off x="6194425" y="3797300"/>
            <a:ext cx="236664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3765">
              <a:defRPr/>
            </a:pPr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内务管理情况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9" name="TextBox 26"/>
          <p:cNvSpPr txBox="1">
            <a:spLocks noChangeArrowheads="1"/>
          </p:cNvSpPr>
          <p:nvPr/>
        </p:nvSpPr>
        <p:spPr bwMode="auto">
          <a:xfrm>
            <a:off x="9657080" y="3829050"/>
            <a:ext cx="242443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存在的主要问题</a:t>
            </a:r>
            <a:endParaRPr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27"/>
          <p:cNvSpPr txBox="1">
            <a:spLocks noChangeArrowheads="1"/>
          </p:cNvSpPr>
          <p:nvPr/>
        </p:nvSpPr>
        <p:spPr bwMode="auto">
          <a:xfrm>
            <a:off x="6195060" y="4973320"/>
            <a:ext cx="365887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 sz="24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强化责任提升效率</a:t>
            </a:r>
            <a:endParaRPr lang="zh-CN" altLang="en-US" sz="24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21"/>
          <p:cNvSpPr>
            <a:spLocks noEditPoints="1"/>
          </p:cNvSpPr>
          <p:nvPr/>
        </p:nvSpPr>
        <p:spPr bwMode="auto">
          <a:xfrm>
            <a:off x="5410200" y="3797300"/>
            <a:ext cx="332105" cy="368300"/>
          </a:xfrm>
          <a:custGeom>
            <a:avLst/>
            <a:gdLst>
              <a:gd name="T0" fmla="*/ 133350 w 234"/>
              <a:gd name="T1" fmla="*/ 0 h 234"/>
              <a:gd name="T2" fmla="*/ 266700 w 234"/>
              <a:gd name="T3" fmla="*/ 134144 h 234"/>
              <a:gd name="T4" fmla="*/ 133350 w 234"/>
              <a:gd name="T5" fmla="*/ 268288 h 234"/>
              <a:gd name="T6" fmla="*/ 0 w 234"/>
              <a:gd name="T7" fmla="*/ 134144 h 234"/>
              <a:gd name="T8" fmla="*/ 133350 w 234"/>
              <a:gd name="T9" fmla="*/ 0 h 234"/>
              <a:gd name="T10" fmla="*/ 112835 w 234"/>
              <a:gd name="T11" fmla="*/ 228159 h 234"/>
              <a:gd name="T12" fmla="*/ 153865 w 234"/>
              <a:gd name="T13" fmla="*/ 228159 h 234"/>
              <a:gd name="T14" fmla="*/ 153865 w 234"/>
              <a:gd name="T15" fmla="*/ 155928 h 234"/>
              <a:gd name="T16" fmla="*/ 226809 w 234"/>
              <a:gd name="T17" fmla="*/ 155928 h 234"/>
              <a:gd name="T18" fmla="*/ 226809 w 234"/>
              <a:gd name="T19" fmla="*/ 113506 h 234"/>
              <a:gd name="T20" fmla="*/ 153865 w 234"/>
              <a:gd name="T21" fmla="*/ 113506 h 234"/>
              <a:gd name="T22" fmla="*/ 153865 w 234"/>
              <a:gd name="T23" fmla="*/ 40129 h 234"/>
              <a:gd name="T24" fmla="*/ 112835 w 234"/>
              <a:gd name="T25" fmla="*/ 40129 h 234"/>
              <a:gd name="T26" fmla="*/ 112835 w 234"/>
              <a:gd name="T27" fmla="*/ 113506 h 234"/>
              <a:gd name="T28" fmla="*/ 39891 w 234"/>
              <a:gd name="T29" fmla="*/ 113506 h 234"/>
              <a:gd name="T30" fmla="*/ 39891 w 234"/>
              <a:gd name="T31" fmla="*/ 155928 h 234"/>
              <a:gd name="T32" fmla="*/ 112835 w 234"/>
              <a:gd name="T33" fmla="*/ 155928 h 234"/>
              <a:gd name="T34" fmla="*/ 112835 w 234"/>
              <a:gd name="T35" fmla="*/ 228159 h 2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pPr defTabSz="913765"/>
            <a:endParaRPr lang="zh-CN" altLang="en-US" sz="2800">
              <a:solidFill>
                <a:srgbClr val="42455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21"/>
          <p:cNvSpPr>
            <a:spLocks noEditPoints="1"/>
          </p:cNvSpPr>
          <p:nvPr/>
        </p:nvSpPr>
        <p:spPr bwMode="auto">
          <a:xfrm>
            <a:off x="5410200" y="5019040"/>
            <a:ext cx="332105" cy="368300"/>
          </a:xfrm>
          <a:custGeom>
            <a:avLst/>
            <a:gdLst>
              <a:gd name="T0" fmla="*/ 133350 w 234"/>
              <a:gd name="T1" fmla="*/ 0 h 234"/>
              <a:gd name="T2" fmla="*/ 266700 w 234"/>
              <a:gd name="T3" fmla="*/ 134144 h 234"/>
              <a:gd name="T4" fmla="*/ 133350 w 234"/>
              <a:gd name="T5" fmla="*/ 268288 h 234"/>
              <a:gd name="T6" fmla="*/ 0 w 234"/>
              <a:gd name="T7" fmla="*/ 134144 h 234"/>
              <a:gd name="T8" fmla="*/ 133350 w 234"/>
              <a:gd name="T9" fmla="*/ 0 h 234"/>
              <a:gd name="T10" fmla="*/ 112835 w 234"/>
              <a:gd name="T11" fmla="*/ 228159 h 234"/>
              <a:gd name="T12" fmla="*/ 153865 w 234"/>
              <a:gd name="T13" fmla="*/ 228159 h 234"/>
              <a:gd name="T14" fmla="*/ 153865 w 234"/>
              <a:gd name="T15" fmla="*/ 155928 h 234"/>
              <a:gd name="T16" fmla="*/ 226809 w 234"/>
              <a:gd name="T17" fmla="*/ 155928 h 234"/>
              <a:gd name="T18" fmla="*/ 226809 w 234"/>
              <a:gd name="T19" fmla="*/ 113506 h 234"/>
              <a:gd name="T20" fmla="*/ 153865 w 234"/>
              <a:gd name="T21" fmla="*/ 113506 h 234"/>
              <a:gd name="T22" fmla="*/ 153865 w 234"/>
              <a:gd name="T23" fmla="*/ 40129 h 234"/>
              <a:gd name="T24" fmla="*/ 112835 w 234"/>
              <a:gd name="T25" fmla="*/ 40129 h 234"/>
              <a:gd name="T26" fmla="*/ 112835 w 234"/>
              <a:gd name="T27" fmla="*/ 113506 h 234"/>
              <a:gd name="T28" fmla="*/ 39891 w 234"/>
              <a:gd name="T29" fmla="*/ 113506 h 234"/>
              <a:gd name="T30" fmla="*/ 39891 w 234"/>
              <a:gd name="T31" fmla="*/ 155928 h 234"/>
              <a:gd name="T32" fmla="*/ 112835 w 234"/>
              <a:gd name="T33" fmla="*/ 155928 h 234"/>
              <a:gd name="T34" fmla="*/ 112835 w 234"/>
              <a:gd name="T35" fmla="*/ 228159 h 2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pPr defTabSz="913765"/>
            <a:endParaRPr lang="zh-CN" altLang="en-US" sz="2800">
              <a:solidFill>
                <a:srgbClr val="42455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Freeform 21"/>
          <p:cNvSpPr>
            <a:spLocks noEditPoints="1"/>
          </p:cNvSpPr>
          <p:nvPr/>
        </p:nvSpPr>
        <p:spPr bwMode="auto">
          <a:xfrm>
            <a:off x="8989695" y="3829050"/>
            <a:ext cx="332105" cy="368300"/>
          </a:xfrm>
          <a:custGeom>
            <a:avLst/>
            <a:gdLst>
              <a:gd name="T0" fmla="*/ 133350 w 234"/>
              <a:gd name="T1" fmla="*/ 0 h 234"/>
              <a:gd name="T2" fmla="*/ 266700 w 234"/>
              <a:gd name="T3" fmla="*/ 134144 h 234"/>
              <a:gd name="T4" fmla="*/ 133350 w 234"/>
              <a:gd name="T5" fmla="*/ 268288 h 234"/>
              <a:gd name="T6" fmla="*/ 0 w 234"/>
              <a:gd name="T7" fmla="*/ 134144 h 234"/>
              <a:gd name="T8" fmla="*/ 133350 w 234"/>
              <a:gd name="T9" fmla="*/ 0 h 234"/>
              <a:gd name="T10" fmla="*/ 112835 w 234"/>
              <a:gd name="T11" fmla="*/ 228159 h 234"/>
              <a:gd name="T12" fmla="*/ 153865 w 234"/>
              <a:gd name="T13" fmla="*/ 228159 h 234"/>
              <a:gd name="T14" fmla="*/ 153865 w 234"/>
              <a:gd name="T15" fmla="*/ 155928 h 234"/>
              <a:gd name="T16" fmla="*/ 226809 w 234"/>
              <a:gd name="T17" fmla="*/ 155928 h 234"/>
              <a:gd name="T18" fmla="*/ 226809 w 234"/>
              <a:gd name="T19" fmla="*/ 113506 h 234"/>
              <a:gd name="T20" fmla="*/ 153865 w 234"/>
              <a:gd name="T21" fmla="*/ 113506 h 234"/>
              <a:gd name="T22" fmla="*/ 153865 w 234"/>
              <a:gd name="T23" fmla="*/ 40129 h 234"/>
              <a:gd name="T24" fmla="*/ 112835 w 234"/>
              <a:gd name="T25" fmla="*/ 40129 h 234"/>
              <a:gd name="T26" fmla="*/ 112835 w 234"/>
              <a:gd name="T27" fmla="*/ 113506 h 234"/>
              <a:gd name="T28" fmla="*/ 39891 w 234"/>
              <a:gd name="T29" fmla="*/ 113506 h 234"/>
              <a:gd name="T30" fmla="*/ 39891 w 234"/>
              <a:gd name="T31" fmla="*/ 155928 h 234"/>
              <a:gd name="T32" fmla="*/ 112835 w 234"/>
              <a:gd name="T33" fmla="*/ 155928 h 234"/>
              <a:gd name="T34" fmla="*/ 112835 w 234"/>
              <a:gd name="T35" fmla="*/ 228159 h 2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pPr defTabSz="913765"/>
            <a:endParaRPr lang="zh-CN" altLang="en-US" sz="2800">
              <a:solidFill>
                <a:srgbClr val="42455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3575" y="-244475"/>
            <a:ext cx="3329305" cy="77241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49600" dirty="0">
                <a:solidFill>
                  <a:srgbClr val="0070C0"/>
                </a:solidFill>
                <a:latin typeface="Impact" panose="020B0806030902050204" pitchFamily="34" charset="0"/>
                <a:ea typeface="DFKai-SB" panose="03000509000000000000" pitchFamily="65" charset="-120"/>
                <a:sym typeface="+mn-ea"/>
              </a:rPr>
              <a:t>4</a:t>
            </a:r>
            <a:endParaRPr lang="en-US"/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" name="TextBox 24"/>
          <p:cNvSpPr txBox="1"/>
          <p:nvPr/>
        </p:nvSpPr>
        <p:spPr>
          <a:xfrm>
            <a:off x="3633681" y="155283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保障按时发货</a:t>
            </a:r>
            <a:endParaRPr lang="zh-CN" altLang="en-US" sz="2000" b="1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4" name="TextBox 26"/>
          <p:cNvSpPr txBox="1"/>
          <p:nvPr/>
        </p:nvSpPr>
        <p:spPr>
          <a:xfrm>
            <a:off x="3658689" y="1920373"/>
            <a:ext cx="2650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解决了困扰很久的及时发货问题，基本实现</a:t>
            </a:r>
            <a:r>
              <a:rPr lang="en-US" altLang="zh-CN" sz="1600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24</a:t>
            </a:r>
            <a:r>
              <a:rPr lang="zh-CN" altLang="en-US" sz="1600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小时内准时发货。</a:t>
            </a:r>
            <a:endParaRPr lang="zh-CN" altLang="en-US" sz="1600" dirty="0">
              <a:solidFill>
                <a:srgbClr val="3D3D3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5" name="TextBox 27"/>
          <p:cNvSpPr txBox="1"/>
          <p:nvPr/>
        </p:nvSpPr>
        <p:spPr>
          <a:xfrm>
            <a:off x="8552084" y="1039056"/>
            <a:ext cx="25811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各项制度趋于完善</a:t>
            </a:r>
            <a:endParaRPr lang="zh-CN" altLang="en-US" sz="2000" b="1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6" name="TextBox 28"/>
          <p:cNvSpPr txBox="1"/>
          <p:nvPr/>
        </p:nvSpPr>
        <p:spPr>
          <a:xfrm>
            <a:off x="8526909" y="1369020"/>
            <a:ext cx="30899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对日常各项制作都做了不同程度的补充，使之更合理高效。</a:t>
            </a:r>
            <a:endParaRPr lang="zh-CN" altLang="en-US" sz="1600" dirty="0">
              <a:solidFill>
                <a:srgbClr val="3D3D3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7" name="TextBox 29"/>
          <p:cNvSpPr txBox="1"/>
          <p:nvPr/>
        </p:nvSpPr>
        <p:spPr>
          <a:xfrm>
            <a:off x="7087174" y="5191694"/>
            <a:ext cx="1911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内勤分工有序</a:t>
            </a:r>
            <a:endParaRPr lang="zh-CN" altLang="en-US" sz="2000" b="1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8" name="TextBox 30"/>
          <p:cNvSpPr txBox="1"/>
          <p:nvPr/>
        </p:nvSpPr>
        <p:spPr>
          <a:xfrm>
            <a:off x="7061998" y="5521658"/>
            <a:ext cx="28634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对内勤人员、文员重新明确分工，各司其责，明确岗位职责。</a:t>
            </a:r>
            <a:endParaRPr lang="zh-CN" altLang="en-US" sz="1600" dirty="0">
              <a:solidFill>
                <a:srgbClr val="3D3D3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9" name="TextBox 31"/>
          <p:cNvSpPr txBox="1"/>
          <p:nvPr/>
        </p:nvSpPr>
        <p:spPr>
          <a:xfrm>
            <a:off x="3671130" y="362787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统一着装统一形象</a:t>
            </a:r>
            <a:endParaRPr lang="zh-CN" altLang="en-US" sz="2000" b="1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0" name="TextBox 32"/>
          <p:cNvSpPr txBox="1"/>
          <p:nvPr/>
        </p:nvSpPr>
        <p:spPr>
          <a:xfrm>
            <a:off x="3672888" y="3973595"/>
            <a:ext cx="2663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配备统一工装，统一生产器具，规范日常用语。</a:t>
            </a:r>
            <a:endParaRPr lang="zh-CN" altLang="en-US" sz="1600" dirty="0">
              <a:solidFill>
                <a:srgbClr val="3D3D3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1" name="Line 5"/>
          <p:cNvSpPr>
            <a:spLocks noChangeShapeType="1"/>
          </p:cNvSpPr>
          <p:nvPr/>
        </p:nvSpPr>
        <p:spPr bwMode="auto">
          <a:xfrm>
            <a:off x="8221218" y="1483711"/>
            <a:ext cx="0" cy="2189163"/>
          </a:xfrm>
          <a:prstGeom prst="line">
            <a:avLst/>
          </a:prstGeom>
          <a:noFill/>
          <a:ln w="12700" cap="flat">
            <a:solidFill>
              <a:srgbClr val="3D3D3D">
                <a:lumMod val="60000"/>
                <a:lumOff val="40000"/>
              </a:srgb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3D3D3D"/>
              </a:solidFill>
            </a:endParaRPr>
          </a:p>
        </p:txBody>
      </p:sp>
      <p:sp>
        <p:nvSpPr>
          <p:cNvPr id="82" name="Line 6"/>
          <p:cNvSpPr>
            <a:spLocks noChangeShapeType="1"/>
          </p:cNvSpPr>
          <p:nvPr/>
        </p:nvSpPr>
        <p:spPr bwMode="auto">
          <a:xfrm>
            <a:off x="6821043" y="1480536"/>
            <a:ext cx="1400175" cy="3175"/>
          </a:xfrm>
          <a:prstGeom prst="line">
            <a:avLst/>
          </a:prstGeom>
          <a:noFill/>
          <a:ln w="12700" cap="flat">
            <a:solidFill>
              <a:srgbClr val="3D3D3D">
                <a:lumMod val="60000"/>
                <a:lumOff val="40000"/>
              </a:srgb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3D3D3D"/>
              </a:solidFill>
            </a:endParaRPr>
          </a:p>
        </p:txBody>
      </p:sp>
      <p:sp>
        <p:nvSpPr>
          <p:cNvPr id="83" name="Line 7"/>
          <p:cNvSpPr>
            <a:spLocks noChangeShapeType="1"/>
          </p:cNvSpPr>
          <p:nvPr/>
        </p:nvSpPr>
        <p:spPr bwMode="auto">
          <a:xfrm flipV="1">
            <a:off x="6821043" y="1502761"/>
            <a:ext cx="0" cy="4632325"/>
          </a:xfrm>
          <a:prstGeom prst="line">
            <a:avLst/>
          </a:prstGeom>
          <a:noFill/>
          <a:ln w="12700" cap="flat">
            <a:solidFill>
              <a:srgbClr val="3D3D3D">
                <a:lumMod val="60000"/>
                <a:lumOff val="40000"/>
              </a:srgb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3D3D3D"/>
              </a:solidFill>
            </a:endParaRPr>
          </a:p>
        </p:txBody>
      </p:sp>
      <p:sp>
        <p:nvSpPr>
          <p:cNvPr id="84" name="Line 8"/>
          <p:cNvSpPr>
            <a:spLocks noChangeShapeType="1"/>
          </p:cNvSpPr>
          <p:nvPr/>
        </p:nvSpPr>
        <p:spPr bwMode="auto">
          <a:xfrm>
            <a:off x="3425381" y="6135086"/>
            <a:ext cx="3395663" cy="0"/>
          </a:xfrm>
          <a:prstGeom prst="line">
            <a:avLst/>
          </a:prstGeom>
          <a:noFill/>
          <a:ln w="12700" cap="flat">
            <a:solidFill>
              <a:srgbClr val="3D3D3D">
                <a:lumMod val="60000"/>
                <a:lumOff val="40000"/>
              </a:srgb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3D3D3D"/>
              </a:solidFill>
            </a:endParaRPr>
          </a:p>
        </p:txBody>
      </p:sp>
      <p:sp>
        <p:nvSpPr>
          <p:cNvPr id="85" name="Line 9"/>
          <p:cNvSpPr>
            <a:spLocks noChangeShapeType="1"/>
          </p:cNvSpPr>
          <p:nvPr/>
        </p:nvSpPr>
        <p:spPr bwMode="auto">
          <a:xfrm>
            <a:off x="3425381" y="2080611"/>
            <a:ext cx="0" cy="4054475"/>
          </a:xfrm>
          <a:prstGeom prst="line">
            <a:avLst/>
          </a:prstGeom>
          <a:noFill/>
          <a:ln w="12700" cap="flat">
            <a:solidFill>
              <a:srgbClr val="3D3D3D">
                <a:lumMod val="60000"/>
                <a:lumOff val="40000"/>
              </a:srgb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3D3D3D"/>
              </a:solidFill>
            </a:endParaRPr>
          </a:p>
        </p:txBody>
      </p:sp>
      <p:sp>
        <p:nvSpPr>
          <p:cNvPr id="86" name="Line 10"/>
          <p:cNvSpPr>
            <a:spLocks noChangeShapeType="1"/>
          </p:cNvSpPr>
          <p:nvPr/>
        </p:nvSpPr>
        <p:spPr bwMode="auto">
          <a:xfrm>
            <a:off x="2095056" y="2080611"/>
            <a:ext cx="1330325" cy="0"/>
          </a:xfrm>
          <a:prstGeom prst="line">
            <a:avLst/>
          </a:prstGeom>
          <a:noFill/>
          <a:ln w="12700" cap="flat">
            <a:solidFill>
              <a:srgbClr val="3D3D3D">
                <a:lumMod val="60000"/>
                <a:lumOff val="40000"/>
              </a:srgb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3D3D3D"/>
              </a:solidFill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788543" y="1451961"/>
            <a:ext cx="1303338" cy="1306513"/>
            <a:chOff x="788543" y="1451961"/>
            <a:chExt cx="1303338" cy="130651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88" name="Oval 11"/>
            <p:cNvSpPr>
              <a:spLocks noChangeArrowheads="1"/>
            </p:cNvSpPr>
            <p:nvPr/>
          </p:nvSpPr>
          <p:spPr bwMode="auto">
            <a:xfrm>
              <a:off x="788543" y="1451961"/>
              <a:ext cx="1303338" cy="1306513"/>
            </a:xfrm>
            <a:prstGeom prst="ellipse">
              <a:avLst/>
            </a:prstGeom>
            <a:grpFill/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200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9" name="Freeform 12"/>
            <p:cNvSpPr>
              <a:spLocks noEditPoints="1"/>
            </p:cNvSpPr>
            <p:nvPr/>
          </p:nvSpPr>
          <p:spPr bwMode="auto">
            <a:xfrm>
              <a:off x="1087990" y="1690775"/>
              <a:ext cx="717146" cy="786022"/>
            </a:xfrm>
            <a:custGeom>
              <a:avLst/>
              <a:gdLst>
                <a:gd name="T0" fmla="*/ 567 w 1094"/>
                <a:gd name="T1" fmla="*/ 278 h 1197"/>
                <a:gd name="T2" fmla="*/ 646 w 1094"/>
                <a:gd name="T3" fmla="*/ 433 h 1197"/>
                <a:gd name="T4" fmla="*/ 623 w 1094"/>
                <a:gd name="T5" fmla="*/ 456 h 1197"/>
                <a:gd name="T6" fmla="*/ 600 w 1094"/>
                <a:gd name="T7" fmla="*/ 433 h 1197"/>
                <a:gd name="T8" fmla="*/ 542 w 1094"/>
                <a:gd name="T9" fmla="*/ 315 h 1197"/>
                <a:gd name="T10" fmla="*/ 536 w 1094"/>
                <a:gd name="T11" fmla="*/ 284 h 1197"/>
                <a:gd name="T12" fmla="*/ 567 w 1094"/>
                <a:gd name="T13" fmla="*/ 278 h 1197"/>
                <a:gd name="T14" fmla="*/ 31 w 1094"/>
                <a:gd name="T15" fmla="*/ 379 h 1197"/>
                <a:gd name="T16" fmla="*/ 493 w 1094"/>
                <a:gd name="T17" fmla="*/ 19 h 1197"/>
                <a:gd name="T18" fmla="*/ 886 w 1094"/>
                <a:gd name="T19" fmla="*/ 150 h 1197"/>
                <a:gd name="T20" fmla="*/ 1007 w 1094"/>
                <a:gd name="T21" fmla="*/ 483 h 1197"/>
                <a:gd name="T22" fmla="*/ 979 w 1094"/>
                <a:gd name="T23" fmla="*/ 549 h 1197"/>
                <a:gd name="T24" fmla="*/ 1049 w 1094"/>
                <a:gd name="T25" fmla="*/ 670 h 1197"/>
                <a:gd name="T26" fmla="*/ 1091 w 1094"/>
                <a:gd name="T27" fmla="*/ 737 h 1197"/>
                <a:gd name="T28" fmla="*/ 989 w 1094"/>
                <a:gd name="T29" fmla="*/ 798 h 1197"/>
                <a:gd name="T30" fmla="*/ 1013 w 1094"/>
                <a:gd name="T31" fmla="*/ 855 h 1197"/>
                <a:gd name="T32" fmla="*/ 981 w 1094"/>
                <a:gd name="T33" fmla="*/ 888 h 1197"/>
                <a:gd name="T34" fmla="*/ 989 w 1094"/>
                <a:gd name="T35" fmla="*/ 932 h 1197"/>
                <a:gd name="T36" fmla="*/ 976 w 1094"/>
                <a:gd name="T37" fmla="*/ 984 h 1197"/>
                <a:gd name="T38" fmla="*/ 1006 w 1094"/>
                <a:gd name="T39" fmla="*/ 1053 h 1197"/>
                <a:gd name="T40" fmla="*/ 800 w 1094"/>
                <a:gd name="T41" fmla="*/ 1098 h 1197"/>
                <a:gd name="T42" fmla="*/ 659 w 1094"/>
                <a:gd name="T43" fmla="*/ 1197 h 1197"/>
                <a:gd name="T44" fmla="*/ 140 w 1094"/>
                <a:gd name="T45" fmla="*/ 1197 h 1197"/>
                <a:gd name="T46" fmla="*/ 164 w 1094"/>
                <a:gd name="T47" fmla="*/ 1045 h 1197"/>
                <a:gd name="T48" fmla="*/ 55 w 1094"/>
                <a:gd name="T49" fmla="*/ 698 h 1197"/>
                <a:gd name="T50" fmla="*/ 31 w 1094"/>
                <a:gd name="T51" fmla="*/ 379 h 1197"/>
                <a:gd name="T52" fmla="*/ 506 w 1094"/>
                <a:gd name="T53" fmla="*/ 918 h 1197"/>
                <a:gd name="T54" fmla="*/ 506 w 1094"/>
                <a:gd name="T55" fmla="*/ 918 h 1197"/>
                <a:gd name="T56" fmla="*/ 620 w 1094"/>
                <a:gd name="T57" fmla="*/ 848 h 1197"/>
                <a:gd name="T58" fmla="*/ 393 w 1094"/>
                <a:gd name="T59" fmla="*/ 848 h 1197"/>
                <a:gd name="T60" fmla="*/ 506 w 1094"/>
                <a:gd name="T61" fmla="*/ 918 h 1197"/>
                <a:gd name="T62" fmla="*/ 416 w 1094"/>
                <a:gd name="T63" fmla="*/ 801 h 1197"/>
                <a:gd name="T64" fmla="*/ 416 w 1094"/>
                <a:gd name="T65" fmla="*/ 801 h 1197"/>
                <a:gd name="T66" fmla="*/ 597 w 1094"/>
                <a:gd name="T67" fmla="*/ 801 h 1197"/>
                <a:gd name="T68" fmla="*/ 620 w 1094"/>
                <a:gd name="T69" fmla="*/ 777 h 1197"/>
                <a:gd name="T70" fmla="*/ 597 w 1094"/>
                <a:gd name="T71" fmla="*/ 754 h 1197"/>
                <a:gd name="T72" fmla="*/ 416 w 1094"/>
                <a:gd name="T73" fmla="*/ 754 h 1197"/>
                <a:gd name="T74" fmla="*/ 393 w 1094"/>
                <a:gd name="T75" fmla="*/ 777 h 1197"/>
                <a:gd name="T76" fmla="*/ 416 w 1094"/>
                <a:gd name="T77" fmla="*/ 801 h 1197"/>
                <a:gd name="T78" fmla="*/ 416 w 1094"/>
                <a:gd name="T79" fmla="*/ 701 h 1197"/>
                <a:gd name="T80" fmla="*/ 416 w 1094"/>
                <a:gd name="T81" fmla="*/ 701 h 1197"/>
                <a:gd name="T82" fmla="*/ 597 w 1094"/>
                <a:gd name="T83" fmla="*/ 701 h 1197"/>
                <a:gd name="T84" fmla="*/ 734 w 1094"/>
                <a:gd name="T85" fmla="*/ 425 h 1197"/>
                <a:gd name="T86" fmla="*/ 506 w 1094"/>
                <a:gd name="T87" fmla="*/ 191 h 1197"/>
                <a:gd name="T88" fmla="*/ 280 w 1094"/>
                <a:gd name="T89" fmla="*/ 425 h 1197"/>
                <a:gd name="T90" fmla="*/ 416 w 1094"/>
                <a:gd name="T91" fmla="*/ 701 h 1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94" h="1197">
                  <a:moveTo>
                    <a:pt x="567" y="278"/>
                  </a:moveTo>
                  <a:cubicBezTo>
                    <a:pt x="570" y="280"/>
                    <a:pt x="646" y="331"/>
                    <a:pt x="646" y="433"/>
                  </a:cubicBezTo>
                  <a:cubicBezTo>
                    <a:pt x="646" y="445"/>
                    <a:pt x="635" y="456"/>
                    <a:pt x="623" y="456"/>
                  </a:cubicBezTo>
                  <a:cubicBezTo>
                    <a:pt x="610" y="456"/>
                    <a:pt x="600" y="445"/>
                    <a:pt x="600" y="433"/>
                  </a:cubicBezTo>
                  <a:cubicBezTo>
                    <a:pt x="600" y="356"/>
                    <a:pt x="545" y="317"/>
                    <a:pt x="542" y="315"/>
                  </a:cubicBezTo>
                  <a:cubicBezTo>
                    <a:pt x="532" y="308"/>
                    <a:pt x="529" y="294"/>
                    <a:pt x="536" y="284"/>
                  </a:cubicBezTo>
                  <a:cubicBezTo>
                    <a:pt x="543" y="274"/>
                    <a:pt x="557" y="271"/>
                    <a:pt x="567" y="278"/>
                  </a:cubicBezTo>
                  <a:close/>
                  <a:moveTo>
                    <a:pt x="31" y="379"/>
                  </a:moveTo>
                  <a:cubicBezTo>
                    <a:pt x="112" y="0"/>
                    <a:pt x="493" y="19"/>
                    <a:pt x="493" y="19"/>
                  </a:cubicBezTo>
                  <a:cubicBezTo>
                    <a:pt x="757" y="8"/>
                    <a:pt x="886" y="150"/>
                    <a:pt x="886" y="150"/>
                  </a:cubicBezTo>
                  <a:cubicBezTo>
                    <a:pt x="957" y="206"/>
                    <a:pt x="1053" y="445"/>
                    <a:pt x="1007" y="483"/>
                  </a:cubicBezTo>
                  <a:cubicBezTo>
                    <a:pt x="961" y="521"/>
                    <a:pt x="979" y="549"/>
                    <a:pt x="979" y="549"/>
                  </a:cubicBezTo>
                  <a:cubicBezTo>
                    <a:pt x="979" y="549"/>
                    <a:pt x="1003" y="621"/>
                    <a:pt x="1049" y="670"/>
                  </a:cubicBezTo>
                  <a:cubicBezTo>
                    <a:pt x="1094" y="718"/>
                    <a:pt x="1091" y="737"/>
                    <a:pt x="1091" y="737"/>
                  </a:cubicBezTo>
                  <a:cubicBezTo>
                    <a:pt x="1088" y="808"/>
                    <a:pt x="992" y="785"/>
                    <a:pt x="989" y="798"/>
                  </a:cubicBezTo>
                  <a:cubicBezTo>
                    <a:pt x="986" y="810"/>
                    <a:pt x="1011" y="840"/>
                    <a:pt x="1013" y="855"/>
                  </a:cubicBezTo>
                  <a:cubicBezTo>
                    <a:pt x="1016" y="870"/>
                    <a:pt x="981" y="888"/>
                    <a:pt x="981" y="888"/>
                  </a:cubicBezTo>
                  <a:lnTo>
                    <a:pt x="989" y="932"/>
                  </a:lnTo>
                  <a:cubicBezTo>
                    <a:pt x="989" y="932"/>
                    <a:pt x="940" y="961"/>
                    <a:pt x="976" y="984"/>
                  </a:cubicBezTo>
                  <a:cubicBezTo>
                    <a:pt x="1013" y="1006"/>
                    <a:pt x="1006" y="1053"/>
                    <a:pt x="1006" y="1053"/>
                  </a:cubicBezTo>
                  <a:cubicBezTo>
                    <a:pt x="998" y="1137"/>
                    <a:pt x="800" y="1098"/>
                    <a:pt x="800" y="1098"/>
                  </a:cubicBezTo>
                  <a:cubicBezTo>
                    <a:pt x="690" y="1095"/>
                    <a:pt x="659" y="1197"/>
                    <a:pt x="659" y="1197"/>
                  </a:cubicBezTo>
                  <a:lnTo>
                    <a:pt x="140" y="1197"/>
                  </a:lnTo>
                  <a:cubicBezTo>
                    <a:pt x="148" y="1131"/>
                    <a:pt x="158" y="1100"/>
                    <a:pt x="164" y="1045"/>
                  </a:cubicBezTo>
                  <a:cubicBezTo>
                    <a:pt x="186" y="863"/>
                    <a:pt x="112" y="804"/>
                    <a:pt x="55" y="698"/>
                  </a:cubicBezTo>
                  <a:cubicBezTo>
                    <a:pt x="0" y="596"/>
                    <a:pt x="31" y="379"/>
                    <a:pt x="31" y="379"/>
                  </a:cubicBezTo>
                  <a:close/>
                  <a:moveTo>
                    <a:pt x="506" y="918"/>
                  </a:moveTo>
                  <a:lnTo>
                    <a:pt x="506" y="918"/>
                  </a:lnTo>
                  <a:cubicBezTo>
                    <a:pt x="569" y="918"/>
                    <a:pt x="620" y="886"/>
                    <a:pt x="620" y="848"/>
                  </a:cubicBezTo>
                  <a:lnTo>
                    <a:pt x="393" y="848"/>
                  </a:lnTo>
                  <a:cubicBezTo>
                    <a:pt x="393" y="886"/>
                    <a:pt x="444" y="918"/>
                    <a:pt x="506" y="918"/>
                  </a:cubicBezTo>
                  <a:close/>
                  <a:moveTo>
                    <a:pt x="416" y="801"/>
                  </a:moveTo>
                  <a:lnTo>
                    <a:pt x="416" y="801"/>
                  </a:lnTo>
                  <a:lnTo>
                    <a:pt x="597" y="801"/>
                  </a:lnTo>
                  <a:cubicBezTo>
                    <a:pt x="610" y="801"/>
                    <a:pt x="620" y="790"/>
                    <a:pt x="620" y="777"/>
                  </a:cubicBezTo>
                  <a:cubicBezTo>
                    <a:pt x="620" y="764"/>
                    <a:pt x="610" y="754"/>
                    <a:pt x="597" y="754"/>
                  </a:cubicBezTo>
                  <a:lnTo>
                    <a:pt x="416" y="754"/>
                  </a:lnTo>
                  <a:cubicBezTo>
                    <a:pt x="403" y="754"/>
                    <a:pt x="393" y="764"/>
                    <a:pt x="393" y="777"/>
                  </a:cubicBezTo>
                  <a:cubicBezTo>
                    <a:pt x="393" y="790"/>
                    <a:pt x="403" y="801"/>
                    <a:pt x="416" y="801"/>
                  </a:cubicBezTo>
                  <a:close/>
                  <a:moveTo>
                    <a:pt x="416" y="701"/>
                  </a:moveTo>
                  <a:lnTo>
                    <a:pt x="416" y="701"/>
                  </a:lnTo>
                  <a:lnTo>
                    <a:pt x="597" y="701"/>
                  </a:lnTo>
                  <a:cubicBezTo>
                    <a:pt x="618" y="636"/>
                    <a:pt x="734" y="519"/>
                    <a:pt x="734" y="425"/>
                  </a:cubicBezTo>
                  <a:cubicBezTo>
                    <a:pt x="734" y="296"/>
                    <a:pt x="632" y="191"/>
                    <a:pt x="506" y="191"/>
                  </a:cubicBezTo>
                  <a:cubicBezTo>
                    <a:pt x="381" y="191"/>
                    <a:pt x="280" y="296"/>
                    <a:pt x="280" y="425"/>
                  </a:cubicBezTo>
                  <a:cubicBezTo>
                    <a:pt x="280" y="519"/>
                    <a:pt x="395" y="636"/>
                    <a:pt x="416" y="701"/>
                  </a:cubicBezTo>
                  <a:close/>
                </a:path>
              </a:pathLst>
            </a:custGeom>
            <a:grpFill/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200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176143" y="1856773"/>
            <a:ext cx="474663" cy="476250"/>
            <a:chOff x="3176143" y="1856773"/>
            <a:chExt cx="474663" cy="476250"/>
          </a:xfrm>
        </p:grpSpPr>
        <p:sp>
          <p:nvSpPr>
            <p:cNvPr id="91" name="Oval 13"/>
            <p:cNvSpPr>
              <a:spLocks noChangeArrowheads="1"/>
            </p:cNvSpPr>
            <p:nvPr/>
          </p:nvSpPr>
          <p:spPr bwMode="auto">
            <a:xfrm>
              <a:off x="3176143" y="1856773"/>
              <a:ext cx="474663" cy="476250"/>
            </a:xfrm>
            <a:prstGeom prst="ellipse">
              <a:avLst/>
            </a:prstGeom>
            <a:solidFill>
              <a:srgbClr val="1DB5CD"/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3214542" y="1880556"/>
              <a:ext cx="386644" cy="400110"/>
            </a:xfrm>
            <a:prstGeom prst="rect">
              <a:avLst/>
            </a:prstGeom>
            <a:noFill/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>
              <a:defPPr>
                <a:defRPr lang="zh-CN"/>
              </a:defPPr>
              <a:lvl1pPr marL="0" marR="0" indent="0" algn="ctr" defTabSz="914400" eaLnBrk="1" latinLnBrk="0" hangingPunct="1">
                <a:lnSpc>
                  <a:spcPct val="100000"/>
                </a:lnSpc>
                <a:buClrTx/>
                <a:buSzTx/>
                <a:buNone/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176143" y="3871311"/>
            <a:ext cx="474663" cy="476250"/>
            <a:chOff x="3176143" y="3871311"/>
            <a:chExt cx="474663" cy="476250"/>
          </a:xfrm>
        </p:grpSpPr>
        <p:sp>
          <p:nvSpPr>
            <p:cNvPr id="94" name="Oval 16"/>
            <p:cNvSpPr>
              <a:spLocks noChangeArrowheads="1"/>
            </p:cNvSpPr>
            <p:nvPr/>
          </p:nvSpPr>
          <p:spPr bwMode="auto">
            <a:xfrm>
              <a:off x="3176143" y="3871311"/>
              <a:ext cx="474663" cy="476250"/>
            </a:xfrm>
            <a:prstGeom prst="ellipse">
              <a:avLst/>
            </a:prstGeom>
            <a:solidFill>
              <a:srgbClr val="1DB5CD"/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3184026" y="3914072"/>
              <a:ext cx="465192" cy="400110"/>
            </a:xfrm>
            <a:prstGeom prst="rect">
              <a:avLst/>
            </a:prstGeom>
            <a:noFill/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>
              <a:defPPr>
                <a:defRPr lang="zh-CN"/>
              </a:defPPr>
              <a:lvl1pPr marL="0" marR="0" indent="0" algn="ctr" defTabSz="914400" eaLnBrk="1" latinLnBrk="0" hangingPunct="1">
                <a:lnSpc>
                  <a:spcPct val="100000"/>
                </a:lnSpc>
                <a:buClrTx/>
                <a:buSzTx/>
                <a:buNone/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7977330" y="1231298"/>
            <a:ext cx="494714" cy="476250"/>
            <a:chOff x="7977330" y="1231298"/>
            <a:chExt cx="494714" cy="476250"/>
          </a:xfrm>
        </p:grpSpPr>
        <p:sp>
          <p:nvSpPr>
            <p:cNvPr id="100" name="Oval 22"/>
            <p:cNvSpPr>
              <a:spLocks noChangeArrowheads="1"/>
            </p:cNvSpPr>
            <p:nvPr/>
          </p:nvSpPr>
          <p:spPr bwMode="auto">
            <a:xfrm>
              <a:off x="7997381" y="1231298"/>
              <a:ext cx="474663" cy="476250"/>
            </a:xfrm>
            <a:prstGeom prst="ellipse">
              <a:avLst/>
            </a:prstGeom>
            <a:solidFill>
              <a:srgbClr val="1DB5CD"/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7977330" y="1281275"/>
              <a:ext cx="471604" cy="400110"/>
            </a:xfrm>
            <a:prstGeom prst="rect">
              <a:avLst/>
            </a:prstGeom>
            <a:noFill/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>
              <a:defPPr>
                <a:defRPr lang="zh-CN"/>
              </a:defPPr>
              <a:lvl1pPr marL="0" marR="0" indent="0" algn="ctr" defTabSz="914400" eaLnBrk="1" latinLnBrk="0" hangingPunct="1">
                <a:lnSpc>
                  <a:spcPct val="100000"/>
                </a:lnSpc>
                <a:buClrTx/>
                <a:buSzTx/>
                <a:buNone/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997381" y="3463323"/>
            <a:ext cx="474663" cy="476250"/>
            <a:chOff x="7997381" y="3463323"/>
            <a:chExt cx="474663" cy="476250"/>
          </a:xfrm>
        </p:grpSpPr>
        <p:sp>
          <p:nvSpPr>
            <p:cNvPr id="103" name="Oval 25"/>
            <p:cNvSpPr>
              <a:spLocks noChangeArrowheads="1"/>
            </p:cNvSpPr>
            <p:nvPr/>
          </p:nvSpPr>
          <p:spPr bwMode="auto">
            <a:xfrm>
              <a:off x="7997381" y="3463323"/>
              <a:ext cx="474663" cy="476250"/>
            </a:xfrm>
            <a:prstGeom prst="ellipse">
              <a:avLst/>
            </a:prstGeom>
            <a:solidFill>
              <a:srgbClr val="1DB5CD"/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8001686" y="3504639"/>
              <a:ext cx="465192" cy="400110"/>
            </a:xfrm>
            <a:prstGeom prst="rect">
              <a:avLst/>
            </a:prstGeom>
            <a:noFill/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>
              <a:defPPr>
                <a:defRPr lang="zh-CN"/>
              </a:defPPr>
              <a:lvl1pPr marL="0" marR="0" indent="0" algn="ctr" defTabSz="914400" eaLnBrk="1" latinLnBrk="0" hangingPunct="1">
                <a:lnSpc>
                  <a:spcPct val="100000"/>
                </a:lnSpc>
                <a:buClrTx/>
                <a:buSzTx/>
                <a:buNone/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5" name="TextBox 27"/>
          <p:cNvSpPr txBox="1"/>
          <p:nvPr/>
        </p:nvSpPr>
        <p:spPr>
          <a:xfrm>
            <a:off x="8552084" y="3154459"/>
            <a:ext cx="2498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客户档案基本建立</a:t>
            </a:r>
            <a:endParaRPr lang="zh-CN" altLang="en-US" sz="2000" b="1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6" name="TextBox 28"/>
          <p:cNvSpPr txBox="1"/>
          <p:nvPr/>
        </p:nvSpPr>
        <p:spPr>
          <a:xfrm>
            <a:off x="8526909" y="3484423"/>
            <a:ext cx="30899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客户档案已有专人专岗负责，经过前期大量的工作，现已经本建成，并成为一项长期制度。</a:t>
            </a:r>
            <a:endParaRPr lang="zh-CN" altLang="en-US" sz="1600" dirty="0">
              <a:solidFill>
                <a:srgbClr val="3D3D3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Freeform 12"/>
          <p:cNvSpPr>
            <a:spLocks noEditPoints="1"/>
          </p:cNvSpPr>
          <p:nvPr/>
        </p:nvSpPr>
        <p:spPr bwMode="auto">
          <a:xfrm>
            <a:off x="1087990" y="1712365"/>
            <a:ext cx="717146" cy="786022"/>
          </a:xfrm>
          <a:custGeom>
            <a:avLst/>
            <a:gdLst>
              <a:gd name="T0" fmla="*/ 567 w 1094"/>
              <a:gd name="T1" fmla="*/ 278 h 1197"/>
              <a:gd name="T2" fmla="*/ 646 w 1094"/>
              <a:gd name="T3" fmla="*/ 433 h 1197"/>
              <a:gd name="T4" fmla="*/ 623 w 1094"/>
              <a:gd name="T5" fmla="*/ 456 h 1197"/>
              <a:gd name="T6" fmla="*/ 600 w 1094"/>
              <a:gd name="T7" fmla="*/ 433 h 1197"/>
              <a:gd name="T8" fmla="*/ 542 w 1094"/>
              <a:gd name="T9" fmla="*/ 315 h 1197"/>
              <a:gd name="T10" fmla="*/ 536 w 1094"/>
              <a:gd name="T11" fmla="*/ 284 h 1197"/>
              <a:gd name="T12" fmla="*/ 567 w 1094"/>
              <a:gd name="T13" fmla="*/ 278 h 1197"/>
              <a:gd name="T14" fmla="*/ 31 w 1094"/>
              <a:gd name="T15" fmla="*/ 379 h 1197"/>
              <a:gd name="T16" fmla="*/ 493 w 1094"/>
              <a:gd name="T17" fmla="*/ 19 h 1197"/>
              <a:gd name="T18" fmla="*/ 886 w 1094"/>
              <a:gd name="T19" fmla="*/ 150 h 1197"/>
              <a:gd name="T20" fmla="*/ 1007 w 1094"/>
              <a:gd name="T21" fmla="*/ 483 h 1197"/>
              <a:gd name="T22" fmla="*/ 979 w 1094"/>
              <a:gd name="T23" fmla="*/ 549 h 1197"/>
              <a:gd name="T24" fmla="*/ 1049 w 1094"/>
              <a:gd name="T25" fmla="*/ 670 h 1197"/>
              <a:gd name="T26" fmla="*/ 1091 w 1094"/>
              <a:gd name="T27" fmla="*/ 737 h 1197"/>
              <a:gd name="T28" fmla="*/ 989 w 1094"/>
              <a:gd name="T29" fmla="*/ 798 h 1197"/>
              <a:gd name="T30" fmla="*/ 1013 w 1094"/>
              <a:gd name="T31" fmla="*/ 855 h 1197"/>
              <a:gd name="T32" fmla="*/ 981 w 1094"/>
              <a:gd name="T33" fmla="*/ 888 h 1197"/>
              <a:gd name="T34" fmla="*/ 989 w 1094"/>
              <a:gd name="T35" fmla="*/ 932 h 1197"/>
              <a:gd name="T36" fmla="*/ 976 w 1094"/>
              <a:gd name="T37" fmla="*/ 984 h 1197"/>
              <a:gd name="T38" fmla="*/ 1006 w 1094"/>
              <a:gd name="T39" fmla="*/ 1053 h 1197"/>
              <a:gd name="T40" fmla="*/ 800 w 1094"/>
              <a:gd name="T41" fmla="*/ 1098 h 1197"/>
              <a:gd name="T42" fmla="*/ 659 w 1094"/>
              <a:gd name="T43" fmla="*/ 1197 h 1197"/>
              <a:gd name="T44" fmla="*/ 140 w 1094"/>
              <a:gd name="T45" fmla="*/ 1197 h 1197"/>
              <a:gd name="T46" fmla="*/ 164 w 1094"/>
              <a:gd name="T47" fmla="*/ 1045 h 1197"/>
              <a:gd name="T48" fmla="*/ 55 w 1094"/>
              <a:gd name="T49" fmla="*/ 698 h 1197"/>
              <a:gd name="T50" fmla="*/ 31 w 1094"/>
              <a:gd name="T51" fmla="*/ 379 h 1197"/>
              <a:gd name="T52" fmla="*/ 506 w 1094"/>
              <a:gd name="T53" fmla="*/ 918 h 1197"/>
              <a:gd name="T54" fmla="*/ 506 w 1094"/>
              <a:gd name="T55" fmla="*/ 918 h 1197"/>
              <a:gd name="T56" fmla="*/ 620 w 1094"/>
              <a:gd name="T57" fmla="*/ 848 h 1197"/>
              <a:gd name="T58" fmla="*/ 393 w 1094"/>
              <a:gd name="T59" fmla="*/ 848 h 1197"/>
              <a:gd name="T60" fmla="*/ 506 w 1094"/>
              <a:gd name="T61" fmla="*/ 918 h 1197"/>
              <a:gd name="T62" fmla="*/ 416 w 1094"/>
              <a:gd name="T63" fmla="*/ 801 h 1197"/>
              <a:gd name="T64" fmla="*/ 416 w 1094"/>
              <a:gd name="T65" fmla="*/ 801 h 1197"/>
              <a:gd name="T66" fmla="*/ 597 w 1094"/>
              <a:gd name="T67" fmla="*/ 801 h 1197"/>
              <a:gd name="T68" fmla="*/ 620 w 1094"/>
              <a:gd name="T69" fmla="*/ 777 h 1197"/>
              <a:gd name="T70" fmla="*/ 597 w 1094"/>
              <a:gd name="T71" fmla="*/ 754 h 1197"/>
              <a:gd name="T72" fmla="*/ 416 w 1094"/>
              <a:gd name="T73" fmla="*/ 754 h 1197"/>
              <a:gd name="T74" fmla="*/ 393 w 1094"/>
              <a:gd name="T75" fmla="*/ 777 h 1197"/>
              <a:gd name="T76" fmla="*/ 416 w 1094"/>
              <a:gd name="T77" fmla="*/ 801 h 1197"/>
              <a:gd name="T78" fmla="*/ 416 w 1094"/>
              <a:gd name="T79" fmla="*/ 701 h 1197"/>
              <a:gd name="T80" fmla="*/ 416 w 1094"/>
              <a:gd name="T81" fmla="*/ 701 h 1197"/>
              <a:gd name="T82" fmla="*/ 597 w 1094"/>
              <a:gd name="T83" fmla="*/ 701 h 1197"/>
              <a:gd name="T84" fmla="*/ 734 w 1094"/>
              <a:gd name="T85" fmla="*/ 425 h 1197"/>
              <a:gd name="T86" fmla="*/ 506 w 1094"/>
              <a:gd name="T87" fmla="*/ 191 h 1197"/>
              <a:gd name="T88" fmla="*/ 280 w 1094"/>
              <a:gd name="T89" fmla="*/ 425 h 1197"/>
              <a:gd name="T90" fmla="*/ 416 w 1094"/>
              <a:gd name="T91" fmla="*/ 701 h 1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94" h="1197">
                <a:moveTo>
                  <a:pt x="567" y="278"/>
                </a:moveTo>
                <a:cubicBezTo>
                  <a:pt x="570" y="280"/>
                  <a:pt x="646" y="331"/>
                  <a:pt x="646" y="433"/>
                </a:cubicBezTo>
                <a:cubicBezTo>
                  <a:pt x="646" y="445"/>
                  <a:pt x="635" y="456"/>
                  <a:pt x="623" y="456"/>
                </a:cubicBezTo>
                <a:cubicBezTo>
                  <a:pt x="610" y="456"/>
                  <a:pt x="600" y="445"/>
                  <a:pt x="600" y="433"/>
                </a:cubicBezTo>
                <a:cubicBezTo>
                  <a:pt x="600" y="356"/>
                  <a:pt x="545" y="317"/>
                  <a:pt x="542" y="315"/>
                </a:cubicBezTo>
                <a:cubicBezTo>
                  <a:pt x="532" y="308"/>
                  <a:pt x="529" y="294"/>
                  <a:pt x="536" y="284"/>
                </a:cubicBezTo>
                <a:cubicBezTo>
                  <a:pt x="543" y="274"/>
                  <a:pt x="557" y="271"/>
                  <a:pt x="567" y="278"/>
                </a:cubicBezTo>
                <a:close/>
                <a:moveTo>
                  <a:pt x="31" y="379"/>
                </a:moveTo>
                <a:cubicBezTo>
                  <a:pt x="112" y="0"/>
                  <a:pt x="493" y="19"/>
                  <a:pt x="493" y="19"/>
                </a:cubicBezTo>
                <a:cubicBezTo>
                  <a:pt x="757" y="8"/>
                  <a:pt x="886" y="150"/>
                  <a:pt x="886" y="150"/>
                </a:cubicBezTo>
                <a:cubicBezTo>
                  <a:pt x="957" y="206"/>
                  <a:pt x="1053" y="445"/>
                  <a:pt x="1007" y="483"/>
                </a:cubicBezTo>
                <a:cubicBezTo>
                  <a:pt x="961" y="521"/>
                  <a:pt x="979" y="549"/>
                  <a:pt x="979" y="549"/>
                </a:cubicBezTo>
                <a:cubicBezTo>
                  <a:pt x="979" y="549"/>
                  <a:pt x="1003" y="621"/>
                  <a:pt x="1049" y="670"/>
                </a:cubicBezTo>
                <a:cubicBezTo>
                  <a:pt x="1094" y="718"/>
                  <a:pt x="1091" y="737"/>
                  <a:pt x="1091" y="737"/>
                </a:cubicBezTo>
                <a:cubicBezTo>
                  <a:pt x="1088" y="808"/>
                  <a:pt x="992" y="785"/>
                  <a:pt x="989" y="798"/>
                </a:cubicBezTo>
                <a:cubicBezTo>
                  <a:pt x="986" y="810"/>
                  <a:pt x="1011" y="840"/>
                  <a:pt x="1013" y="855"/>
                </a:cubicBezTo>
                <a:cubicBezTo>
                  <a:pt x="1016" y="870"/>
                  <a:pt x="981" y="888"/>
                  <a:pt x="981" y="888"/>
                </a:cubicBezTo>
                <a:lnTo>
                  <a:pt x="989" y="932"/>
                </a:lnTo>
                <a:cubicBezTo>
                  <a:pt x="989" y="932"/>
                  <a:pt x="940" y="961"/>
                  <a:pt x="976" y="984"/>
                </a:cubicBezTo>
                <a:cubicBezTo>
                  <a:pt x="1013" y="1006"/>
                  <a:pt x="1006" y="1053"/>
                  <a:pt x="1006" y="1053"/>
                </a:cubicBezTo>
                <a:cubicBezTo>
                  <a:pt x="998" y="1137"/>
                  <a:pt x="800" y="1098"/>
                  <a:pt x="800" y="1098"/>
                </a:cubicBezTo>
                <a:cubicBezTo>
                  <a:pt x="690" y="1095"/>
                  <a:pt x="659" y="1197"/>
                  <a:pt x="659" y="1197"/>
                </a:cubicBezTo>
                <a:lnTo>
                  <a:pt x="140" y="1197"/>
                </a:lnTo>
                <a:cubicBezTo>
                  <a:pt x="148" y="1131"/>
                  <a:pt x="158" y="1100"/>
                  <a:pt x="164" y="1045"/>
                </a:cubicBezTo>
                <a:cubicBezTo>
                  <a:pt x="186" y="863"/>
                  <a:pt x="112" y="804"/>
                  <a:pt x="55" y="698"/>
                </a:cubicBezTo>
                <a:cubicBezTo>
                  <a:pt x="0" y="596"/>
                  <a:pt x="31" y="379"/>
                  <a:pt x="31" y="379"/>
                </a:cubicBezTo>
                <a:close/>
                <a:moveTo>
                  <a:pt x="506" y="918"/>
                </a:moveTo>
                <a:lnTo>
                  <a:pt x="506" y="918"/>
                </a:lnTo>
                <a:cubicBezTo>
                  <a:pt x="569" y="918"/>
                  <a:pt x="620" y="886"/>
                  <a:pt x="620" y="848"/>
                </a:cubicBezTo>
                <a:lnTo>
                  <a:pt x="393" y="848"/>
                </a:lnTo>
                <a:cubicBezTo>
                  <a:pt x="393" y="886"/>
                  <a:pt x="444" y="918"/>
                  <a:pt x="506" y="918"/>
                </a:cubicBezTo>
                <a:close/>
                <a:moveTo>
                  <a:pt x="416" y="801"/>
                </a:moveTo>
                <a:lnTo>
                  <a:pt x="416" y="801"/>
                </a:lnTo>
                <a:lnTo>
                  <a:pt x="597" y="801"/>
                </a:lnTo>
                <a:cubicBezTo>
                  <a:pt x="610" y="801"/>
                  <a:pt x="620" y="790"/>
                  <a:pt x="620" y="777"/>
                </a:cubicBezTo>
                <a:cubicBezTo>
                  <a:pt x="620" y="764"/>
                  <a:pt x="610" y="754"/>
                  <a:pt x="597" y="754"/>
                </a:cubicBezTo>
                <a:lnTo>
                  <a:pt x="416" y="754"/>
                </a:lnTo>
                <a:cubicBezTo>
                  <a:pt x="403" y="754"/>
                  <a:pt x="393" y="764"/>
                  <a:pt x="393" y="777"/>
                </a:cubicBezTo>
                <a:cubicBezTo>
                  <a:pt x="393" y="790"/>
                  <a:pt x="403" y="801"/>
                  <a:pt x="416" y="801"/>
                </a:cubicBezTo>
                <a:close/>
                <a:moveTo>
                  <a:pt x="416" y="701"/>
                </a:moveTo>
                <a:lnTo>
                  <a:pt x="416" y="701"/>
                </a:lnTo>
                <a:lnTo>
                  <a:pt x="597" y="701"/>
                </a:lnTo>
                <a:cubicBezTo>
                  <a:pt x="618" y="636"/>
                  <a:pt x="734" y="519"/>
                  <a:pt x="734" y="425"/>
                </a:cubicBezTo>
                <a:cubicBezTo>
                  <a:pt x="734" y="296"/>
                  <a:pt x="632" y="191"/>
                  <a:pt x="506" y="191"/>
                </a:cubicBezTo>
                <a:cubicBezTo>
                  <a:pt x="381" y="191"/>
                  <a:pt x="280" y="296"/>
                  <a:pt x="280" y="425"/>
                </a:cubicBezTo>
                <a:cubicBezTo>
                  <a:pt x="280" y="519"/>
                  <a:pt x="395" y="636"/>
                  <a:pt x="416" y="701"/>
                </a:cubicBezTo>
                <a:close/>
              </a:path>
            </a:pathLst>
          </a:custGeom>
          <a:solidFill>
            <a:srgbClr val="FF0000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6571806" y="5871561"/>
            <a:ext cx="486926" cy="476250"/>
            <a:chOff x="6571806" y="5871561"/>
            <a:chExt cx="486926" cy="476250"/>
          </a:xfrm>
        </p:grpSpPr>
        <p:sp>
          <p:nvSpPr>
            <p:cNvPr id="97" name="Oval 19"/>
            <p:cNvSpPr>
              <a:spLocks noChangeArrowheads="1"/>
            </p:cNvSpPr>
            <p:nvPr/>
          </p:nvSpPr>
          <p:spPr bwMode="auto">
            <a:xfrm>
              <a:off x="6571806" y="5871561"/>
              <a:ext cx="474663" cy="476250"/>
            </a:xfrm>
            <a:prstGeom prst="ellipse">
              <a:avLst/>
            </a:prstGeom>
            <a:solidFill>
              <a:srgbClr val="1DB5CD"/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6582319" y="5892997"/>
              <a:ext cx="466794" cy="400110"/>
            </a:xfrm>
            <a:prstGeom prst="rect">
              <a:avLst/>
            </a:prstGeom>
            <a:noFill/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>
              <a:defPPr>
                <a:defRPr lang="zh-CN"/>
              </a:defPPr>
              <a:lvl1pPr marL="0" marR="0" indent="0" algn="ctr" defTabSz="914400" eaLnBrk="1" latinLnBrk="0" hangingPunct="1">
                <a:lnSpc>
                  <a:spcPct val="100000"/>
                </a:lnSpc>
                <a:buClrTx/>
                <a:buSzTx/>
                <a:buNone/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87755" y="157480"/>
            <a:ext cx="23202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rgbClr val="60595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内务管理情况</a:t>
            </a:r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-12065" y="229235"/>
            <a:ext cx="1030605" cy="377825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" name="TextBox 23"/>
          <p:cNvSpPr txBox="1"/>
          <p:nvPr/>
        </p:nvSpPr>
        <p:spPr>
          <a:xfrm>
            <a:off x="1286510" y="159068"/>
            <a:ext cx="31134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spAutoFit/>
          </a:bodyPr>
          <a:lstStyle>
            <a:lvl1pPr>
              <a:defRPr sz="2800" b="1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9pPr>
          </a:lstStyle>
          <a:p>
            <a:pPr defTabSz="913765" eaLnBrk="1" hangingPunct="1"/>
            <a:r>
              <a:rPr lang="zh-CN" altLang="en-US" dirty="0">
                <a:solidFill>
                  <a:srgbClr val="605958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存在的主要问题</a:t>
            </a:r>
            <a:endParaRPr lang="zh-CN" altLang="en-US" dirty="0">
              <a:solidFill>
                <a:srgbClr val="605958"/>
              </a:solidFill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-18415" y="231140"/>
            <a:ext cx="1304925" cy="377825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 bwMode="auto">
          <a:xfrm>
            <a:off x="8361862" y="4517884"/>
            <a:ext cx="2646019" cy="855552"/>
          </a:xfrm>
          <a:prstGeom prst="rect">
            <a:avLst/>
          </a:prstGeom>
          <a:gradFill>
            <a:gsLst>
              <a:gs pos="59000">
                <a:srgbClr val="3D3D3D"/>
              </a:gs>
              <a:gs pos="0">
                <a:srgbClr val="696969"/>
              </a:gs>
              <a:gs pos="100000">
                <a:srgbClr val="3D3D3D"/>
              </a:gs>
            </a:gsLst>
            <a:lin ang="5400000" scaled="1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4853943" y="4517884"/>
            <a:ext cx="2646019" cy="855552"/>
          </a:xfrm>
          <a:prstGeom prst="rect">
            <a:avLst/>
          </a:prstGeom>
          <a:gradFill>
            <a:gsLst>
              <a:gs pos="59000">
                <a:srgbClr val="3D3D3D"/>
              </a:gs>
              <a:gs pos="0">
                <a:srgbClr val="696969"/>
              </a:gs>
              <a:gs pos="100000">
                <a:srgbClr val="3D3D3D"/>
              </a:gs>
            </a:gsLst>
            <a:lin ang="5400000" scaled="1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1409517" y="4517884"/>
            <a:ext cx="2646019" cy="855552"/>
          </a:xfrm>
          <a:prstGeom prst="rect">
            <a:avLst/>
          </a:prstGeom>
          <a:gradFill>
            <a:gsLst>
              <a:gs pos="59000">
                <a:srgbClr val="3D3D3D"/>
              </a:gs>
              <a:gs pos="0">
                <a:srgbClr val="696969"/>
              </a:gs>
              <a:gs pos="100000">
                <a:srgbClr val="3D3D3D"/>
              </a:gs>
            </a:gsLst>
            <a:lin ang="5400000" scaled="1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>
            <a:spLocks noChangeArrowheads="1"/>
          </p:cNvSpPr>
          <p:nvPr/>
        </p:nvSpPr>
        <p:spPr bwMode="auto">
          <a:xfrm>
            <a:off x="1625389" y="1989326"/>
            <a:ext cx="2326972" cy="2326972"/>
          </a:xfrm>
          <a:prstGeom prst="ellipse">
            <a:avLst/>
          </a:prstGeom>
          <a:solidFill>
            <a:srgbClr val="00B0F0"/>
          </a:soli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>
            <a:spLocks noChangeArrowheads="1"/>
          </p:cNvSpPr>
          <p:nvPr/>
        </p:nvSpPr>
        <p:spPr bwMode="auto">
          <a:xfrm>
            <a:off x="5053943" y="1989326"/>
            <a:ext cx="2326972" cy="2326972"/>
          </a:xfrm>
          <a:prstGeom prst="ellipse">
            <a:avLst/>
          </a:prstGeom>
          <a:gradFill>
            <a:gsLst>
              <a:gs pos="60000">
                <a:srgbClr val="1DB5CD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椭圆 23"/>
          <p:cNvSpPr>
            <a:spLocks noChangeArrowheads="1"/>
          </p:cNvSpPr>
          <p:nvPr/>
        </p:nvSpPr>
        <p:spPr bwMode="auto">
          <a:xfrm>
            <a:off x="8482496" y="1989326"/>
            <a:ext cx="2326972" cy="232697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6"/>
          <p:cNvSpPr>
            <a:spLocks noEditPoints="1"/>
          </p:cNvSpPr>
          <p:nvPr/>
        </p:nvSpPr>
        <p:spPr bwMode="auto">
          <a:xfrm>
            <a:off x="2370782" y="2546465"/>
            <a:ext cx="836504" cy="1214280"/>
          </a:xfrm>
          <a:custGeom>
            <a:avLst/>
            <a:gdLst>
              <a:gd name="T0" fmla="*/ 671865 w 650"/>
              <a:gd name="T1" fmla="*/ 265283 h 911"/>
              <a:gd name="T2" fmla="*/ 90097 w 650"/>
              <a:gd name="T3" fmla="*/ 265283 h 911"/>
              <a:gd name="T4" fmla="*/ 278013 w 650"/>
              <a:gd name="T5" fmla="*/ 90650 h 911"/>
              <a:gd name="T6" fmla="*/ 723348 w 650"/>
              <a:gd name="T7" fmla="*/ 262617 h 911"/>
              <a:gd name="T8" fmla="*/ 557313 w 650"/>
              <a:gd name="T9" fmla="*/ 806514 h 911"/>
              <a:gd name="T10" fmla="*/ 46335 w 650"/>
              <a:gd name="T11" fmla="*/ 1027806 h 911"/>
              <a:gd name="T12" fmla="*/ 557313 w 650"/>
              <a:gd name="T13" fmla="*/ 806514 h 911"/>
              <a:gd name="T14" fmla="*/ 791565 w 650"/>
              <a:gd name="T15" fmla="*/ 387927 h 911"/>
              <a:gd name="T16" fmla="*/ 704042 w 650"/>
              <a:gd name="T17" fmla="*/ 325272 h 911"/>
              <a:gd name="T18" fmla="*/ 655132 w 650"/>
              <a:gd name="T19" fmla="*/ 350600 h 911"/>
              <a:gd name="T20" fmla="*/ 688597 w 650"/>
              <a:gd name="T21" fmla="*/ 455914 h 911"/>
              <a:gd name="T22" fmla="*/ 689884 w 650"/>
              <a:gd name="T23" fmla="*/ 473244 h 911"/>
              <a:gd name="T24" fmla="*/ 689884 w 650"/>
              <a:gd name="T25" fmla="*/ 493240 h 911"/>
              <a:gd name="T26" fmla="*/ 689884 w 650"/>
              <a:gd name="T27" fmla="*/ 515902 h 911"/>
              <a:gd name="T28" fmla="*/ 687310 w 650"/>
              <a:gd name="T29" fmla="*/ 533232 h 911"/>
              <a:gd name="T30" fmla="*/ 658994 w 650"/>
              <a:gd name="T31" fmla="*/ 591888 h 911"/>
              <a:gd name="T32" fmla="*/ 592065 w 650"/>
              <a:gd name="T33" fmla="*/ 602553 h 911"/>
              <a:gd name="T34" fmla="*/ 541868 w 650"/>
              <a:gd name="T35" fmla="*/ 579890 h 911"/>
              <a:gd name="T36" fmla="*/ 455632 w 650"/>
              <a:gd name="T37" fmla="*/ 622549 h 911"/>
              <a:gd name="T38" fmla="*/ 541868 w 650"/>
              <a:gd name="T39" fmla="*/ 665208 h 911"/>
              <a:gd name="T40" fmla="*/ 592065 w 650"/>
              <a:gd name="T41" fmla="*/ 639879 h 911"/>
              <a:gd name="T42" fmla="*/ 595926 w 650"/>
              <a:gd name="T43" fmla="*/ 639879 h 911"/>
              <a:gd name="T44" fmla="*/ 597213 w 650"/>
              <a:gd name="T45" fmla="*/ 639879 h 911"/>
              <a:gd name="T46" fmla="*/ 610084 w 650"/>
              <a:gd name="T47" fmla="*/ 643878 h 911"/>
              <a:gd name="T48" fmla="*/ 648697 w 650"/>
              <a:gd name="T49" fmla="*/ 638546 h 911"/>
              <a:gd name="T50" fmla="*/ 665429 w 650"/>
              <a:gd name="T51" fmla="*/ 633214 h 911"/>
              <a:gd name="T52" fmla="*/ 679587 w 650"/>
              <a:gd name="T53" fmla="*/ 629214 h 911"/>
              <a:gd name="T54" fmla="*/ 706616 w 650"/>
              <a:gd name="T55" fmla="*/ 618550 h 911"/>
              <a:gd name="T56" fmla="*/ 718200 w 650"/>
              <a:gd name="T57" fmla="*/ 614550 h 911"/>
              <a:gd name="T58" fmla="*/ 728497 w 650"/>
              <a:gd name="T59" fmla="*/ 607885 h 911"/>
              <a:gd name="T60" fmla="*/ 738794 w 650"/>
              <a:gd name="T61" fmla="*/ 601220 h 911"/>
              <a:gd name="T62" fmla="*/ 791565 w 650"/>
              <a:gd name="T63" fmla="*/ 535899 h 911"/>
              <a:gd name="T64" fmla="*/ 836613 w 650"/>
              <a:gd name="T65" fmla="*/ 497239 h 911"/>
              <a:gd name="T66" fmla="*/ 791565 w 650"/>
              <a:gd name="T67" fmla="*/ 387927 h 911"/>
              <a:gd name="T68" fmla="*/ 129997 w 650"/>
              <a:gd name="T69" fmla="*/ 325272 h 911"/>
              <a:gd name="T70" fmla="*/ 43761 w 650"/>
              <a:gd name="T71" fmla="*/ 386594 h 911"/>
              <a:gd name="T72" fmla="*/ 0 w 650"/>
              <a:gd name="T73" fmla="*/ 423920 h 911"/>
              <a:gd name="T74" fmla="*/ 43761 w 650"/>
              <a:gd name="T75" fmla="*/ 531899 h 911"/>
              <a:gd name="T76" fmla="*/ 102968 w 650"/>
              <a:gd name="T77" fmla="*/ 593221 h 911"/>
              <a:gd name="T78" fmla="*/ 137719 w 650"/>
              <a:gd name="T79" fmla="*/ 591888 h 911"/>
              <a:gd name="T80" fmla="*/ 164748 w 650"/>
              <a:gd name="T81" fmla="*/ 335936 h 911"/>
              <a:gd name="T82" fmla="*/ 608797 w 650"/>
              <a:gd name="T83" fmla="*/ 347934 h 911"/>
              <a:gd name="T84" fmla="*/ 410584 w 650"/>
              <a:gd name="T85" fmla="*/ 237288 h 911"/>
              <a:gd name="T86" fmla="*/ 158313 w 650"/>
              <a:gd name="T87" fmla="*/ 506571 h 911"/>
              <a:gd name="T88" fmla="*/ 463355 w 650"/>
              <a:gd name="T89" fmla="*/ 742526 h 911"/>
              <a:gd name="T90" fmla="*/ 536719 w 650"/>
              <a:gd name="T91" fmla="*/ 697201 h 911"/>
              <a:gd name="T92" fmla="*/ 465929 w 650"/>
              <a:gd name="T93" fmla="*/ 691869 h 911"/>
              <a:gd name="T94" fmla="*/ 207223 w 650"/>
              <a:gd name="T95" fmla="*/ 451915 h 911"/>
              <a:gd name="T96" fmla="*/ 525136 w 650"/>
              <a:gd name="T97" fmla="*/ 325272 h 911"/>
              <a:gd name="T98" fmla="*/ 607510 w 650"/>
              <a:gd name="T99" fmla="*/ 486575 h 911"/>
              <a:gd name="T100" fmla="*/ 597213 w 650"/>
              <a:gd name="T101" fmla="*/ 557228 h 911"/>
              <a:gd name="T102" fmla="*/ 646123 w 650"/>
              <a:gd name="T103" fmla="*/ 549229 h 911"/>
              <a:gd name="T104" fmla="*/ 608797 w 650"/>
              <a:gd name="T105" fmla="*/ 347934 h 91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650" h="911">
                <a:moveTo>
                  <a:pt x="541" y="207"/>
                </a:moveTo>
                <a:cubicBezTo>
                  <a:pt x="534" y="207"/>
                  <a:pt x="527" y="204"/>
                  <a:pt x="522" y="199"/>
                </a:cubicBezTo>
                <a:cubicBezTo>
                  <a:pt x="305" y="0"/>
                  <a:pt x="118" y="190"/>
                  <a:pt x="110" y="198"/>
                </a:cubicBezTo>
                <a:cubicBezTo>
                  <a:pt x="99" y="209"/>
                  <a:pt x="81" y="210"/>
                  <a:pt x="70" y="199"/>
                </a:cubicBezTo>
                <a:cubicBezTo>
                  <a:pt x="58" y="188"/>
                  <a:pt x="58" y="170"/>
                  <a:pt x="69" y="158"/>
                </a:cubicBezTo>
                <a:cubicBezTo>
                  <a:pt x="71" y="156"/>
                  <a:pt x="127" y="97"/>
                  <a:pt x="216" y="68"/>
                </a:cubicBezTo>
                <a:cubicBezTo>
                  <a:pt x="299" y="40"/>
                  <a:pt x="426" y="33"/>
                  <a:pt x="560" y="157"/>
                </a:cubicBezTo>
                <a:cubicBezTo>
                  <a:pt x="572" y="167"/>
                  <a:pt x="573" y="186"/>
                  <a:pt x="562" y="197"/>
                </a:cubicBezTo>
                <a:cubicBezTo>
                  <a:pt x="556" y="203"/>
                  <a:pt x="549" y="207"/>
                  <a:pt x="541" y="207"/>
                </a:cubicBezTo>
                <a:close/>
                <a:moveTo>
                  <a:pt x="433" y="605"/>
                </a:moveTo>
                <a:lnTo>
                  <a:pt x="197" y="605"/>
                </a:lnTo>
                <a:cubicBezTo>
                  <a:pt x="108" y="605"/>
                  <a:pt x="36" y="679"/>
                  <a:pt x="36" y="771"/>
                </a:cubicBezTo>
                <a:cubicBezTo>
                  <a:pt x="36" y="771"/>
                  <a:pt x="283" y="911"/>
                  <a:pt x="594" y="771"/>
                </a:cubicBezTo>
                <a:cubicBezTo>
                  <a:pt x="594" y="679"/>
                  <a:pt x="522" y="605"/>
                  <a:pt x="433" y="605"/>
                </a:cubicBezTo>
                <a:close/>
                <a:moveTo>
                  <a:pt x="615" y="291"/>
                </a:moveTo>
                <a:lnTo>
                  <a:pt x="615" y="291"/>
                </a:lnTo>
                <a:cubicBezTo>
                  <a:pt x="615" y="265"/>
                  <a:pt x="594" y="244"/>
                  <a:pt x="568" y="244"/>
                </a:cubicBezTo>
                <a:lnTo>
                  <a:pt x="547" y="244"/>
                </a:lnTo>
                <a:cubicBezTo>
                  <a:pt x="531" y="244"/>
                  <a:pt x="518" y="252"/>
                  <a:pt x="509" y="263"/>
                </a:cubicBezTo>
                <a:cubicBezTo>
                  <a:pt x="509" y="263"/>
                  <a:pt x="509" y="263"/>
                  <a:pt x="509" y="263"/>
                </a:cubicBezTo>
                <a:cubicBezTo>
                  <a:pt x="510" y="264"/>
                  <a:pt x="510" y="265"/>
                  <a:pt x="510" y="265"/>
                </a:cubicBezTo>
                <a:cubicBezTo>
                  <a:pt x="523" y="289"/>
                  <a:pt x="531" y="315"/>
                  <a:pt x="535" y="342"/>
                </a:cubicBezTo>
                <a:lnTo>
                  <a:pt x="535" y="343"/>
                </a:lnTo>
                <a:cubicBezTo>
                  <a:pt x="535" y="347"/>
                  <a:pt x="536" y="351"/>
                  <a:pt x="536" y="355"/>
                </a:cubicBezTo>
                <a:lnTo>
                  <a:pt x="536" y="357"/>
                </a:lnTo>
                <a:cubicBezTo>
                  <a:pt x="536" y="362"/>
                  <a:pt x="536" y="366"/>
                  <a:pt x="536" y="370"/>
                </a:cubicBezTo>
                <a:cubicBezTo>
                  <a:pt x="536" y="375"/>
                  <a:pt x="536" y="379"/>
                  <a:pt x="536" y="383"/>
                </a:cubicBezTo>
                <a:cubicBezTo>
                  <a:pt x="536" y="384"/>
                  <a:pt x="536" y="385"/>
                  <a:pt x="536" y="387"/>
                </a:cubicBezTo>
                <a:cubicBezTo>
                  <a:pt x="536" y="390"/>
                  <a:pt x="535" y="394"/>
                  <a:pt x="535" y="398"/>
                </a:cubicBezTo>
                <a:cubicBezTo>
                  <a:pt x="535" y="398"/>
                  <a:pt x="534" y="400"/>
                  <a:pt x="534" y="400"/>
                </a:cubicBezTo>
                <a:cubicBezTo>
                  <a:pt x="533" y="411"/>
                  <a:pt x="531" y="421"/>
                  <a:pt x="528" y="429"/>
                </a:cubicBezTo>
                <a:cubicBezTo>
                  <a:pt x="526" y="436"/>
                  <a:pt x="519" y="442"/>
                  <a:pt x="512" y="444"/>
                </a:cubicBezTo>
                <a:cubicBezTo>
                  <a:pt x="495" y="447"/>
                  <a:pt x="477" y="450"/>
                  <a:pt x="462" y="451"/>
                </a:cubicBezTo>
                <a:cubicBezTo>
                  <a:pt x="461" y="452"/>
                  <a:pt x="461" y="452"/>
                  <a:pt x="460" y="452"/>
                </a:cubicBezTo>
                <a:cubicBezTo>
                  <a:pt x="454" y="452"/>
                  <a:pt x="448" y="449"/>
                  <a:pt x="444" y="445"/>
                </a:cubicBezTo>
                <a:cubicBezTo>
                  <a:pt x="438" y="438"/>
                  <a:pt x="430" y="435"/>
                  <a:pt x="421" y="435"/>
                </a:cubicBezTo>
                <a:lnTo>
                  <a:pt x="386" y="435"/>
                </a:lnTo>
                <a:cubicBezTo>
                  <a:pt x="368" y="435"/>
                  <a:pt x="354" y="449"/>
                  <a:pt x="354" y="467"/>
                </a:cubicBezTo>
                <a:cubicBezTo>
                  <a:pt x="354" y="484"/>
                  <a:pt x="368" y="499"/>
                  <a:pt x="386" y="499"/>
                </a:cubicBezTo>
                <a:lnTo>
                  <a:pt x="421" y="499"/>
                </a:lnTo>
                <a:cubicBezTo>
                  <a:pt x="430" y="499"/>
                  <a:pt x="439" y="495"/>
                  <a:pt x="445" y="488"/>
                </a:cubicBezTo>
                <a:cubicBezTo>
                  <a:pt x="449" y="483"/>
                  <a:pt x="454" y="480"/>
                  <a:pt x="460" y="480"/>
                </a:cubicBezTo>
                <a:lnTo>
                  <a:pt x="462" y="480"/>
                </a:lnTo>
                <a:cubicBezTo>
                  <a:pt x="462" y="480"/>
                  <a:pt x="462" y="480"/>
                  <a:pt x="463" y="480"/>
                </a:cubicBezTo>
                <a:cubicBezTo>
                  <a:pt x="463" y="480"/>
                  <a:pt x="464" y="480"/>
                  <a:pt x="464" y="480"/>
                </a:cubicBezTo>
                <a:cubicBezTo>
                  <a:pt x="464" y="480"/>
                  <a:pt x="464" y="480"/>
                  <a:pt x="464" y="480"/>
                </a:cubicBezTo>
                <a:lnTo>
                  <a:pt x="465" y="480"/>
                </a:lnTo>
                <a:cubicBezTo>
                  <a:pt x="468" y="480"/>
                  <a:pt x="471" y="481"/>
                  <a:pt x="474" y="483"/>
                </a:cubicBezTo>
                <a:cubicBezTo>
                  <a:pt x="485" y="482"/>
                  <a:pt x="495" y="480"/>
                  <a:pt x="504" y="479"/>
                </a:cubicBezTo>
                <a:cubicBezTo>
                  <a:pt x="508" y="478"/>
                  <a:pt x="512" y="477"/>
                  <a:pt x="516" y="476"/>
                </a:cubicBezTo>
                <a:cubicBezTo>
                  <a:pt x="516" y="475"/>
                  <a:pt x="517" y="475"/>
                  <a:pt x="517" y="475"/>
                </a:cubicBezTo>
                <a:cubicBezTo>
                  <a:pt x="521" y="475"/>
                  <a:pt x="524" y="474"/>
                  <a:pt x="527" y="473"/>
                </a:cubicBezTo>
                <a:cubicBezTo>
                  <a:pt x="528" y="472"/>
                  <a:pt x="528" y="472"/>
                  <a:pt x="528" y="472"/>
                </a:cubicBezTo>
                <a:cubicBezTo>
                  <a:pt x="536" y="470"/>
                  <a:pt x="542" y="468"/>
                  <a:pt x="548" y="465"/>
                </a:cubicBezTo>
                <a:cubicBezTo>
                  <a:pt x="548" y="465"/>
                  <a:pt x="549" y="465"/>
                  <a:pt x="549" y="464"/>
                </a:cubicBezTo>
                <a:cubicBezTo>
                  <a:pt x="552" y="463"/>
                  <a:pt x="554" y="462"/>
                  <a:pt x="557" y="461"/>
                </a:cubicBezTo>
                <a:cubicBezTo>
                  <a:pt x="557" y="461"/>
                  <a:pt x="557" y="461"/>
                  <a:pt x="558" y="461"/>
                </a:cubicBezTo>
                <a:cubicBezTo>
                  <a:pt x="560" y="459"/>
                  <a:pt x="563" y="458"/>
                  <a:pt x="565" y="457"/>
                </a:cubicBezTo>
                <a:cubicBezTo>
                  <a:pt x="566" y="457"/>
                  <a:pt x="566" y="456"/>
                  <a:pt x="566" y="456"/>
                </a:cubicBezTo>
                <a:cubicBezTo>
                  <a:pt x="568" y="455"/>
                  <a:pt x="570" y="454"/>
                  <a:pt x="572" y="452"/>
                </a:cubicBezTo>
                <a:cubicBezTo>
                  <a:pt x="573" y="452"/>
                  <a:pt x="573" y="452"/>
                  <a:pt x="574" y="451"/>
                </a:cubicBezTo>
                <a:cubicBezTo>
                  <a:pt x="576" y="450"/>
                  <a:pt x="577" y="449"/>
                  <a:pt x="579" y="447"/>
                </a:cubicBezTo>
                <a:cubicBezTo>
                  <a:pt x="600" y="442"/>
                  <a:pt x="615" y="424"/>
                  <a:pt x="615" y="402"/>
                </a:cubicBezTo>
                <a:lnTo>
                  <a:pt x="615" y="401"/>
                </a:lnTo>
                <a:cubicBezTo>
                  <a:pt x="631" y="401"/>
                  <a:pt x="650" y="389"/>
                  <a:pt x="650" y="373"/>
                </a:cubicBezTo>
                <a:lnTo>
                  <a:pt x="650" y="319"/>
                </a:lnTo>
                <a:cubicBezTo>
                  <a:pt x="650" y="304"/>
                  <a:pt x="631" y="292"/>
                  <a:pt x="615" y="291"/>
                </a:cubicBezTo>
                <a:close/>
                <a:moveTo>
                  <a:pt x="128" y="252"/>
                </a:moveTo>
                <a:cubicBezTo>
                  <a:pt x="120" y="247"/>
                  <a:pt x="111" y="244"/>
                  <a:pt x="101" y="244"/>
                </a:cubicBezTo>
                <a:lnTo>
                  <a:pt x="80" y="244"/>
                </a:lnTo>
                <a:cubicBezTo>
                  <a:pt x="55" y="244"/>
                  <a:pt x="34" y="264"/>
                  <a:pt x="34" y="290"/>
                </a:cubicBezTo>
                <a:cubicBezTo>
                  <a:pt x="19" y="291"/>
                  <a:pt x="0" y="303"/>
                  <a:pt x="0" y="318"/>
                </a:cubicBezTo>
                <a:lnTo>
                  <a:pt x="0" y="370"/>
                </a:lnTo>
                <a:cubicBezTo>
                  <a:pt x="0" y="386"/>
                  <a:pt x="19" y="398"/>
                  <a:pt x="34" y="399"/>
                </a:cubicBezTo>
                <a:cubicBezTo>
                  <a:pt x="34" y="424"/>
                  <a:pt x="55" y="445"/>
                  <a:pt x="80" y="445"/>
                </a:cubicBezTo>
                <a:lnTo>
                  <a:pt x="101" y="445"/>
                </a:lnTo>
                <a:cubicBezTo>
                  <a:pt x="103" y="445"/>
                  <a:pt x="105" y="444"/>
                  <a:pt x="107" y="444"/>
                </a:cubicBezTo>
                <a:cubicBezTo>
                  <a:pt x="98" y="421"/>
                  <a:pt x="93" y="396"/>
                  <a:pt x="93" y="370"/>
                </a:cubicBezTo>
                <a:cubicBezTo>
                  <a:pt x="93" y="327"/>
                  <a:pt x="106" y="286"/>
                  <a:pt x="128" y="252"/>
                </a:cubicBezTo>
                <a:close/>
                <a:moveTo>
                  <a:pt x="473" y="261"/>
                </a:moveTo>
                <a:lnTo>
                  <a:pt x="473" y="261"/>
                </a:lnTo>
                <a:cubicBezTo>
                  <a:pt x="469" y="255"/>
                  <a:pt x="464" y="248"/>
                  <a:pt x="459" y="243"/>
                </a:cubicBezTo>
                <a:cubicBezTo>
                  <a:pt x="424" y="203"/>
                  <a:pt x="373" y="179"/>
                  <a:pt x="319" y="178"/>
                </a:cubicBezTo>
                <a:cubicBezTo>
                  <a:pt x="266" y="176"/>
                  <a:pt x="214" y="198"/>
                  <a:pt x="177" y="236"/>
                </a:cubicBezTo>
                <a:cubicBezTo>
                  <a:pt x="140" y="274"/>
                  <a:pt x="120" y="327"/>
                  <a:pt x="123" y="380"/>
                </a:cubicBezTo>
                <a:cubicBezTo>
                  <a:pt x="126" y="432"/>
                  <a:pt x="150" y="482"/>
                  <a:pt x="190" y="516"/>
                </a:cubicBezTo>
                <a:cubicBezTo>
                  <a:pt x="237" y="556"/>
                  <a:pt x="300" y="570"/>
                  <a:pt x="360" y="557"/>
                </a:cubicBezTo>
                <a:cubicBezTo>
                  <a:pt x="386" y="550"/>
                  <a:pt x="412" y="538"/>
                  <a:pt x="433" y="521"/>
                </a:cubicBezTo>
                <a:cubicBezTo>
                  <a:pt x="428" y="522"/>
                  <a:pt x="423" y="523"/>
                  <a:pt x="417" y="523"/>
                </a:cubicBezTo>
                <a:lnTo>
                  <a:pt x="383" y="523"/>
                </a:lnTo>
                <a:cubicBezTo>
                  <a:pt x="376" y="523"/>
                  <a:pt x="369" y="522"/>
                  <a:pt x="362" y="519"/>
                </a:cubicBezTo>
                <a:cubicBezTo>
                  <a:pt x="308" y="535"/>
                  <a:pt x="249" y="523"/>
                  <a:pt x="207" y="484"/>
                </a:cubicBezTo>
                <a:cubicBezTo>
                  <a:pt x="168" y="447"/>
                  <a:pt x="151" y="392"/>
                  <a:pt x="161" y="339"/>
                </a:cubicBezTo>
                <a:cubicBezTo>
                  <a:pt x="171" y="287"/>
                  <a:pt x="208" y="244"/>
                  <a:pt x="257" y="224"/>
                </a:cubicBezTo>
                <a:cubicBezTo>
                  <a:pt x="307" y="204"/>
                  <a:pt x="365" y="212"/>
                  <a:pt x="408" y="244"/>
                </a:cubicBezTo>
                <a:cubicBezTo>
                  <a:pt x="433" y="262"/>
                  <a:pt x="452" y="288"/>
                  <a:pt x="463" y="318"/>
                </a:cubicBezTo>
                <a:cubicBezTo>
                  <a:pt x="468" y="333"/>
                  <a:pt x="471" y="349"/>
                  <a:pt x="472" y="365"/>
                </a:cubicBezTo>
                <a:cubicBezTo>
                  <a:pt x="472" y="375"/>
                  <a:pt x="471" y="385"/>
                  <a:pt x="470" y="395"/>
                </a:cubicBezTo>
                <a:cubicBezTo>
                  <a:pt x="468" y="402"/>
                  <a:pt x="468" y="411"/>
                  <a:pt x="464" y="418"/>
                </a:cubicBezTo>
                <a:cubicBezTo>
                  <a:pt x="471" y="417"/>
                  <a:pt x="477" y="416"/>
                  <a:pt x="484" y="415"/>
                </a:cubicBezTo>
                <a:cubicBezTo>
                  <a:pt x="490" y="415"/>
                  <a:pt x="497" y="414"/>
                  <a:pt x="502" y="412"/>
                </a:cubicBezTo>
                <a:cubicBezTo>
                  <a:pt x="516" y="362"/>
                  <a:pt x="503" y="303"/>
                  <a:pt x="473" y="261"/>
                </a:cubicBezTo>
                <a:cubicBezTo>
                  <a:pt x="473" y="261"/>
                  <a:pt x="494" y="292"/>
                  <a:pt x="473" y="2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3765"/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25388" y="4517884"/>
            <a:ext cx="2018863" cy="8301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3765">
              <a:defRPr/>
            </a:pPr>
            <a:r>
              <a:rPr lang="zh-CN" altLang="en-US" sz="2400" dirty="0">
                <a:solidFill>
                  <a:srgbClr val="F3F4F6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缺少熟练优秀的售后人员</a:t>
            </a:r>
            <a:endParaRPr lang="zh-CN" altLang="en-US" sz="2400" dirty="0">
              <a:solidFill>
                <a:srgbClr val="F3F4F6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53943" y="4541693"/>
            <a:ext cx="2326972" cy="83174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3765">
              <a:defRPr/>
            </a:pPr>
            <a:r>
              <a:rPr lang="zh-CN" altLang="en-US" sz="2400" dirty="0">
                <a:solidFill>
                  <a:srgbClr val="F3F4F6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客户档案管理有待完善</a:t>
            </a:r>
            <a:endParaRPr lang="zh-CN" altLang="en-US" sz="2400" dirty="0">
              <a:solidFill>
                <a:srgbClr val="F3F4F6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604718" y="4541693"/>
            <a:ext cx="2160306" cy="83174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3765">
              <a:defRPr/>
            </a:pPr>
            <a:r>
              <a:rPr lang="zh-CN" altLang="en-US" sz="2400" dirty="0">
                <a:solidFill>
                  <a:srgbClr val="F3F4F6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缺少有深度的培训学习</a:t>
            </a:r>
            <a:endParaRPr lang="zh-CN" altLang="en-US" sz="2400" dirty="0">
              <a:solidFill>
                <a:srgbClr val="F3F4F6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9" name="Oval 7"/>
          <p:cNvSpPr>
            <a:spLocks noChangeArrowheads="1"/>
          </p:cNvSpPr>
          <p:nvPr/>
        </p:nvSpPr>
        <p:spPr bwMode="auto">
          <a:xfrm>
            <a:off x="1647905" y="2053390"/>
            <a:ext cx="599408" cy="597266"/>
          </a:xfrm>
          <a:prstGeom prst="ellipse">
            <a:avLst/>
          </a:prstGeom>
          <a:gradFill>
            <a:gsLst>
              <a:gs pos="70000">
                <a:srgbClr val="FD7B3F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A</a:t>
            </a:r>
            <a:endParaRPr lang="zh-CN" altLang="en-US" sz="2400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30" name="Oval 9"/>
          <p:cNvSpPr>
            <a:spLocks noChangeArrowheads="1"/>
          </p:cNvSpPr>
          <p:nvPr/>
        </p:nvSpPr>
        <p:spPr bwMode="auto">
          <a:xfrm>
            <a:off x="5084673" y="2053390"/>
            <a:ext cx="597268" cy="597266"/>
          </a:xfrm>
          <a:prstGeom prst="ellipse">
            <a:avLst/>
          </a:prstGeom>
          <a:gradFill>
            <a:gsLst>
              <a:gs pos="70000">
                <a:srgbClr val="FD7B3F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B</a:t>
            </a:r>
            <a:endParaRPr lang="zh-CN" altLang="en-US" sz="2400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31" name="Oval 11"/>
          <p:cNvSpPr>
            <a:spLocks noChangeArrowheads="1"/>
          </p:cNvSpPr>
          <p:nvPr/>
        </p:nvSpPr>
        <p:spPr bwMode="auto">
          <a:xfrm>
            <a:off x="8527512" y="2053390"/>
            <a:ext cx="597266" cy="597266"/>
          </a:xfrm>
          <a:prstGeom prst="ellipse">
            <a:avLst/>
          </a:prstGeom>
          <a:gradFill>
            <a:gsLst>
              <a:gs pos="70000">
                <a:srgbClr val="FD7B3F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C</a:t>
            </a:r>
            <a:endParaRPr lang="zh-CN" altLang="en-US" sz="2400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19"/>
          <p:cNvSpPr>
            <a:spLocks noEditPoints="1"/>
          </p:cNvSpPr>
          <p:nvPr/>
        </p:nvSpPr>
        <p:spPr bwMode="auto">
          <a:xfrm>
            <a:off x="9130112" y="2587735"/>
            <a:ext cx="1111105" cy="1052376"/>
          </a:xfrm>
          <a:custGeom>
            <a:avLst/>
            <a:gdLst>
              <a:gd name="T0" fmla="*/ 909291 w 638"/>
              <a:gd name="T1" fmla="*/ 102973 h 603"/>
              <a:gd name="T2" fmla="*/ 905807 w 638"/>
              <a:gd name="T3" fmla="*/ 324626 h 603"/>
              <a:gd name="T4" fmla="*/ 524323 w 638"/>
              <a:gd name="T5" fmla="*/ 324626 h 603"/>
              <a:gd name="T6" fmla="*/ 520839 w 638"/>
              <a:gd name="T7" fmla="*/ 225144 h 603"/>
              <a:gd name="T8" fmla="*/ 520839 w 638"/>
              <a:gd name="T9" fmla="*/ 207691 h 603"/>
              <a:gd name="T10" fmla="*/ 524323 w 638"/>
              <a:gd name="T11" fmla="*/ 94246 h 603"/>
              <a:gd name="T12" fmla="*/ 531291 w 638"/>
              <a:gd name="T13" fmla="*/ 47123 h 603"/>
              <a:gd name="T14" fmla="*/ 475549 w 638"/>
              <a:gd name="T15" fmla="*/ 102973 h 603"/>
              <a:gd name="T16" fmla="*/ 458130 w 638"/>
              <a:gd name="T17" fmla="*/ 197219 h 603"/>
              <a:gd name="T18" fmla="*/ 193355 w 638"/>
              <a:gd name="T19" fmla="*/ 164059 h 603"/>
              <a:gd name="T20" fmla="*/ 195097 w 638"/>
              <a:gd name="T21" fmla="*/ 361278 h 603"/>
              <a:gd name="T22" fmla="*/ 203807 w 638"/>
              <a:gd name="T23" fmla="*/ 361278 h 603"/>
              <a:gd name="T24" fmla="*/ 257807 w 638"/>
              <a:gd name="T25" fmla="*/ 591658 h 603"/>
              <a:gd name="T26" fmla="*/ 270000 w 638"/>
              <a:gd name="T27" fmla="*/ 591658 h 603"/>
              <a:gd name="T28" fmla="*/ 322258 w 638"/>
              <a:gd name="T29" fmla="*/ 389203 h 603"/>
              <a:gd name="T30" fmla="*/ 322258 w 638"/>
              <a:gd name="T31" fmla="*/ 221654 h 603"/>
              <a:gd name="T32" fmla="*/ 458130 w 638"/>
              <a:gd name="T33" fmla="*/ 237361 h 603"/>
              <a:gd name="T34" fmla="*/ 491226 w 638"/>
              <a:gd name="T35" fmla="*/ 356042 h 603"/>
              <a:gd name="T36" fmla="*/ 531291 w 638"/>
              <a:gd name="T37" fmla="*/ 373495 h 603"/>
              <a:gd name="T38" fmla="*/ 938904 w 638"/>
              <a:gd name="T39" fmla="*/ 356042 h 603"/>
              <a:gd name="T40" fmla="*/ 938904 w 638"/>
              <a:gd name="T41" fmla="*/ 62831 h 603"/>
              <a:gd name="T42" fmla="*/ 905807 w 638"/>
              <a:gd name="T43" fmla="*/ 385712 h 603"/>
              <a:gd name="T44" fmla="*/ 911033 w 638"/>
              <a:gd name="T45" fmla="*/ 595148 h 603"/>
              <a:gd name="T46" fmla="*/ 639291 w 638"/>
              <a:gd name="T47" fmla="*/ 434581 h 603"/>
              <a:gd name="T48" fmla="*/ 581807 w 638"/>
              <a:gd name="T49" fmla="*/ 434581 h 603"/>
              <a:gd name="T50" fmla="*/ 905807 w 638"/>
              <a:gd name="T51" fmla="*/ 385712 h 603"/>
              <a:gd name="T52" fmla="*/ 275226 w 638"/>
              <a:gd name="T53" fmla="*/ 764443 h 603"/>
              <a:gd name="T54" fmla="*/ 196839 w 638"/>
              <a:gd name="T55" fmla="*/ 650998 h 603"/>
              <a:gd name="T56" fmla="*/ 628839 w 638"/>
              <a:gd name="T57" fmla="*/ 764443 h 603"/>
              <a:gd name="T58" fmla="*/ 550452 w 638"/>
              <a:gd name="T59" fmla="*/ 650998 h 603"/>
              <a:gd name="T60" fmla="*/ 987678 w 638"/>
              <a:gd name="T61" fmla="*/ 764443 h 603"/>
              <a:gd name="T62" fmla="*/ 909291 w 638"/>
              <a:gd name="T63" fmla="*/ 650998 h 603"/>
              <a:gd name="T64" fmla="*/ 348387 w 638"/>
              <a:gd name="T65" fmla="*/ 849963 h 603"/>
              <a:gd name="T66" fmla="*/ 384968 w 638"/>
              <a:gd name="T67" fmla="*/ 919775 h 603"/>
              <a:gd name="T68" fmla="*/ 461613 w 638"/>
              <a:gd name="T69" fmla="*/ 781896 h 603"/>
              <a:gd name="T70" fmla="*/ 702001 w 638"/>
              <a:gd name="T71" fmla="*/ 919775 h 603"/>
              <a:gd name="T72" fmla="*/ 754259 w 638"/>
              <a:gd name="T73" fmla="*/ 919775 h 603"/>
              <a:gd name="T74" fmla="*/ 992904 w 638"/>
              <a:gd name="T75" fmla="*/ 781896 h 603"/>
              <a:gd name="T76" fmla="*/ 1069550 w 638"/>
              <a:gd name="T77" fmla="*/ 919775 h 603"/>
              <a:gd name="T78" fmla="*/ 1111356 w 638"/>
              <a:gd name="T79" fmla="*/ 958172 h 603"/>
              <a:gd name="T80" fmla="*/ 1059098 w 638"/>
              <a:gd name="T81" fmla="*/ 958172 h 603"/>
              <a:gd name="T82" fmla="*/ 754259 w 638"/>
              <a:gd name="T83" fmla="*/ 958172 h 603"/>
              <a:gd name="T84" fmla="*/ 702001 w 638"/>
              <a:gd name="T85" fmla="*/ 958172 h 603"/>
              <a:gd name="T86" fmla="*/ 395420 w 638"/>
              <a:gd name="T87" fmla="*/ 958172 h 603"/>
              <a:gd name="T88" fmla="*/ 348387 w 638"/>
              <a:gd name="T89" fmla="*/ 958172 h 603"/>
              <a:gd name="T90" fmla="*/ 41806 w 638"/>
              <a:gd name="T91" fmla="*/ 958172 h 603"/>
              <a:gd name="T92" fmla="*/ 41806 w 638"/>
              <a:gd name="T93" fmla="*/ 919775 h 603"/>
              <a:gd name="T94" fmla="*/ 264774 w 638"/>
              <a:gd name="T95" fmla="*/ 0 h 603"/>
              <a:gd name="T96" fmla="*/ 188129 w 638"/>
              <a:gd name="T97" fmla="*/ 76793 h 60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638" h="603">
                <a:moveTo>
                  <a:pt x="516" y="53"/>
                </a:moveTo>
                <a:cubicBezTo>
                  <a:pt x="517" y="53"/>
                  <a:pt x="519" y="53"/>
                  <a:pt x="520" y="54"/>
                </a:cubicBezTo>
                <a:cubicBezTo>
                  <a:pt x="522" y="56"/>
                  <a:pt x="522" y="57"/>
                  <a:pt x="522" y="59"/>
                </a:cubicBezTo>
                <a:lnTo>
                  <a:pt x="522" y="181"/>
                </a:lnTo>
                <a:cubicBezTo>
                  <a:pt x="522" y="183"/>
                  <a:pt x="522" y="185"/>
                  <a:pt x="520" y="186"/>
                </a:cubicBezTo>
                <a:cubicBezTo>
                  <a:pt x="519" y="187"/>
                  <a:pt x="517" y="188"/>
                  <a:pt x="516" y="188"/>
                </a:cubicBezTo>
                <a:lnTo>
                  <a:pt x="305" y="188"/>
                </a:lnTo>
                <a:cubicBezTo>
                  <a:pt x="303" y="188"/>
                  <a:pt x="302" y="187"/>
                  <a:pt x="301" y="186"/>
                </a:cubicBezTo>
                <a:lnTo>
                  <a:pt x="300" y="186"/>
                </a:lnTo>
                <a:cubicBezTo>
                  <a:pt x="299" y="185"/>
                  <a:pt x="299" y="183"/>
                  <a:pt x="299" y="181"/>
                </a:cubicBezTo>
                <a:lnTo>
                  <a:pt x="299" y="129"/>
                </a:lnTo>
                <a:lnTo>
                  <a:pt x="403" y="107"/>
                </a:lnTo>
                <a:lnTo>
                  <a:pt x="403" y="105"/>
                </a:lnTo>
                <a:lnTo>
                  <a:pt x="299" y="119"/>
                </a:lnTo>
                <a:lnTo>
                  <a:pt x="299" y="59"/>
                </a:lnTo>
                <a:cubicBezTo>
                  <a:pt x="299" y="57"/>
                  <a:pt x="299" y="56"/>
                  <a:pt x="300" y="54"/>
                </a:cubicBezTo>
                <a:lnTo>
                  <a:pt x="301" y="54"/>
                </a:lnTo>
                <a:cubicBezTo>
                  <a:pt x="302" y="53"/>
                  <a:pt x="303" y="53"/>
                  <a:pt x="305" y="53"/>
                </a:cubicBezTo>
                <a:lnTo>
                  <a:pt x="516" y="53"/>
                </a:lnTo>
                <a:close/>
                <a:moveTo>
                  <a:pt x="305" y="27"/>
                </a:moveTo>
                <a:cubicBezTo>
                  <a:pt x="296" y="27"/>
                  <a:pt x="288" y="30"/>
                  <a:pt x="282" y="36"/>
                </a:cubicBezTo>
                <a:cubicBezTo>
                  <a:pt x="276" y="42"/>
                  <a:pt x="273" y="50"/>
                  <a:pt x="273" y="59"/>
                </a:cubicBezTo>
                <a:lnTo>
                  <a:pt x="273" y="122"/>
                </a:lnTo>
                <a:lnTo>
                  <a:pt x="263" y="124"/>
                </a:lnTo>
                <a:lnTo>
                  <a:pt x="263" y="113"/>
                </a:lnTo>
                <a:lnTo>
                  <a:pt x="217" y="113"/>
                </a:lnTo>
                <a:lnTo>
                  <a:pt x="185" y="94"/>
                </a:lnTo>
                <a:lnTo>
                  <a:pt x="111" y="94"/>
                </a:lnTo>
                <a:cubicBezTo>
                  <a:pt x="96" y="94"/>
                  <a:pt x="84" y="106"/>
                  <a:pt x="84" y="121"/>
                </a:cubicBezTo>
                <a:lnTo>
                  <a:pt x="84" y="207"/>
                </a:lnTo>
                <a:lnTo>
                  <a:pt x="112" y="207"/>
                </a:lnTo>
                <a:lnTo>
                  <a:pt x="112" y="144"/>
                </a:lnTo>
                <a:lnTo>
                  <a:pt x="117" y="144"/>
                </a:lnTo>
                <a:lnTo>
                  <a:pt x="117" y="207"/>
                </a:lnTo>
                <a:lnTo>
                  <a:pt x="117" y="223"/>
                </a:lnTo>
                <a:lnTo>
                  <a:pt x="117" y="339"/>
                </a:lnTo>
                <a:lnTo>
                  <a:pt x="148" y="339"/>
                </a:lnTo>
                <a:lnTo>
                  <a:pt x="148" y="243"/>
                </a:lnTo>
                <a:lnTo>
                  <a:pt x="155" y="243"/>
                </a:lnTo>
                <a:lnTo>
                  <a:pt x="155" y="339"/>
                </a:lnTo>
                <a:lnTo>
                  <a:pt x="185" y="339"/>
                </a:lnTo>
                <a:lnTo>
                  <a:pt x="185" y="322"/>
                </a:lnTo>
                <a:lnTo>
                  <a:pt x="185" y="223"/>
                </a:lnTo>
                <a:lnTo>
                  <a:pt x="185" y="207"/>
                </a:lnTo>
                <a:lnTo>
                  <a:pt x="185" y="144"/>
                </a:lnTo>
                <a:lnTo>
                  <a:pt x="185" y="127"/>
                </a:lnTo>
                <a:lnTo>
                  <a:pt x="217" y="144"/>
                </a:lnTo>
                <a:lnTo>
                  <a:pt x="263" y="144"/>
                </a:lnTo>
                <a:lnTo>
                  <a:pt x="263" y="136"/>
                </a:lnTo>
                <a:lnTo>
                  <a:pt x="273" y="134"/>
                </a:lnTo>
                <a:lnTo>
                  <a:pt x="273" y="181"/>
                </a:lnTo>
                <a:cubicBezTo>
                  <a:pt x="273" y="190"/>
                  <a:pt x="276" y="198"/>
                  <a:pt x="282" y="204"/>
                </a:cubicBezTo>
                <a:cubicBezTo>
                  <a:pt x="288" y="210"/>
                  <a:pt x="296" y="214"/>
                  <a:pt x="305" y="214"/>
                </a:cubicBezTo>
                <a:lnTo>
                  <a:pt x="516" y="214"/>
                </a:lnTo>
                <a:cubicBezTo>
                  <a:pt x="525" y="214"/>
                  <a:pt x="533" y="210"/>
                  <a:pt x="539" y="204"/>
                </a:cubicBezTo>
                <a:cubicBezTo>
                  <a:pt x="545" y="198"/>
                  <a:pt x="548" y="190"/>
                  <a:pt x="548" y="181"/>
                </a:cubicBezTo>
                <a:lnTo>
                  <a:pt x="548" y="59"/>
                </a:lnTo>
                <a:cubicBezTo>
                  <a:pt x="548" y="50"/>
                  <a:pt x="545" y="42"/>
                  <a:pt x="539" y="36"/>
                </a:cubicBezTo>
                <a:cubicBezTo>
                  <a:pt x="533" y="30"/>
                  <a:pt x="525" y="27"/>
                  <a:pt x="516" y="27"/>
                </a:cubicBezTo>
                <a:lnTo>
                  <a:pt x="305" y="27"/>
                </a:lnTo>
                <a:close/>
                <a:moveTo>
                  <a:pt x="520" y="221"/>
                </a:moveTo>
                <a:lnTo>
                  <a:pt x="520" y="249"/>
                </a:lnTo>
                <a:lnTo>
                  <a:pt x="497" y="249"/>
                </a:lnTo>
                <a:lnTo>
                  <a:pt x="523" y="341"/>
                </a:lnTo>
                <a:lnTo>
                  <a:pt x="490" y="341"/>
                </a:lnTo>
                <a:lnTo>
                  <a:pt x="464" y="249"/>
                </a:lnTo>
                <a:lnTo>
                  <a:pt x="367" y="249"/>
                </a:lnTo>
                <a:lnTo>
                  <a:pt x="341" y="341"/>
                </a:lnTo>
                <a:lnTo>
                  <a:pt x="308" y="341"/>
                </a:lnTo>
                <a:lnTo>
                  <a:pt x="334" y="249"/>
                </a:lnTo>
                <a:lnTo>
                  <a:pt x="306" y="249"/>
                </a:lnTo>
                <a:lnTo>
                  <a:pt x="306" y="221"/>
                </a:lnTo>
                <a:lnTo>
                  <a:pt x="520" y="221"/>
                </a:lnTo>
                <a:close/>
                <a:moveTo>
                  <a:pt x="113" y="373"/>
                </a:moveTo>
                <a:cubicBezTo>
                  <a:pt x="139" y="373"/>
                  <a:pt x="161" y="394"/>
                  <a:pt x="161" y="421"/>
                </a:cubicBezTo>
                <a:cubicBezTo>
                  <a:pt x="161" y="427"/>
                  <a:pt x="160" y="433"/>
                  <a:pt x="158" y="438"/>
                </a:cubicBezTo>
                <a:lnTo>
                  <a:pt x="68" y="438"/>
                </a:lnTo>
                <a:cubicBezTo>
                  <a:pt x="66" y="433"/>
                  <a:pt x="65" y="427"/>
                  <a:pt x="65" y="421"/>
                </a:cubicBezTo>
                <a:cubicBezTo>
                  <a:pt x="65" y="394"/>
                  <a:pt x="86" y="373"/>
                  <a:pt x="113" y="373"/>
                </a:cubicBezTo>
                <a:close/>
                <a:moveTo>
                  <a:pt x="316" y="373"/>
                </a:moveTo>
                <a:cubicBezTo>
                  <a:pt x="342" y="373"/>
                  <a:pt x="364" y="394"/>
                  <a:pt x="364" y="421"/>
                </a:cubicBezTo>
                <a:cubicBezTo>
                  <a:pt x="364" y="427"/>
                  <a:pt x="363" y="433"/>
                  <a:pt x="361" y="438"/>
                </a:cubicBezTo>
                <a:lnTo>
                  <a:pt x="271" y="438"/>
                </a:lnTo>
                <a:cubicBezTo>
                  <a:pt x="269" y="433"/>
                  <a:pt x="268" y="427"/>
                  <a:pt x="268" y="421"/>
                </a:cubicBezTo>
                <a:cubicBezTo>
                  <a:pt x="268" y="394"/>
                  <a:pt x="289" y="373"/>
                  <a:pt x="316" y="373"/>
                </a:cubicBezTo>
                <a:close/>
                <a:moveTo>
                  <a:pt x="522" y="373"/>
                </a:moveTo>
                <a:cubicBezTo>
                  <a:pt x="548" y="373"/>
                  <a:pt x="570" y="394"/>
                  <a:pt x="570" y="421"/>
                </a:cubicBezTo>
                <a:cubicBezTo>
                  <a:pt x="570" y="427"/>
                  <a:pt x="569" y="433"/>
                  <a:pt x="567" y="438"/>
                </a:cubicBezTo>
                <a:lnTo>
                  <a:pt x="477" y="438"/>
                </a:lnTo>
                <a:cubicBezTo>
                  <a:pt x="475" y="433"/>
                  <a:pt x="474" y="427"/>
                  <a:pt x="474" y="421"/>
                </a:cubicBezTo>
                <a:cubicBezTo>
                  <a:pt x="474" y="394"/>
                  <a:pt x="495" y="373"/>
                  <a:pt x="522" y="373"/>
                </a:cubicBezTo>
                <a:close/>
                <a:moveTo>
                  <a:pt x="62" y="448"/>
                </a:moveTo>
                <a:lnTo>
                  <a:pt x="161" y="448"/>
                </a:lnTo>
                <a:cubicBezTo>
                  <a:pt x="182" y="448"/>
                  <a:pt x="200" y="466"/>
                  <a:pt x="200" y="487"/>
                </a:cubicBezTo>
                <a:lnTo>
                  <a:pt x="200" y="527"/>
                </a:lnTo>
                <a:lnTo>
                  <a:pt x="203" y="527"/>
                </a:lnTo>
                <a:lnTo>
                  <a:pt x="221" y="527"/>
                </a:lnTo>
                <a:lnTo>
                  <a:pt x="227" y="527"/>
                </a:lnTo>
                <a:lnTo>
                  <a:pt x="227" y="487"/>
                </a:lnTo>
                <a:cubicBezTo>
                  <a:pt x="227" y="466"/>
                  <a:pt x="244" y="448"/>
                  <a:pt x="265" y="448"/>
                </a:cubicBezTo>
                <a:lnTo>
                  <a:pt x="364" y="448"/>
                </a:lnTo>
                <a:cubicBezTo>
                  <a:pt x="385" y="448"/>
                  <a:pt x="403" y="466"/>
                  <a:pt x="403" y="487"/>
                </a:cubicBezTo>
                <a:lnTo>
                  <a:pt x="403" y="527"/>
                </a:lnTo>
                <a:lnTo>
                  <a:pt x="409" y="527"/>
                </a:lnTo>
                <a:lnTo>
                  <a:pt x="424" y="527"/>
                </a:lnTo>
                <a:lnTo>
                  <a:pt x="433" y="527"/>
                </a:lnTo>
                <a:lnTo>
                  <a:pt x="433" y="487"/>
                </a:lnTo>
                <a:cubicBezTo>
                  <a:pt x="433" y="466"/>
                  <a:pt x="450" y="448"/>
                  <a:pt x="471" y="448"/>
                </a:cubicBezTo>
                <a:lnTo>
                  <a:pt x="570" y="448"/>
                </a:lnTo>
                <a:cubicBezTo>
                  <a:pt x="591" y="448"/>
                  <a:pt x="608" y="466"/>
                  <a:pt x="608" y="487"/>
                </a:cubicBezTo>
                <a:lnTo>
                  <a:pt x="608" y="527"/>
                </a:lnTo>
                <a:lnTo>
                  <a:pt x="614" y="527"/>
                </a:lnTo>
                <a:lnTo>
                  <a:pt x="630" y="527"/>
                </a:lnTo>
                <a:lnTo>
                  <a:pt x="638" y="527"/>
                </a:lnTo>
                <a:lnTo>
                  <a:pt x="638" y="549"/>
                </a:lnTo>
                <a:lnTo>
                  <a:pt x="630" y="549"/>
                </a:lnTo>
                <a:lnTo>
                  <a:pt x="614" y="549"/>
                </a:lnTo>
                <a:lnTo>
                  <a:pt x="608" y="549"/>
                </a:lnTo>
                <a:lnTo>
                  <a:pt x="608" y="603"/>
                </a:lnTo>
                <a:lnTo>
                  <a:pt x="433" y="603"/>
                </a:lnTo>
                <a:lnTo>
                  <a:pt x="433" y="549"/>
                </a:lnTo>
                <a:lnTo>
                  <a:pt x="424" y="549"/>
                </a:lnTo>
                <a:lnTo>
                  <a:pt x="409" y="549"/>
                </a:lnTo>
                <a:lnTo>
                  <a:pt x="403" y="549"/>
                </a:lnTo>
                <a:lnTo>
                  <a:pt x="403" y="603"/>
                </a:lnTo>
                <a:lnTo>
                  <a:pt x="227" y="603"/>
                </a:lnTo>
                <a:lnTo>
                  <a:pt x="227" y="549"/>
                </a:lnTo>
                <a:lnTo>
                  <a:pt x="221" y="549"/>
                </a:lnTo>
                <a:lnTo>
                  <a:pt x="203" y="549"/>
                </a:lnTo>
                <a:lnTo>
                  <a:pt x="200" y="549"/>
                </a:lnTo>
                <a:lnTo>
                  <a:pt x="200" y="603"/>
                </a:lnTo>
                <a:lnTo>
                  <a:pt x="24" y="603"/>
                </a:lnTo>
                <a:lnTo>
                  <a:pt x="24" y="549"/>
                </a:lnTo>
                <a:lnTo>
                  <a:pt x="0" y="549"/>
                </a:lnTo>
                <a:lnTo>
                  <a:pt x="0" y="527"/>
                </a:lnTo>
                <a:lnTo>
                  <a:pt x="24" y="527"/>
                </a:lnTo>
                <a:lnTo>
                  <a:pt x="24" y="487"/>
                </a:lnTo>
                <a:cubicBezTo>
                  <a:pt x="24" y="466"/>
                  <a:pt x="41" y="448"/>
                  <a:pt x="62" y="448"/>
                </a:cubicBezTo>
                <a:close/>
                <a:moveTo>
                  <a:pt x="152" y="0"/>
                </a:moveTo>
                <a:cubicBezTo>
                  <a:pt x="176" y="0"/>
                  <a:pt x="196" y="20"/>
                  <a:pt x="196" y="44"/>
                </a:cubicBezTo>
                <a:cubicBezTo>
                  <a:pt x="196" y="69"/>
                  <a:pt x="176" y="88"/>
                  <a:pt x="152" y="88"/>
                </a:cubicBezTo>
                <a:cubicBezTo>
                  <a:pt x="127" y="88"/>
                  <a:pt x="108" y="69"/>
                  <a:pt x="108" y="44"/>
                </a:cubicBezTo>
                <a:cubicBezTo>
                  <a:pt x="108" y="20"/>
                  <a:pt x="127" y="0"/>
                  <a:pt x="15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3765"/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26"/>
          <p:cNvSpPr>
            <a:spLocks noEditPoints="1"/>
          </p:cNvSpPr>
          <p:nvPr/>
        </p:nvSpPr>
        <p:spPr bwMode="auto">
          <a:xfrm>
            <a:off x="5749176" y="2573450"/>
            <a:ext cx="1047614" cy="974598"/>
          </a:xfrm>
          <a:custGeom>
            <a:avLst/>
            <a:gdLst>
              <a:gd name="T0" fmla="*/ 576972 w 678"/>
              <a:gd name="T1" fmla="*/ 851730 h 630"/>
              <a:gd name="T2" fmla="*/ 433115 w 678"/>
              <a:gd name="T3" fmla="*/ 916653 h 630"/>
              <a:gd name="T4" fmla="*/ 293900 w 678"/>
              <a:gd name="T5" fmla="*/ 32462 h 630"/>
              <a:gd name="T6" fmla="*/ 324837 w 678"/>
              <a:gd name="T7" fmla="*/ 52557 h 630"/>
              <a:gd name="T8" fmla="*/ 529020 w 678"/>
              <a:gd name="T9" fmla="*/ 1546 h 630"/>
              <a:gd name="T10" fmla="*/ 261416 w 678"/>
              <a:gd name="T11" fmla="*/ 38645 h 630"/>
              <a:gd name="T12" fmla="*/ 320196 w 678"/>
              <a:gd name="T13" fmla="*/ 95839 h 630"/>
              <a:gd name="T14" fmla="*/ 307821 w 678"/>
              <a:gd name="T15" fmla="*/ 525568 h 630"/>
              <a:gd name="T16" fmla="*/ 249041 w 678"/>
              <a:gd name="T17" fmla="*/ 469920 h 630"/>
              <a:gd name="T18" fmla="*/ 261416 w 678"/>
              <a:gd name="T19" fmla="*/ 38645 h 630"/>
              <a:gd name="T20" fmla="*/ 477974 w 678"/>
              <a:gd name="T21" fmla="*/ 185495 h 630"/>
              <a:gd name="T22" fmla="*/ 722375 w 678"/>
              <a:gd name="T23" fmla="*/ 157670 h 630"/>
              <a:gd name="T24" fmla="*/ 450131 w 678"/>
              <a:gd name="T25" fmla="*/ 168491 h 630"/>
              <a:gd name="T26" fmla="*/ 464052 w 678"/>
              <a:gd name="T27" fmla="*/ 205590 h 630"/>
              <a:gd name="T28" fmla="*/ 476427 w 678"/>
              <a:gd name="T29" fmla="*/ 652323 h 630"/>
              <a:gd name="T30" fmla="*/ 417647 w 678"/>
              <a:gd name="T31" fmla="*/ 633773 h 630"/>
              <a:gd name="T32" fmla="*/ 406819 w 678"/>
              <a:gd name="T33" fmla="*/ 188586 h 630"/>
              <a:gd name="T34" fmla="*/ 498083 w 678"/>
              <a:gd name="T35" fmla="*/ 224139 h 630"/>
              <a:gd name="T36" fmla="*/ 790436 w 678"/>
              <a:gd name="T37" fmla="*/ 224139 h 630"/>
              <a:gd name="T38" fmla="*/ 751765 w 678"/>
              <a:gd name="T39" fmla="*/ 627590 h 630"/>
              <a:gd name="T40" fmla="*/ 498083 w 678"/>
              <a:gd name="T41" fmla="*/ 224139 h 630"/>
              <a:gd name="T42" fmla="*/ 744030 w 678"/>
              <a:gd name="T43" fmla="*/ 256601 h 630"/>
              <a:gd name="T44" fmla="*/ 547582 w 678"/>
              <a:gd name="T45" fmla="*/ 370989 h 630"/>
              <a:gd name="T46" fmla="*/ 341852 w 678"/>
              <a:gd name="T47" fmla="*/ 86564 h 630"/>
              <a:gd name="T48" fmla="*/ 634205 w 678"/>
              <a:gd name="T49" fmla="*/ 86564 h 630"/>
              <a:gd name="T50" fmla="*/ 394444 w 678"/>
              <a:gd name="T51" fmla="*/ 128300 h 630"/>
              <a:gd name="T52" fmla="*/ 371242 w 678"/>
              <a:gd name="T53" fmla="*/ 517839 h 630"/>
              <a:gd name="T54" fmla="*/ 341852 w 678"/>
              <a:gd name="T55" fmla="*/ 86564 h 630"/>
              <a:gd name="T56" fmla="*/ 207277 w 678"/>
              <a:gd name="T57" fmla="*/ 290608 h 630"/>
              <a:gd name="T58" fmla="*/ 160871 w 678"/>
              <a:gd name="T59" fmla="*/ 208682 h 630"/>
              <a:gd name="T60" fmla="*/ 83529 w 678"/>
              <a:gd name="T61" fmla="*/ 721883 h 630"/>
              <a:gd name="T62" fmla="*/ 139216 w 678"/>
              <a:gd name="T63" fmla="*/ 796081 h 630"/>
              <a:gd name="T64" fmla="*/ 0 w 678"/>
              <a:gd name="T65" fmla="*/ 973847 h 630"/>
              <a:gd name="T66" fmla="*/ 1048758 w 678"/>
              <a:gd name="T67" fmla="*/ 905832 h 630"/>
              <a:gd name="T68" fmla="*/ 960588 w 678"/>
              <a:gd name="T69" fmla="*/ 721883 h 630"/>
              <a:gd name="T70" fmla="*/ 883246 w 678"/>
              <a:gd name="T71" fmla="*/ 208682 h 630"/>
              <a:gd name="T72" fmla="*/ 836841 w 678"/>
              <a:gd name="T73" fmla="*/ 290608 h 630"/>
              <a:gd name="T74" fmla="*/ 886340 w 678"/>
              <a:gd name="T75" fmla="*/ 732704 h 630"/>
              <a:gd name="T76" fmla="*/ 156231 w 678"/>
              <a:gd name="T77" fmla="*/ 290608 h 63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78" h="630">
                <a:moveTo>
                  <a:pt x="301" y="551"/>
                </a:moveTo>
                <a:lnTo>
                  <a:pt x="373" y="551"/>
                </a:lnTo>
                <a:lnTo>
                  <a:pt x="398" y="593"/>
                </a:lnTo>
                <a:lnTo>
                  <a:pt x="280" y="593"/>
                </a:lnTo>
                <a:lnTo>
                  <a:pt x="301" y="551"/>
                </a:lnTo>
                <a:close/>
                <a:moveTo>
                  <a:pt x="190" y="21"/>
                </a:moveTo>
                <a:lnTo>
                  <a:pt x="207" y="32"/>
                </a:lnTo>
                <a:cubicBezTo>
                  <a:pt x="208" y="32"/>
                  <a:pt x="209" y="33"/>
                  <a:pt x="210" y="34"/>
                </a:cubicBezTo>
                <a:lnTo>
                  <a:pt x="366" y="14"/>
                </a:lnTo>
                <a:cubicBezTo>
                  <a:pt x="362" y="5"/>
                  <a:pt x="353" y="0"/>
                  <a:pt x="342" y="1"/>
                </a:cubicBezTo>
                <a:lnTo>
                  <a:pt x="190" y="21"/>
                </a:lnTo>
                <a:close/>
                <a:moveTo>
                  <a:pt x="169" y="25"/>
                </a:moveTo>
                <a:lnTo>
                  <a:pt x="199" y="44"/>
                </a:lnTo>
                <a:cubicBezTo>
                  <a:pt x="203" y="47"/>
                  <a:pt x="207" y="55"/>
                  <a:pt x="207" y="62"/>
                </a:cubicBezTo>
                <a:lnTo>
                  <a:pt x="207" y="333"/>
                </a:lnTo>
                <a:cubicBezTo>
                  <a:pt x="207" y="340"/>
                  <a:pt x="203" y="343"/>
                  <a:pt x="199" y="340"/>
                </a:cubicBezTo>
                <a:lnTo>
                  <a:pt x="169" y="322"/>
                </a:lnTo>
                <a:cubicBezTo>
                  <a:pt x="165" y="319"/>
                  <a:pt x="161" y="311"/>
                  <a:pt x="161" y="304"/>
                </a:cubicBezTo>
                <a:lnTo>
                  <a:pt x="161" y="33"/>
                </a:lnTo>
                <a:cubicBezTo>
                  <a:pt x="161" y="26"/>
                  <a:pt x="165" y="23"/>
                  <a:pt x="169" y="25"/>
                </a:cubicBezTo>
                <a:close/>
                <a:moveTo>
                  <a:pt x="291" y="109"/>
                </a:moveTo>
                <a:lnTo>
                  <a:pt x="309" y="120"/>
                </a:lnTo>
                <a:cubicBezTo>
                  <a:pt x="310" y="121"/>
                  <a:pt x="310" y="122"/>
                  <a:pt x="311" y="122"/>
                </a:cubicBezTo>
                <a:lnTo>
                  <a:pt x="467" y="102"/>
                </a:lnTo>
                <a:cubicBezTo>
                  <a:pt x="464" y="94"/>
                  <a:pt x="454" y="88"/>
                  <a:pt x="443" y="90"/>
                </a:cubicBezTo>
                <a:lnTo>
                  <a:pt x="291" y="109"/>
                </a:lnTo>
                <a:close/>
                <a:moveTo>
                  <a:pt x="270" y="114"/>
                </a:moveTo>
                <a:lnTo>
                  <a:pt x="300" y="133"/>
                </a:lnTo>
                <a:cubicBezTo>
                  <a:pt x="304" y="136"/>
                  <a:pt x="308" y="144"/>
                  <a:pt x="308" y="151"/>
                </a:cubicBezTo>
                <a:lnTo>
                  <a:pt x="308" y="422"/>
                </a:lnTo>
                <a:cubicBezTo>
                  <a:pt x="308" y="428"/>
                  <a:pt x="304" y="432"/>
                  <a:pt x="300" y="429"/>
                </a:cubicBezTo>
                <a:lnTo>
                  <a:pt x="270" y="410"/>
                </a:lnTo>
                <a:cubicBezTo>
                  <a:pt x="266" y="407"/>
                  <a:pt x="263" y="400"/>
                  <a:pt x="263" y="393"/>
                </a:cubicBezTo>
                <a:lnTo>
                  <a:pt x="263" y="122"/>
                </a:lnTo>
                <a:cubicBezTo>
                  <a:pt x="263" y="115"/>
                  <a:pt x="266" y="111"/>
                  <a:pt x="270" y="114"/>
                </a:cubicBezTo>
                <a:close/>
                <a:moveTo>
                  <a:pt x="322" y="145"/>
                </a:moveTo>
                <a:lnTo>
                  <a:pt x="486" y="124"/>
                </a:lnTo>
                <a:cubicBezTo>
                  <a:pt x="500" y="122"/>
                  <a:pt x="511" y="131"/>
                  <a:pt x="511" y="145"/>
                </a:cubicBezTo>
                <a:lnTo>
                  <a:pt x="511" y="378"/>
                </a:lnTo>
                <a:cubicBezTo>
                  <a:pt x="511" y="391"/>
                  <a:pt x="500" y="404"/>
                  <a:pt x="486" y="406"/>
                </a:cubicBezTo>
                <a:lnTo>
                  <a:pt x="322" y="426"/>
                </a:lnTo>
                <a:lnTo>
                  <a:pt x="322" y="145"/>
                </a:lnTo>
                <a:close/>
                <a:moveTo>
                  <a:pt x="354" y="183"/>
                </a:moveTo>
                <a:lnTo>
                  <a:pt x="481" y="166"/>
                </a:lnTo>
                <a:lnTo>
                  <a:pt x="481" y="224"/>
                </a:lnTo>
                <a:lnTo>
                  <a:pt x="354" y="240"/>
                </a:lnTo>
                <a:lnTo>
                  <a:pt x="354" y="183"/>
                </a:lnTo>
                <a:close/>
                <a:moveTo>
                  <a:pt x="221" y="56"/>
                </a:moveTo>
                <a:lnTo>
                  <a:pt x="384" y="35"/>
                </a:lnTo>
                <a:cubicBezTo>
                  <a:pt x="398" y="33"/>
                  <a:pt x="410" y="43"/>
                  <a:pt x="410" y="56"/>
                </a:cubicBezTo>
                <a:lnTo>
                  <a:pt x="410" y="63"/>
                </a:lnTo>
                <a:lnTo>
                  <a:pt x="255" y="83"/>
                </a:lnTo>
                <a:cubicBezTo>
                  <a:pt x="244" y="86"/>
                  <a:pt x="240" y="93"/>
                  <a:pt x="240" y="107"/>
                </a:cubicBezTo>
                <a:lnTo>
                  <a:pt x="240" y="335"/>
                </a:lnTo>
                <a:lnTo>
                  <a:pt x="221" y="338"/>
                </a:lnTo>
                <a:lnTo>
                  <a:pt x="221" y="56"/>
                </a:lnTo>
                <a:close/>
                <a:moveTo>
                  <a:pt x="101" y="188"/>
                </a:moveTo>
                <a:lnTo>
                  <a:pt x="134" y="188"/>
                </a:lnTo>
                <a:lnTo>
                  <a:pt x="134" y="135"/>
                </a:lnTo>
                <a:lnTo>
                  <a:pt x="104" y="135"/>
                </a:lnTo>
                <a:cubicBezTo>
                  <a:pt x="76" y="135"/>
                  <a:pt x="54" y="158"/>
                  <a:pt x="54" y="186"/>
                </a:cubicBezTo>
                <a:lnTo>
                  <a:pt x="54" y="467"/>
                </a:lnTo>
                <a:cubicBezTo>
                  <a:pt x="54" y="490"/>
                  <a:pt x="69" y="509"/>
                  <a:pt x="90" y="515"/>
                </a:cubicBezTo>
                <a:lnTo>
                  <a:pt x="0" y="586"/>
                </a:lnTo>
                <a:lnTo>
                  <a:pt x="0" y="630"/>
                </a:lnTo>
                <a:lnTo>
                  <a:pt x="678" y="630"/>
                </a:lnTo>
                <a:lnTo>
                  <a:pt x="678" y="586"/>
                </a:lnTo>
                <a:lnTo>
                  <a:pt x="582" y="516"/>
                </a:lnTo>
                <a:cubicBezTo>
                  <a:pt x="604" y="511"/>
                  <a:pt x="621" y="491"/>
                  <a:pt x="621" y="467"/>
                </a:cubicBezTo>
                <a:lnTo>
                  <a:pt x="621" y="186"/>
                </a:lnTo>
                <a:cubicBezTo>
                  <a:pt x="621" y="158"/>
                  <a:pt x="598" y="135"/>
                  <a:pt x="571" y="135"/>
                </a:cubicBezTo>
                <a:lnTo>
                  <a:pt x="541" y="135"/>
                </a:lnTo>
                <a:lnTo>
                  <a:pt x="541" y="188"/>
                </a:lnTo>
                <a:lnTo>
                  <a:pt x="573" y="188"/>
                </a:lnTo>
                <a:lnTo>
                  <a:pt x="573" y="474"/>
                </a:lnTo>
                <a:lnTo>
                  <a:pt x="101" y="474"/>
                </a:lnTo>
                <a:lnTo>
                  <a:pt x="101" y="1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3765"/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524000" y="1864994"/>
            <a:ext cx="9144000" cy="1655763"/>
          </a:xfrm>
        </p:spPr>
        <p:txBody>
          <a:bodyPr>
            <a:normAutofit/>
          </a:bodyPr>
          <a:p>
            <a:r>
              <a:rPr lang="en-US" altLang="zh-CN" sz="2800">
                <a:solidFill>
                  <a:srgbClr val="424554"/>
                </a:solidFill>
                <a:latin typeface="+mj-ea"/>
                <a:cs typeface="+mn-ea"/>
                <a:sym typeface="+mn-lt"/>
              </a:rPr>
              <a:t>     </a:t>
            </a:r>
            <a:r>
              <a:rPr lang="zh-CN" altLang="en-US" sz="2400">
                <a:solidFill>
                  <a:srgbClr val="424554"/>
                </a:solidFill>
                <a:latin typeface="+mj-ea"/>
                <a:cs typeface="+mn-ea"/>
                <a:sym typeface="+mn-lt"/>
              </a:rPr>
              <a:t>本模板有完整的逻辑框架，全面反映了部门的工作情况。</a:t>
            </a:r>
            <a:r>
              <a:rPr lang="zh-CN" altLang="en-US" sz="2400" b="1">
                <a:solidFill>
                  <a:srgbClr val="424554"/>
                </a:solidFill>
                <a:latin typeface="+mj-ea"/>
                <a:cs typeface="+mn-ea"/>
                <a:sym typeface="+mn-lt"/>
              </a:rPr>
              <a:t>细节方面比较丰富</a:t>
            </a:r>
            <a:r>
              <a:rPr lang="zh-CN" altLang="en-US" sz="2400">
                <a:solidFill>
                  <a:srgbClr val="424554"/>
                </a:solidFill>
                <a:latin typeface="+mj-ea"/>
                <a:cs typeface="+mn-ea"/>
                <a:sym typeface="+mn-lt"/>
              </a:rPr>
              <a:t>，每一个页面都用图形或动画表达出一个方面的内容，如：</a:t>
            </a:r>
            <a:r>
              <a:rPr lang="zh-CN" altLang="en-US" sz="2400" b="1">
                <a:solidFill>
                  <a:srgbClr val="424554"/>
                </a:solidFill>
                <a:latin typeface="+mj-ea"/>
                <a:cs typeface="+mn-ea"/>
                <a:sym typeface="+mn-lt"/>
              </a:rPr>
              <a:t>成本投入分析、内务管理情况</a:t>
            </a:r>
            <a:r>
              <a:rPr lang="zh-CN" altLang="en-US" sz="2400">
                <a:solidFill>
                  <a:srgbClr val="424554"/>
                </a:solidFill>
                <a:latin typeface="+mj-ea"/>
                <a:cs typeface="+mn-ea"/>
                <a:sym typeface="+mn-lt"/>
              </a:rPr>
              <a:t>等。具有较高的参考和实用价值。</a:t>
            </a:r>
            <a:endParaRPr lang="zh-CN" altLang="en-US" sz="240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524000" y="4039870"/>
            <a:ext cx="9144000" cy="1633220"/>
          </a:xfrm>
        </p:spPr>
        <p:txBody>
          <a:bodyPr>
            <a:normAutofit/>
          </a:bodyPr>
          <a:p>
            <a:pPr algn="just" defTabSz="913765" eaLnBrk="1" hangingPunct="1"/>
            <a:r>
              <a:rPr lang="en-US" altLang="zh-CN" sz="2000">
                <a:solidFill>
                  <a:srgbClr val="424554"/>
                </a:solidFill>
                <a:latin typeface="+mj-ea"/>
                <a:ea typeface="+mj-ea"/>
                <a:cs typeface="+mn-ea"/>
                <a:sym typeface="+mn-lt"/>
              </a:rPr>
              <a:t>     </a:t>
            </a:r>
            <a:r>
              <a:rPr lang="zh-CN" altLang="en-US" sz="2000">
                <a:solidFill>
                  <a:srgbClr val="424554"/>
                </a:solidFill>
                <a:latin typeface="+mj-ea"/>
                <a:ea typeface="+mj-ea"/>
                <a:cs typeface="+mn-ea"/>
                <a:sym typeface="+mn-lt"/>
              </a:rPr>
              <a:t>请在这里用一段简单而形象的话，概括出本项目的概念、市场的发展情况、前景等内容。用来作为项目的背景，也可以给受众一个思维导入的过程，让人更容易明白是怎么回事，了解你的意图。当然，如觉得没有必要，可以删掉本页。</a:t>
            </a:r>
            <a:endParaRPr lang="en-US" altLang="zh-CN" sz="2000">
              <a:solidFill>
                <a:srgbClr val="424554"/>
              </a:solidFill>
              <a:latin typeface="+mj-ea"/>
              <a:ea typeface="+mj-ea"/>
              <a:cs typeface="+mn-ea"/>
              <a:sym typeface="+mn-lt"/>
            </a:endParaRPr>
          </a:p>
          <a:p>
            <a:pPr algn="just" defTabSz="913765" eaLnBrk="1" hangingPunct="1"/>
            <a:endParaRPr lang="zh-CN" altLang="en-US" sz="2000">
              <a:solidFill>
                <a:srgbClr val="424554"/>
              </a:solidFill>
              <a:latin typeface="+mj-ea"/>
              <a:ea typeface="+mj-ea"/>
              <a:cs typeface="+mn-ea"/>
              <a:sym typeface="+mn-lt"/>
            </a:endParaRPr>
          </a:p>
          <a:p>
            <a:endParaRPr lang="zh-CN" altLang="en-US" sz="2000"/>
          </a:p>
        </p:txBody>
      </p:sp>
      <p:sp>
        <p:nvSpPr>
          <p:cNvPr id="6" name="文本框 5"/>
          <p:cNvSpPr txBox="1"/>
          <p:nvPr/>
        </p:nvSpPr>
        <p:spPr>
          <a:xfrm>
            <a:off x="1595755" y="1148715"/>
            <a:ext cx="2701290" cy="953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前言</a:t>
            </a:r>
            <a:endParaRPr lang="zh-CN" altLang="en-US" sz="2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24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INTRODUCTION</a:t>
            </a:r>
            <a:endParaRPr lang="en-US" altLang="zh-CN" sz="240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-5715" y="6329045"/>
            <a:ext cx="12202795" cy="36830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-5715" y="6482080"/>
            <a:ext cx="12202795" cy="36830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5080" y="159385"/>
            <a:ext cx="12202160" cy="368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-5715" y="-25400"/>
            <a:ext cx="12202160" cy="36830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-1905" y="3068685"/>
            <a:ext cx="12195176" cy="1152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rtlCol="0" anchor="t" anchorCtr="0" compatLnSpc="1"/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6169810" y="981394"/>
            <a:ext cx="4679341" cy="1942847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3D3D3D">
                <a:lumMod val="20000"/>
                <a:lumOff val="8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3765">
              <a:defRPr/>
            </a:pPr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985709" y="981394"/>
            <a:ext cx="4679341" cy="1942847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3D3D3D">
                <a:lumMod val="20000"/>
                <a:lumOff val="8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3765">
              <a:defRPr/>
            </a:pPr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6169810" y="4365503"/>
            <a:ext cx="4679341" cy="1944435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3D3D3D">
                <a:lumMod val="20000"/>
                <a:lumOff val="8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3765">
              <a:defRPr/>
            </a:pPr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985709" y="4365503"/>
            <a:ext cx="4679341" cy="1944435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3D3D3D">
                <a:lumMod val="20000"/>
                <a:lumOff val="8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3765">
              <a:defRPr/>
            </a:pPr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13"/>
          <p:cNvSpPr>
            <a:spLocks noChangeArrowheads="1"/>
          </p:cNvSpPr>
          <p:nvPr/>
        </p:nvSpPr>
        <p:spPr bwMode="auto">
          <a:xfrm>
            <a:off x="1230153" y="1441709"/>
            <a:ext cx="1011105" cy="1011106"/>
          </a:xfrm>
          <a:prstGeom prst="ellipse">
            <a:avLst/>
          </a:prstGeom>
          <a:gradFill>
            <a:gsLst>
              <a:gs pos="61000">
                <a:srgbClr val="005D7F"/>
              </a:gs>
              <a:gs pos="0">
                <a:srgbClr val="0082B0"/>
              </a:gs>
              <a:gs pos="100000">
                <a:srgbClr val="005674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76179" y="1573455"/>
            <a:ext cx="480958" cy="707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765">
              <a:defRPr/>
            </a:pPr>
            <a:r>
              <a:rPr lang="en-US" altLang="zh-CN" sz="4000">
                <a:solidFill>
                  <a:srgbClr val="FFFFFF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1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98400" y="1197265"/>
            <a:ext cx="1758721" cy="399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招聘售后人员</a:t>
            </a:r>
            <a:endParaRPr lang="zh-CN" altLang="en-US" sz="2000" b="1" dirty="0">
              <a:solidFill>
                <a:srgbClr val="0070C0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2686" y="1602026"/>
            <a:ext cx="2936493" cy="6460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dirty="0">
                <a:solidFill>
                  <a:srgbClr val="605958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通过招聘、培训的方式，加强售后力量。</a:t>
            </a:r>
            <a:endParaRPr lang="zh-CN" altLang="en-US" dirty="0">
              <a:solidFill>
                <a:srgbClr val="605958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6469808" y="1441709"/>
            <a:ext cx="1011106" cy="1011106"/>
          </a:xfrm>
          <a:prstGeom prst="ellipse">
            <a:avLst/>
          </a:prstGeom>
          <a:gradFill>
            <a:gsLst>
              <a:gs pos="60000">
                <a:srgbClr val="1DB5CD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15835" y="1573455"/>
            <a:ext cx="480958" cy="707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765">
              <a:defRPr/>
            </a:pPr>
            <a:r>
              <a:rPr lang="en-US" altLang="zh-CN" sz="4000">
                <a:solidFill>
                  <a:srgbClr val="FFFFFF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2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38056" y="1197265"/>
            <a:ext cx="1760308" cy="399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强化日常管理</a:t>
            </a:r>
            <a:endParaRPr lang="zh-CN" altLang="en-US" sz="2000" b="1" dirty="0">
              <a:solidFill>
                <a:srgbClr val="0070C0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53929" y="1602026"/>
            <a:ext cx="2936493" cy="9222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dirty="0">
                <a:solidFill>
                  <a:srgbClr val="605958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建章立制，明晰责权，强化日常事务的管理，做到事有人管。</a:t>
            </a:r>
            <a:endParaRPr lang="zh-CN" altLang="en-US" dirty="0">
              <a:solidFill>
                <a:srgbClr val="605958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13"/>
          <p:cNvSpPr>
            <a:spLocks noChangeArrowheads="1"/>
          </p:cNvSpPr>
          <p:nvPr/>
        </p:nvSpPr>
        <p:spPr bwMode="auto">
          <a:xfrm>
            <a:off x="1230153" y="4825818"/>
            <a:ext cx="1011105" cy="1011106"/>
          </a:xfrm>
          <a:prstGeom prst="ellipse">
            <a:avLst/>
          </a:prstGeom>
          <a:gradFill>
            <a:gsLst>
              <a:gs pos="57000">
                <a:srgbClr val="FFB530"/>
              </a:gs>
              <a:gs pos="0">
                <a:srgbClr val="FFCB6D"/>
              </a:gs>
              <a:gs pos="100000">
                <a:srgbClr val="FAA100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76179" y="4957564"/>
            <a:ext cx="480958" cy="707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765">
              <a:defRPr/>
            </a:pPr>
            <a:r>
              <a:rPr lang="en-US" altLang="zh-CN" sz="4000">
                <a:solidFill>
                  <a:srgbClr val="FFFFFF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3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98400" y="4581375"/>
            <a:ext cx="1758721" cy="399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完善客户档案</a:t>
            </a:r>
            <a:endParaRPr lang="zh-CN" altLang="en-US" sz="2000" b="1" dirty="0">
              <a:solidFill>
                <a:srgbClr val="0070C0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512686" y="4981691"/>
            <a:ext cx="2936493" cy="922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3765" eaLnBrk="1" hangingPunct="1"/>
            <a:r>
              <a:rPr lang="zh-CN" altLang="en-US">
                <a:solidFill>
                  <a:srgbClr val="605958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客户档案制度刚刚建立，很多方法还处于探索阶段，需要一段时间的完善。</a:t>
            </a:r>
            <a:endParaRPr lang="en-US" altLang="zh-CN">
              <a:solidFill>
                <a:srgbClr val="605958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4" name="Oval 13"/>
          <p:cNvSpPr>
            <a:spLocks noChangeArrowheads="1"/>
          </p:cNvSpPr>
          <p:nvPr/>
        </p:nvSpPr>
        <p:spPr bwMode="auto">
          <a:xfrm>
            <a:off x="6469808" y="4825818"/>
            <a:ext cx="1011106" cy="1011106"/>
          </a:xfrm>
          <a:prstGeom prst="ellipse">
            <a:avLst/>
          </a:prstGeom>
          <a:gradFill>
            <a:gsLst>
              <a:gs pos="70000">
                <a:srgbClr val="FD7B3F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715835" y="4957564"/>
            <a:ext cx="480958" cy="707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765">
              <a:defRPr/>
            </a:pPr>
            <a:r>
              <a:rPr lang="en-US" altLang="zh-CN" sz="4000">
                <a:solidFill>
                  <a:srgbClr val="FFFFFF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4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38056" y="4581375"/>
            <a:ext cx="1760308" cy="399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增加日常学习</a:t>
            </a:r>
            <a:endParaRPr lang="zh-CN" altLang="en-US" sz="2000" b="1" dirty="0">
              <a:solidFill>
                <a:srgbClr val="0070C0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753929" y="4986136"/>
            <a:ext cx="2936493" cy="922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3765" eaLnBrk="1" hangingPunct="1"/>
            <a:r>
              <a:rPr lang="zh-CN" altLang="en-US">
                <a:solidFill>
                  <a:srgbClr val="605958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增加日常学习，扩大学习的广度和深度，邀请行业专家授课。</a:t>
            </a:r>
            <a:endParaRPr lang="zh-CN" altLang="en-US">
              <a:solidFill>
                <a:srgbClr val="605958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75990" y="3244850"/>
            <a:ext cx="49193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cs typeface="+mn-ea"/>
                <a:sym typeface="+mn-lt"/>
              </a:rPr>
              <a:t>强化责任提升效率四措施</a:t>
            </a:r>
            <a:endParaRPr lang="zh-CN" altLang="en-US" sz="320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85520" y="133985"/>
            <a:ext cx="30327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rgbClr val="60595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强化责任提升效率</a:t>
            </a:r>
            <a:endParaRPr lang="zh-CN" altLang="en-US"/>
          </a:p>
        </p:txBody>
      </p:sp>
      <p:sp>
        <p:nvSpPr>
          <p:cNvPr id="23" name="右箭头 22"/>
          <p:cNvSpPr/>
          <p:nvPr/>
        </p:nvSpPr>
        <p:spPr>
          <a:xfrm>
            <a:off x="-1905" y="257810"/>
            <a:ext cx="987425" cy="274955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7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2" name="矩形 51"/>
          <p:cNvSpPr/>
          <p:nvPr/>
        </p:nvSpPr>
        <p:spPr bwMode="auto">
          <a:xfrm>
            <a:off x="0" y="1463675"/>
            <a:ext cx="12197080" cy="17805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ctrTitle"/>
          </p:nvPr>
        </p:nvSpPr>
        <p:spPr>
          <a:xfrm>
            <a:off x="4684395" y="1909445"/>
            <a:ext cx="7145655" cy="1130935"/>
          </a:xfrm>
        </p:spPr>
        <p:txBody>
          <a:bodyPr>
            <a:normAutofit/>
          </a:bodyPr>
          <a:p>
            <a:r>
              <a:rPr lang="zh-CN" altLang="en-US" sz="6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存在的主要问题</a:t>
            </a:r>
            <a:endParaRPr lang="zh-CN" altLang="en-US" sz="6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93610" y="880110"/>
            <a:ext cx="29965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dirty="0">
                <a:ln w="13462">
                  <a:noFill/>
                  <a:prstDash val="solid"/>
                </a:ln>
                <a:solidFill>
                  <a:schemeClr val="accent2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PART ONE</a:t>
            </a:r>
            <a:endParaRPr lang="en-US" altLang="zh-CN" sz="3200" dirty="0">
              <a:ln w="13462">
                <a:noFill/>
                <a:prstDash val="solid"/>
              </a:ln>
              <a:solidFill>
                <a:schemeClr val="accent2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8" name="TextBox 25"/>
          <p:cNvSpPr txBox="1"/>
          <p:nvPr/>
        </p:nvSpPr>
        <p:spPr>
          <a:xfrm>
            <a:off x="6194425" y="3797300"/>
            <a:ext cx="236664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3765">
              <a:defRPr/>
            </a:pPr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管理决策不精确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9" name="TextBox 26"/>
          <p:cNvSpPr txBox="1">
            <a:spLocks noChangeArrowheads="1"/>
          </p:cNvSpPr>
          <p:nvPr/>
        </p:nvSpPr>
        <p:spPr bwMode="auto">
          <a:xfrm>
            <a:off x="9451975" y="3829050"/>
            <a:ext cx="262953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层级责任划分不清</a:t>
            </a:r>
            <a:endParaRPr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27"/>
          <p:cNvSpPr txBox="1">
            <a:spLocks noChangeArrowheads="1"/>
          </p:cNvSpPr>
          <p:nvPr/>
        </p:nvSpPr>
        <p:spPr bwMode="auto">
          <a:xfrm>
            <a:off x="6195060" y="4973320"/>
            <a:ext cx="365887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 sz="24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管理流程混乱</a:t>
            </a:r>
            <a:endParaRPr lang="zh-CN" altLang="en-US" sz="24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21"/>
          <p:cNvSpPr>
            <a:spLocks noEditPoints="1"/>
          </p:cNvSpPr>
          <p:nvPr/>
        </p:nvSpPr>
        <p:spPr bwMode="auto">
          <a:xfrm>
            <a:off x="5410200" y="3797300"/>
            <a:ext cx="332105" cy="368300"/>
          </a:xfrm>
          <a:custGeom>
            <a:avLst/>
            <a:gdLst>
              <a:gd name="T0" fmla="*/ 133350 w 234"/>
              <a:gd name="T1" fmla="*/ 0 h 234"/>
              <a:gd name="T2" fmla="*/ 266700 w 234"/>
              <a:gd name="T3" fmla="*/ 134144 h 234"/>
              <a:gd name="T4" fmla="*/ 133350 w 234"/>
              <a:gd name="T5" fmla="*/ 268288 h 234"/>
              <a:gd name="T6" fmla="*/ 0 w 234"/>
              <a:gd name="T7" fmla="*/ 134144 h 234"/>
              <a:gd name="T8" fmla="*/ 133350 w 234"/>
              <a:gd name="T9" fmla="*/ 0 h 234"/>
              <a:gd name="T10" fmla="*/ 112835 w 234"/>
              <a:gd name="T11" fmla="*/ 228159 h 234"/>
              <a:gd name="T12" fmla="*/ 153865 w 234"/>
              <a:gd name="T13" fmla="*/ 228159 h 234"/>
              <a:gd name="T14" fmla="*/ 153865 w 234"/>
              <a:gd name="T15" fmla="*/ 155928 h 234"/>
              <a:gd name="T16" fmla="*/ 226809 w 234"/>
              <a:gd name="T17" fmla="*/ 155928 h 234"/>
              <a:gd name="T18" fmla="*/ 226809 w 234"/>
              <a:gd name="T19" fmla="*/ 113506 h 234"/>
              <a:gd name="T20" fmla="*/ 153865 w 234"/>
              <a:gd name="T21" fmla="*/ 113506 h 234"/>
              <a:gd name="T22" fmla="*/ 153865 w 234"/>
              <a:gd name="T23" fmla="*/ 40129 h 234"/>
              <a:gd name="T24" fmla="*/ 112835 w 234"/>
              <a:gd name="T25" fmla="*/ 40129 h 234"/>
              <a:gd name="T26" fmla="*/ 112835 w 234"/>
              <a:gd name="T27" fmla="*/ 113506 h 234"/>
              <a:gd name="T28" fmla="*/ 39891 w 234"/>
              <a:gd name="T29" fmla="*/ 113506 h 234"/>
              <a:gd name="T30" fmla="*/ 39891 w 234"/>
              <a:gd name="T31" fmla="*/ 155928 h 234"/>
              <a:gd name="T32" fmla="*/ 112835 w 234"/>
              <a:gd name="T33" fmla="*/ 155928 h 234"/>
              <a:gd name="T34" fmla="*/ 112835 w 234"/>
              <a:gd name="T35" fmla="*/ 228159 h 2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pPr defTabSz="913765"/>
            <a:endParaRPr lang="zh-CN" altLang="en-US" sz="2800">
              <a:solidFill>
                <a:srgbClr val="42455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21"/>
          <p:cNvSpPr>
            <a:spLocks noEditPoints="1"/>
          </p:cNvSpPr>
          <p:nvPr/>
        </p:nvSpPr>
        <p:spPr bwMode="auto">
          <a:xfrm>
            <a:off x="5410200" y="5019040"/>
            <a:ext cx="332105" cy="368300"/>
          </a:xfrm>
          <a:custGeom>
            <a:avLst/>
            <a:gdLst>
              <a:gd name="T0" fmla="*/ 133350 w 234"/>
              <a:gd name="T1" fmla="*/ 0 h 234"/>
              <a:gd name="T2" fmla="*/ 266700 w 234"/>
              <a:gd name="T3" fmla="*/ 134144 h 234"/>
              <a:gd name="T4" fmla="*/ 133350 w 234"/>
              <a:gd name="T5" fmla="*/ 268288 h 234"/>
              <a:gd name="T6" fmla="*/ 0 w 234"/>
              <a:gd name="T7" fmla="*/ 134144 h 234"/>
              <a:gd name="T8" fmla="*/ 133350 w 234"/>
              <a:gd name="T9" fmla="*/ 0 h 234"/>
              <a:gd name="T10" fmla="*/ 112835 w 234"/>
              <a:gd name="T11" fmla="*/ 228159 h 234"/>
              <a:gd name="T12" fmla="*/ 153865 w 234"/>
              <a:gd name="T13" fmla="*/ 228159 h 234"/>
              <a:gd name="T14" fmla="*/ 153865 w 234"/>
              <a:gd name="T15" fmla="*/ 155928 h 234"/>
              <a:gd name="T16" fmla="*/ 226809 w 234"/>
              <a:gd name="T17" fmla="*/ 155928 h 234"/>
              <a:gd name="T18" fmla="*/ 226809 w 234"/>
              <a:gd name="T19" fmla="*/ 113506 h 234"/>
              <a:gd name="T20" fmla="*/ 153865 w 234"/>
              <a:gd name="T21" fmla="*/ 113506 h 234"/>
              <a:gd name="T22" fmla="*/ 153865 w 234"/>
              <a:gd name="T23" fmla="*/ 40129 h 234"/>
              <a:gd name="T24" fmla="*/ 112835 w 234"/>
              <a:gd name="T25" fmla="*/ 40129 h 234"/>
              <a:gd name="T26" fmla="*/ 112835 w 234"/>
              <a:gd name="T27" fmla="*/ 113506 h 234"/>
              <a:gd name="T28" fmla="*/ 39891 w 234"/>
              <a:gd name="T29" fmla="*/ 113506 h 234"/>
              <a:gd name="T30" fmla="*/ 39891 w 234"/>
              <a:gd name="T31" fmla="*/ 155928 h 234"/>
              <a:gd name="T32" fmla="*/ 112835 w 234"/>
              <a:gd name="T33" fmla="*/ 155928 h 234"/>
              <a:gd name="T34" fmla="*/ 112835 w 234"/>
              <a:gd name="T35" fmla="*/ 228159 h 2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pPr defTabSz="913765"/>
            <a:endParaRPr lang="zh-CN" altLang="en-US" sz="2800">
              <a:solidFill>
                <a:srgbClr val="42455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Freeform 21"/>
          <p:cNvSpPr>
            <a:spLocks noEditPoints="1"/>
          </p:cNvSpPr>
          <p:nvPr/>
        </p:nvSpPr>
        <p:spPr bwMode="auto">
          <a:xfrm>
            <a:off x="8989695" y="3829050"/>
            <a:ext cx="332105" cy="368300"/>
          </a:xfrm>
          <a:custGeom>
            <a:avLst/>
            <a:gdLst>
              <a:gd name="T0" fmla="*/ 133350 w 234"/>
              <a:gd name="T1" fmla="*/ 0 h 234"/>
              <a:gd name="T2" fmla="*/ 266700 w 234"/>
              <a:gd name="T3" fmla="*/ 134144 h 234"/>
              <a:gd name="T4" fmla="*/ 133350 w 234"/>
              <a:gd name="T5" fmla="*/ 268288 h 234"/>
              <a:gd name="T6" fmla="*/ 0 w 234"/>
              <a:gd name="T7" fmla="*/ 134144 h 234"/>
              <a:gd name="T8" fmla="*/ 133350 w 234"/>
              <a:gd name="T9" fmla="*/ 0 h 234"/>
              <a:gd name="T10" fmla="*/ 112835 w 234"/>
              <a:gd name="T11" fmla="*/ 228159 h 234"/>
              <a:gd name="T12" fmla="*/ 153865 w 234"/>
              <a:gd name="T13" fmla="*/ 228159 h 234"/>
              <a:gd name="T14" fmla="*/ 153865 w 234"/>
              <a:gd name="T15" fmla="*/ 155928 h 234"/>
              <a:gd name="T16" fmla="*/ 226809 w 234"/>
              <a:gd name="T17" fmla="*/ 155928 h 234"/>
              <a:gd name="T18" fmla="*/ 226809 w 234"/>
              <a:gd name="T19" fmla="*/ 113506 h 234"/>
              <a:gd name="T20" fmla="*/ 153865 w 234"/>
              <a:gd name="T21" fmla="*/ 113506 h 234"/>
              <a:gd name="T22" fmla="*/ 153865 w 234"/>
              <a:gd name="T23" fmla="*/ 40129 h 234"/>
              <a:gd name="T24" fmla="*/ 112835 w 234"/>
              <a:gd name="T25" fmla="*/ 40129 h 234"/>
              <a:gd name="T26" fmla="*/ 112835 w 234"/>
              <a:gd name="T27" fmla="*/ 113506 h 234"/>
              <a:gd name="T28" fmla="*/ 39891 w 234"/>
              <a:gd name="T29" fmla="*/ 113506 h 234"/>
              <a:gd name="T30" fmla="*/ 39891 w 234"/>
              <a:gd name="T31" fmla="*/ 155928 h 234"/>
              <a:gd name="T32" fmla="*/ 112835 w 234"/>
              <a:gd name="T33" fmla="*/ 155928 h 234"/>
              <a:gd name="T34" fmla="*/ 112835 w 234"/>
              <a:gd name="T35" fmla="*/ 228159 h 2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pPr defTabSz="913765"/>
            <a:endParaRPr lang="zh-CN" altLang="en-US" sz="2800">
              <a:solidFill>
                <a:srgbClr val="42455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3575" y="-244475"/>
            <a:ext cx="3562985" cy="77241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49600" dirty="0">
                <a:solidFill>
                  <a:srgbClr val="0070C0"/>
                </a:solidFill>
                <a:latin typeface="Impact" panose="020B0806030902050204" pitchFamily="34" charset="0"/>
                <a:ea typeface="DFKai-SB" panose="03000509000000000000" pitchFamily="65" charset="-120"/>
                <a:sym typeface="+mn-ea"/>
              </a:rPr>
              <a:t>5</a:t>
            </a:r>
            <a:endParaRPr lang="en-US"/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折角形 6"/>
          <p:cNvSpPr/>
          <p:nvPr/>
        </p:nvSpPr>
        <p:spPr>
          <a:xfrm>
            <a:off x="4454525" y="800735"/>
            <a:ext cx="7098030" cy="565531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TextBox 23"/>
          <p:cNvSpPr txBox="1"/>
          <p:nvPr/>
        </p:nvSpPr>
        <p:spPr>
          <a:xfrm>
            <a:off x="1045210" y="158750"/>
            <a:ext cx="36131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spAutoFit/>
          </a:bodyPr>
          <a:lstStyle>
            <a:lvl1pPr>
              <a:defRPr sz="2800" b="1">
                <a:solidFill>
                  <a:schemeClr val="accent1"/>
                </a:solidFill>
                <a:latin typeface="+mn-ea"/>
                <a:ea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pPr defTabSz="913765" eaLnBrk="1" hangingPunct="1"/>
            <a:r>
              <a:rPr lang="zh-CN" altLang="en-US" dirty="0">
                <a:solidFill>
                  <a:srgbClr val="605958"/>
                </a:solidFill>
                <a:cs typeface="+mn-ea"/>
                <a:sym typeface="+mn-lt"/>
              </a:rPr>
              <a:t>管理决策不精确</a:t>
            </a:r>
            <a:endParaRPr lang="zh-CN" altLang="en-US" dirty="0">
              <a:solidFill>
                <a:srgbClr val="605958"/>
              </a:solidFill>
              <a:cs typeface="+mn-ea"/>
              <a:sym typeface="+mn-lt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26035" y="247650"/>
            <a:ext cx="1019175" cy="343535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8085" y="1283970"/>
            <a:ext cx="601091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just" defTabSz="913765" eaLnBrk="1" hangingPunct="1"/>
            <a:r>
              <a:rPr lang="zh-CN" altLang="en-US">
                <a:solidFill>
                  <a:srgbClr val="0070C0"/>
                </a:solidFill>
                <a:effectLst/>
                <a:cs typeface="+mn-ea"/>
                <a:sym typeface="+mn-lt"/>
              </a:rPr>
              <a:t>一份正规地年度工作总结报告，应该用数据来说话，可是</a:t>
            </a:r>
            <a:r>
              <a:rPr lang="en-US" altLang="zh-CN">
                <a:solidFill>
                  <a:srgbClr val="0070C0"/>
                </a:solidFill>
                <a:effectLst/>
                <a:cs typeface="+mn-ea"/>
                <a:sym typeface="+mn-lt"/>
              </a:rPr>
              <a:t>……</a:t>
            </a:r>
            <a:r>
              <a:rPr lang="zh-CN" altLang="en-US">
                <a:solidFill>
                  <a:srgbClr val="0070C0"/>
                </a:solidFill>
                <a:effectLst/>
                <a:cs typeface="+mn-ea"/>
                <a:sym typeface="+mn-lt"/>
              </a:rPr>
              <a:t>真正的销售管理必须包含两部份内容：一、销售回款的管理；二、销售费用的管理。从而成为真正的经营。管理需要数据支持，就相当于打靶需要有望远镜帮助看靶心一样。每次放枪，都应当检查结果，以便于不断调整而尽量达到最高目标准确度。而公司现时的销售管理，就等于闭着眼睛瞎放枪，只知道靶子的方向在哪里，至于每一枪的结果，只能凭着经验去判断，去调整射击位置。</a:t>
            </a:r>
            <a:endParaRPr lang="zh-CN" altLang="en-US" b="1">
              <a:solidFill>
                <a:srgbClr val="0070C0"/>
              </a:solidFill>
              <a:effectLst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78095" y="4171315"/>
            <a:ext cx="53613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913765">
              <a:buFont typeface="Arial" panose="020B0604020202020204" pitchFamily="34" charset="0"/>
            </a:pPr>
            <a:r>
              <a:rPr lang="zh-CN" altLang="en-US">
                <a:solidFill>
                  <a:srgbClr val="0070C0"/>
                </a:solidFill>
                <a:effectLst/>
                <a:cs typeface="+mn-ea"/>
                <a:sym typeface="Arial" panose="020B0604020202020204" pitchFamily="34" charset="0"/>
              </a:rPr>
              <a:t>所以目标的命中率可想而知！所以我认为，正确地管理应当是每半个月，财务部门应当向销售部门提供详尽的数据，帮助销售管理的判断和调整，以达到最高管理实效！ </a:t>
            </a:r>
            <a:endParaRPr lang="zh-CN" altLang="en-US">
              <a:solidFill>
                <a:srgbClr val="0070C0"/>
              </a:solidFill>
              <a:effectLst/>
              <a:cs typeface="+mn-ea"/>
              <a:sym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l="-687" t="-172" r="288" b="13"/>
          <a:stretch>
            <a:fillRect/>
          </a:stretch>
        </p:blipFill>
        <p:spPr>
          <a:xfrm>
            <a:off x="297180" y="1224280"/>
            <a:ext cx="3989705" cy="4799330"/>
          </a:xfrm>
          <a:prstGeom prst="ellipse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463675" y="122555"/>
            <a:ext cx="33559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60595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层级责任划分不清</a:t>
            </a:r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12065" y="205740"/>
            <a:ext cx="1201420" cy="354965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占位符 2"/>
          <p:cNvSpPr txBox="1">
            <a:spLocks noChangeArrowheads="1"/>
          </p:cNvSpPr>
          <p:nvPr/>
        </p:nvSpPr>
        <p:spPr bwMode="auto">
          <a:xfrm>
            <a:off x="1463485" y="1403614"/>
            <a:ext cx="444283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3765" eaLnBrk="1" hangingPunct="1"/>
            <a:r>
              <a:rPr lang="zh-CN" altLang="en-US" sz="2000">
                <a:solidFill>
                  <a:srgbClr val="42494D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我们的职务的目的是为公司创造剩余价值、所以应当是员工主动帮老板分析问题，解决问题，把老板“藏到幕后”。</a:t>
            </a:r>
            <a:endParaRPr lang="zh-CN" altLang="en-US" sz="2000">
              <a:solidFill>
                <a:srgbClr val="42494D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占位符 2"/>
          <p:cNvSpPr txBox="1">
            <a:spLocks noChangeArrowheads="1"/>
          </p:cNvSpPr>
          <p:nvPr/>
        </p:nvSpPr>
        <p:spPr bwMode="auto">
          <a:xfrm>
            <a:off x="1487294" y="3146462"/>
            <a:ext cx="4419025" cy="70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3765" eaLnBrk="1" hangingPunct="1"/>
            <a:r>
              <a:rPr lang="zh-CN" altLang="en-US" sz="2000">
                <a:solidFill>
                  <a:srgbClr val="42455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管理人员应当各司其职，主动为老板承提相应的责任。</a:t>
            </a:r>
            <a:endParaRPr lang="zh-CN" altLang="en-US" sz="2000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占位符 2"/>
          <p:cNvSpPr txBox="1">
            <a:spLocks noChangeArrowheads="1"/>
          </p:cNvSpPr>
          <p:nvPr/>
        </p:nvSpPr>
        <p:spPr bwMode="auto">
          <a:xfrm>
            <a:off x="1463485" y="4462328"/>
            <a:ext cx="4442835" cy="1014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3765" eaLnBrk="1" hangingPunct="1"/>
            <a:r>
              <a:rPr lang="zh-CN" altLang="en-US" sz="2000">
                <a:solidFill>
                  <a:srgbClr val="605958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制度制定后要落实到实处，如果制度执行难，要么是制度问题，要么是人的问题。</a:t>
            </a:r>
            <a:endParaRPr lang="zh-CN" altLang="en-US" sz="2000">
              <a:solidFill>
                <a:srgbClr val="605958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596900" y="1699260"/>
            <a:ext cx="525780" cy="570865"/>
          </a:xfrm>
          <a:prstGeom prst="diamond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>
            <a:off x="598170" y="3305810"/>
            <a:ext cx="525145" cy="548640"/>
          </a:xfrm>
          <a:prstGeom prst="diamond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菱形 17"/>
          <p:cNvSpPr/>
          <p:nvPr/>
        </p:nvSpPr>
        <p:spPr>
          <a:xfrm>
            <a:off x="597535" y="4763770"/>
            <a:ext cx="525780" cy="571500"/>
          </a:xfrm>
          <a:prstGeom prst="diamon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" t="104" r="9508" b="-12360"/>
          <a:stretch>
            <a:fillRect/>
          </a:stretch>
        </p:blipFill>
        <p:spPr bwMode="auto">
          <a:xfrm>
            <a:off x="6618605" y="1603375"/>
            <a:ext cx="5189220" cy="4551045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330960" y="111760"/>
            <a:ext cx="25133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60595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管理流程混乱</a:t>
            </a:r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1905" y="160655"/>
            <a:ext cx="1189990" cy="423545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1" name="TextBox 19"/>
          <p:cNvSpPr txBox="1"/>
          <p:nvPr/>
        </p:nvSpPr>
        <p:spPr>
          <a:xfrm>
            <a:off x="2235706" y="1641198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收发货流程</a:t>
            </a:r>
            <a:endParaRPr lang="zh-CN" altLang="en-US" sz="2000" b="1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TextBox 20"/>
          <p:cNvSpPr txBox="1"/>
          <p:nvPr/>
        </p:nvSpPr>
        <p:spPr>
          <a:xfrm>
            <a:off x="843958" y="2034625"/>
            <a:ext cx="340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存在过程复杂，容易积单的问题。</a:t>
            </a:r>
            <a:endParaRPr lang="zh-CN" altLang="en-US" dirty="0">
              <a:solidFill>
                <a:srgbClr val="3D3D3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3" name="TextBox 21"/>
          <p:cNvSpPr txBox="1"/>
          <p:nvPr/>
        </p:nvSpPr>
        <p:spPr>
          <a:xfrm>
            <a:off x="7551574" y="1266856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内务管理流程</a:t>
            </a:r>
            <a:endParaRPr lang="zh-CN" altLang="en-US" sz="2000" b="1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4" name="TextBox 22"/>
          <p:cNvSpPr txBox="1"/>
          <p:nvPr/>
        </p:nvSpPr>
        <p:spPr>
          <a:xfrm>
            <a:off x="7517055" y="1660283"/>
            <a:ext cx="340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存在有的事无人管，有的人管事太多的问题。</a:t>
            </a:r>
            <a:endParaRPr lang="zh-CN" altLang="en-US" dirty="0">
              <a:solidFill>
                <a:srgbClr val="3D3D3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5" name="TextBox 23"/>
          <p:cNvSpPr txBox="1"/>
          <p:nvPr/>
        </p:nvSpPr>
        <p:spPr>
          <a:xfrm>
            <a:off x="8356471" y="2815140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订单处理流程</a:t>
            </a:r>
            <a:endParaRPr lang="zh-CN" altLang="en-US" sz="2000" b="1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6" name="TextBox 24"/>
          <p:cNvSpPr txBox="1"/>
          <p:nvPr/>
        </p:nvSpPr>
        <p:spPr>
          <a:xfrm>
            <a:off x="8328937" y="3214917"/>
            <a:ext cx="340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订单处理流程过于复杂，可以适当简化。</a:t>
            </a:r>
            <a:endParaRPr lang="zh-CN" altLang="en-US" dirty="0">
              <a:solidFill>
                <a:srgbClr val="3D3D3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7" name="TextBox 25"/>
          <p:cNvSpPr txBox="1"/>
          <p:nvPr/>
        </p:nvSpPr>
        <p:spPr>
          <a:xfrm>
            <a:off x="7867581" y="4442703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拜访客户流程</a:t>
            </a:r>
            <a:endParaRPr lang="zh-CN" altLang="en-US" sz="2000" b="1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8" name="TextBox 26"/>
          <p:cNvSpPr txBox="1"/>
          <p:nvPr/>
        </p:nvSpPr>
        <p:spPr>
          <a:xfrm>
            <a:off x="7833062" y="4836130"/>
            <a:ext cx="340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客户拜访流程不够科学，还有改进空间。</a:t>
            </a:r>
            <a:endParaRPr lang="zh-CN" altLang="en-US" dirty="0">
              <a:solidFill>
                <a:srgbClr val="3D3D3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9" name="TextBox 27"/>
          <p:cNvSpPr txBox="1"/>
          <p:nvPr/>
        </p:nvSpPr>
        <p:spPr>
          <a:xfrm>
            <a:off x="2868995" y="5578143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回访客户流程</a:t>
            </a:r>
            <a:endParaRPr lang="zh-CN" altLang="en-US" sz="2000" b="1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1" name="TextBox 29"/>
          <p:cNvSpPr txBox="1"/>
          <p:nvPr/>
        </p:nvSpPr>
        <p:spPr>
          <a:xfrm>
            <a:off x="3209290" y="2785745"/>
            <a:ext cx="51816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信息回馈流程</a:t>
            </a:r>
            <a:endParaRPr lang="zh-CN" altLang="en-US" sz="2000" b="1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3" name="Freeform 6"/>
          <p:cNvSpPr/>
          <p:nvPr/>
        </p:nvSpPr>
        <p:spPr bwMode="auto">
          <a:xfrm>
            <a:off x="4232746" y="1568983"/>
            <a:ext cx="1808163" cy="1809750"/>
          </a:xfrm>
          <a:custGeom>
            <a:avLst/>
            <a:gdLst>
              <a:gd name="T0" fmla="*/ 363 w 2997"/>
              <a:gd name="T1" fmla="*/ 843 h 2997"/>
              <a:gd name="T2" fmla="*/ 2155 w 2997"/>
              <a:gd name="T3" fmla="*/ 362 h 2997"/>
              <a:gd name="T4" fmla="*/ 2635 w 2997"/>
              <a:gd name="T5" fmla="*/ 2154 h 2997"/>
              <a:gd name="T6" fmla="*/ 843 w 2997"/>
              <a:gd name="T7" fmla="*/ 2634 h 2997"/>
              <a:gd name="T8" fmla="*/ 363 w 2997"/>
              <a:gd name="T9" fmla="*/ 843 h 2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7" h="2997">
                <a:moveTo>
                  <a:pt x="363" y="843"/>
                </a:moveTo>
                <a:cubicBezTo>
                  <a:pt x="725" y="215"/>
                  <a:pt x="1527" y="0"/>
                  <a:pt x="2155" y="362"/>
                </a:cubicBezTo>
                <a:cubicBezTo>
                  <a:pt x="2782" y="725"/>
                  <a:pt x="2997" y="1527"/>
                  <a:pt x="2635" y="2154"/>
                </a:cubicBezTo>
                <a:cubicBezTo>
                  <a:pt x="2272" y="2782"/>
                  <a:pt x="1470" y="2997"/>
                  <a:pt x="843" y="2634"/>
                </a:cubicBezTo>
                <a:cubicBezTo>
                  <a:pt x="215" y="2272"/>
                  <a:pt x="0" y="1470"/>
                  <a:pt x="363" y="843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74" name="Freeform 7"/>
          <p:cNvSpPr/>
          <p:nvPr/>
        </p:nvSpPr>
        <p:spPr bwMode="auto">
          <a:xfrm>
            <a:off x="3727286" y="2915183"/>
            <a:ext cx="1808163" cy="1808163"/>
          </a:xfrm>
          <a:custGeom>
            <a:avLst/>
            <a:gdLst>
              <a:gd name="T0" fmla="*/ 362 w 2996"/>
              <a:gd name="T1" fmla="*/ 2154 h 2996"/>
              <a:gd name="T2" fmla="*/ 842 w 2996"/>
              <a:gd name="T3" fmla="*/ 362 h 2996"/>
              <a:gd name="T4" fmla="*/ 2634 w 2996"/>
              <a:gd name="T5" fmla="*/ 842 h 2996"/>
              <a:gd name="T6" fmla="*/ 2154 w 2996"/>
              <a:gd name="T7" fmla="*/ 2634 h 2996"/>
              <a:gd name="T8" fmla="*/ 362 w 2996"/>
              <a:gd name="T9" fmla="*/ 2154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6" h="2996">
                <a:moveTo>
                  <a:pt x="362" y="2154"/>
                </a:moveTo>
                <a:cubicBezTo>
                  <a:pt x="0" y="1527"/>
                  <a:pt x="215" y="724"/>
                  <a:pt x="842" y="362"/>
                </a:cubicBezTo>
                <a:cubicBezTo>
                  <a:pt x="1469" y="0"/>
                  <a:pt x="2272" y="215"/>
                  <a:pt x="2634" y="842"/>
                </a:cubicBezTo>
                <a:cubicBezTo>
                  <a:pt x="2996" y="1470"/>
                  <a:pt x="2781" y="2272"/>
                  <a:pt x="2154" y="2634"/>
                </a:cubicBezTo>
                <a:cubicBezTo>
                  <a:pt x="1526" y="2996"/>
                  <a:pt x="724" y="2781"/>
                  <a:pt x="362" y="2154"/>
                </a:cubicBezTo>
                <a:close/>
              </a:path>
            </a:pathLst>
          </a:custGeom>
          <a:gradFill>
            <a:gsLst>
              <a:gs pos="70000">
                <a:srgbClr val="FD7B3F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75" name="Oval 8"/>
          <p:cNvSpPr>
            <a:spLocks noChangeArrowheads="1"/>
          </p:cNvSpPr>
          <p:nvPr/>
        </p:nvSpPr>
        <p:spPr bwMode="auto">
          <a:xfrm>
            <a:off x="4757574" y="4126445"/>
            <a:ext cx="1582738" cy="1584325"/>
          </a:xfrm>
          <a:prstGeom prst="ellipse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76" name="Freeform 9"/>
          <p:cNvSpPr/>
          <p:nvPr/>
        </p:nvSpPr>
        <p:spPr bwMode="auto">
          <a:xfrm>
            <a:off x="6056149" y="3769258"/>
            <a:ext cx="1808163" cy="1808163"/>
          </a:xfrm>
          <a:custGeom>
            <a:avLst/>
            <a:gdLst>
              <a:gd name="T0" fmla="*/ 2635 w 2997"/>
              <a:gd name="T1" fmla="*/ 2154 h 2996"/>
              <a:gd name="T2" fmla="*/ 843 w 2997"/>
              <a:gd name="T3" fmla="*/ 2634 h 2996"/>
              <a:gd name="T4" fmla="*/ 363 w 2997"/>
              <a:gd name="T5" fmla="*/ 842 h 2996"/>
              <a:gd name="T6" fmla="*/ 2155 w 2997"/>
              <a:gd name="T7" fmla="*/ 362 h 2996"/>
              <a:gd name="T8" fmla="*/ 2635 w 2997"/>
              <a:gd name="T9" fmla="*/ 2154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7" h="2996">
                <a:moveTo>
                  <a:pt x="2635" y="2154"/>
                </a:moveTo>
                <a:cubicBezTo>
                  <a:pt x="2272" y="2781"/>
                  <a:pt x="1470" y="2996"/>
                  <a:pt x="843" y="2634"/>
                </a:cubicBezTo>
                <a:cubicBezTo>
                  <a:pt x="215" y="2272"/>
                  <a:pt x="0" y="1469"/>
                  <a:pt x="363" y="842"/>
                </a:cubicBezTo>
                <a:cubicBezTo>
                  <a:pt x="725" y="215"/>
                  <a:pt x="1527" y="0"/>
                  <a:pt x="2155" y="362"/>
                </a:cubicBezTo>
                <a:cubicBezTo>
                  <a:pt x="2782" y="724"/>
                  <a:pt x="2997" y="1526"/>
                  <a:pt x="2635" y="2154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77" name="Freeform 10"/>
          <p:cNvSpPr/>
          <p:nvPr/>
        </p:nvSpPr>
        <p:spPr bwMode="auto">
          <a:xfrm>
            <a:off x="6548274" y="2424645"/>
            <a:ext cx="1808163" cy="1808163"/>
          </a:xfrm>
          <a:custGeom>
            <a:avLst/>
            <a:gdLst>
              <a:gd name="T0" fmla="*/ 2634 w 2997"/>
              <a:gd name="T1" fmla="*/ 842 h 2996"/>
              <a:gd name="T2" fmla="*/ 2154 w 2997"/>
              <a:gd name="T3" fmla="*/ 2634 h 2996"/>
              <a:gd name="T4" fmla="*/ 362 w 2997"/>
              <a:gd name="T5" fmla="*/ 2154 h 2996"/>
              <a:gd name="T6" fmla="*/ 843 w 2997"/>
              <a:gd name="T7" fmla="*/ 362 h 2996"/>
              <a:gd name="T8" fmla="*/ 2634 w 2997"/>
              <a:gd name="T9" fmla="*/ 842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7" h="2996">
                <a:moveTo>
                  <a:pt x="2634" y="842"/>
                </a:moveTo>
                <a:cubicBezTo>
                  <a:pt x="2997" y="1469"/>
                  <a:pt x="2782" y="2272"/>
                  <a:pt x="2154" y="2634"/>
                </a:cubicBezTo>
                <a:cubicBezTo>
                  <a:pt x="1527" y="2996"/>
                  <a:pt x="725" y="2781"/>
                  <a:pt x="362" y="2154"/>
                </a:cubicBezTo>
                <a:cubicBezTo>
                  <a:pt x="0" y="1526"/>
                  <a:pt x="215" y="724"/>
                  <a:pt x="843" y="362"/>
                </a:cubicBezTo>
                <a:cubicBezTo>
                  <a:pt x="1470" y="0"/>
                  <a:pt x="2272" y="215"/>
                  <a:pt x="2634" y="842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78" name="Oval 11"/>
          <p:cNvSpPr>
            <a:spLocks noChangeArrowheads="1"/>
          </p:cNvSpPr>
          <p:nvPr/>
        </p:nvSpPr>
        <p:spPr bwMode="auto">
          <a:xfrm>
            <a:off x="5743411" y="1437220"/>
            <a:ext cx="1582738" cy="1584325"/>
          </a:xfrm>
          <a:prstGeom prst="ellipse">
            <a:avLst/>
          </a:prstGeom>
          <a:gradFill>
            <a:gsLst>
              <a:gs pos="60000">
                <a:srgbClr val="1DB5CD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4700510" y="2232297"/>
            <a:ext cx="2689722" cy="2689726"/>
            <a:chOff x="4598426" y="1496202"/>
            <a:chExt cx="3167150" cy="3167154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80" name="椭圆 79"/>
            <p:cNvSpPr/>
            <p:nvPr/>
          </p:nvSpPr>
          <p:spPr>
            <a:xfrm flipH="1">
              <a:off x="4598426" y="1496202"/>
              <a:ext cx="3167150" cy="316715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317500" dist="1524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 flipH="1">
              <a:off x="4672200" y="1569976"/>
              <a:ext cx="3019603" cy="3019607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4" name="TextBox 59"/>
          <p:cNvSpPr txBox="1"/>
          <p:nvPr/>
        </p:nvSpPr>
        <p:spPr>
          <a:xfrm>
            <a:off x="4690062" y="1918645"/>
            <a:ext cx="5826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85" name="TextBox 60"/>
          <p:cNvSpPr txBox="1"/>
          <p:nvPr/>
        </p:nvSpPr>
        <p:spPr>
          <a:xfrm>
            <a:off x="6314240" y="1635125"/>
            <a:ext cx="5826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en-US" altLang="zh-CN" sz="4000" b="0" dirty="0">
                <a:solidFill>
                  <a:srgbClr val="FFFFFF"/>
                </a:solidFill>
              </a:rPr>
              <a:t>2</a:t>
            </a:r>
            <a:endParaRPr lang="zh-CN" altLang="en-US" sz="4000" b="0" dirty="0">
              <a:solidFill>
                <a:srgbClr val="FFFFFF"/>
              </a:solidFill>
            </a:endParaRPr>
          </a:p>
        </p:txBody>
      </p:sp>
      <p:sp>
        <p:nvSpPr>
          <p:cNvPr id="86" name="TextBox 61"/>
          <p:cNvSpPr txBox="1"/>
          <p:nvPr/>
        </p:nvSpPr>
        <p:spPr>
          <a:xfrm>
            <a:off x="7368459" y="2950215"/>
            <a:ext cx="5826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87" name="TextBox 62"/>
          <p:cNvSpPr txBox="1"/>
          <p:nvPr/>
        </p:nvSpPr>
        <p:spPr>
          <a:xfrm>
            <a:off x="6763534" y="4564664"/>
            <a:ext cx="5826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88" name="TextBox 63"/>
          <p:cNvSpPr txBox="1"/>
          <p:nvPr/>
        </p:nvSpPr>
        <p:spPr>
          <a:xfrm>
            <a:off x="5160695" y="4858912"/>
            <a:ext cx="5826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89" name="TextBox 64"/>
          <p:cNvSpPr txBox="1"/>
          <p:nvPr/>
        </p:nvSpPr>
        <p:spPr>
          <a:xfrm>
            <a:off x="4087766" y="3465321"/>
            <a:ext cx="5826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90" name="Freeform 38"/>
          <p:cNvSpPr>
            <a:spLocks noEditPoints="1"/>
          </p:cNvSpPr>
          <p:nvPr/>
        </p:nvSpPr>
        <p:spPr bwMode="auto">
          <a:xfrm>
            <a:off x="5348605" y="2626995"/>
            <a:ext cx="1414780" cy="1815465"/>
          </a:xfrm>
          <a:custGeom>
            <a:avLst/>
            <a:gdLst>
              <a:gd name="T0" fmla="*/ 82 w 625"/>
              <a:gd name="T1" fmla="*/ 138 h 853"/>
              <a:gd name="T2" fmla="*/ 69 w 625"/>
              <a:gd name="T3" fmla="*/ 853 h 853"/>
              <a:gd name="T4" fmla="*/ 625 w 625"/>
              <a:gd name="T5" fmla="*/ 210 h 853"/>
              <a:gd name="T6" fmla="*/ 577 w 625"/>
              <a:gd name="T7" fmla="*/ 225 h 853"/>
              <a:gd name="T8" fmla="*/ 71 w 625"/>
              <a:gd name="T9" fmla="*/ 803 h 853"/>
              <a:gd name="T10" fmla="*/ 270 w 625"/>
              <a:gd name="T11" fmla="*/ 91 h 853"/>
              <a:gd name="T12" fmla="*/ 354 w 625"/>
              <a:gd name="T13" fmla="*/ 91 h 853"/>
              <a:gd name="T14" fmla="*/ 311 w 625"/>
              <a:gd name="T15" fmla="*/ 136 h 853"/>
              <a:gd name="T16" fmla="*/ 218 w 625"/>
              <a:gd name="T17" fmla="*/ 93 h 853"/>
              <a:gd name="T18" fmla="*/ 114 w 625"/>
              <a:gd name="T19" fmla="*/ 216 h 853"/>
              <a:gd name="T20" fmla="*/ 510 w 625"/>
              <a:gd name="T21" fmla="*/ 216 h 853"/>
              <a:gd name="T22" fmla="*/ 406 w 625"/>
              <a:gd name="T23" fmla="*/ 93 h 853"/>
              <a:gd name="T24" fmla="*/ 218 w 625"/>
              <a:gd name="T25" fmla="*/ 93 h 853"/>
              <a:gd name="T26" fmla="*/ 220 w 625"/>
              <a:gd name="T27" fmla="*/ 648 h 853"/>
              <a:gd name="T28" fmla="*/ 151 w 625"/>
              <a:gd name="T29" fmla="*/ 667 h 853"/>
              <a:gd name="T30" fmla="*/ 136 w 625"/>
              <a:gd name="T31" fmla="*/ 682 h 853"/>
              <a:gd name="T32" fmla="*/ 220 w 625"/>
              <a:gd name="T33" fmla="*/ 689 h 853"/>
              <a:gd name="T34" fmla="*/ 132 w 625"/>
              <a:gd name="T35" fmla="*/ 732 h 853"/>
              <a:gd name="T36" fmla="*/ 242 w 625"/>
              <a:gd name="T37" fmla="*/ 678 h 853"/>
              <a:gd name="T38" fmla="*/ 242 w 625"/>
              <a:gd name="T39" fmla="*/ 643 h 853"/>
              <a:gd name="T40" fmla="*/ 110 w 625"/>
              <a:gd name="T41" fmla="*/ 650 h 853"/>
              <a:gd name="T42" fmla="*/ 214 w 625"/>
              <a:gd name="T43" fmla="*/ 760 h 853"/>
              <a:gd name="T44" fmla="*/ 214 w 625"/>
              <a:gd name="T45" fmla="*/ 335 h 853"/>
              <a:gd name="T46" fmla="*/ 151 w 625"/>
              <a:gd name="T47" fmla="*/ 354 h 853"/>
              <a:gd name="T48" fmla="*/ 173 w 625"/>
              <a:gd name="T49" fmla="*/ 410 h 853"/>
              <a:gd name="T50" fmla="*/ 132 w 625"/>
              <a:gd name="T51" fmla="*/ 425 h 853"/>
              <a:gd name="T52" fmla="*/ 214 w 625"/>
              <a:gd name="T53" fmla="*/ 313 h 853"/>
              <a:gd name="T54" fmla="*/ 110 w 625"/>
              <a:gd name="T55" fmla="*/ 423 h 853"/>
              <a:gd name="T56" fmla="*/ 241 w 625"/>
              <a:gd name="T57" fmla="*/ 360 h 853"/>
              <a:gd name="T58" fmla="*/ 240 w 625"/>
              <a:gd name="T59" fmla="*/ 330 h 853"/>
              <a:gd name="T60" fmla="*/ 220 w 625"/>
              <a:gd name="T61" fmla="*/ 503 h 853"/>
              <a:gd name="T62" fmla="*/ 136 w 625"/>
              <a:gd name="T63" fmla="*/ 525 h 853"/>
              <a:gd name="T64" fmla="*/ 220 w 625"/>
              <a:gd name="T65" fmla="*/ 581 h 853"/>
              <a:gd name="T66" fmla="*/ 241 w 625"/>
              <a:gd name="T67" fmla="*/ 487 h 853"/>
              <a:gd name="T68" fmla="*/ 110 w 625"/>
              <a:gd name="T69" fmla="*/ 492 h 853"/>
              <a:gd name="T70" fmla="*/ 220 w 625"/>
              <a:gd name="T71" fmla="*/ 602 h 853"/>
              <a:gd name="T72" fmla="*/ 289 w 625"/>
              <a:gd name="T73" fmla="*/ 465 h 853"/>
              <a:gd name="T74" fmla="*/ 326 w 625"/>
              <a:gd name="T75" fmla="*/ 723 h 853"/>
              <a:gd name="T76" fmla="*/ 501 w 625"/>
              <a:gd name="T77" fmla="*/ 669 h 853"/>
              <a:gd name="T78" fmla="*/ 320 w 625"/>
              <a:gd name="T79" fmla="*/ 717 h 853"/>
              <a:gd name="T80" fmla="*/ 501 w 625"/>
              <a:gd name="T81" fmla="*/ 507 h 853"/>
              <a:gd name="T82" fmla="*/ 320 w 625"/>
              <a:gd name="T83" fmla="*/ 410 h 853"/>
              <a:gd name="T84" fmla="*/ 320 w 625"/>
              <a:gd name="T85" fmla="*/ 352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25" h="853">
                <a:moveTo>
                  <a:pt x="47" y="225"/>
                </a:moveTo>
                <a:cubicBezTo>
                  <a:pt x="47" y="201"/>
                  <a:pt x="58" y="189"/>
                  <a:pt x="82" y="188"/>
                </a:cubicBezTo>
                <a:lnTo>
                  <a:pt x="82" y="138"/>
                </a:lnTo>
                <a:cubicBezTo>
                  <a:pt x="39" y="139"/>
                  <a:pt x="0" y="167"/>
                  <a:pt x="0" y="210"/>
                </a:cubicBezTo>
                <a:lnTo>
                  <a:pt x="0" y="784"/>
                </a:lnTo>
                <a:cubicBezTo>
                  <a:pt x="0" y="819"/>
                  <a:pt x="34" y="853"/>
                  <a:pt x="69" y="853"/>
                </a:cubicBezTo>
                <a:lnTo>
                  <a:pt x="555" y="853"/>
                </a:lnTo>
                <a:cubicBezTo>
                  <a:pt x="590" y="853"/>
                  <a:pt x="625" y="819"/>
                  <a:pt x="625" y="784"/>
                </a:cubicBezTo>
                <a:lnTo>
                  <a:pt x="625" y="210"/>
                </a:lnTo>
                <a:cubicBezTo>
                  <a:pt x="625" y="167"/>
                  <a:pt x="586" y="139"/>
                  <a:pt x="542" y="138"/>
                </a:cubicBezTo>
                <a:lnTo>
                  <a:pt x="542" y="188"/>
                </a:lnTo>
                <a:cubicBezTo>
                  <a:pt x="566" y="189"/>
                  <a:pt x="577" y="201"/>
                  <a:pt x="577" y="225"/>
                </a:cubicBezTo>
                <a:lnTo>
                  <a:pt x="577" y="768"/>
                </a:lnTo>
                <a:cubicBezTo>
                  <a:pt x="577" y="786"/>
                  <a:pt x="570" y="803"/>
                  <a:pt x="553" y="803"/>
                </a:cubicBezTo>
                <a:lnTo>
                  <a:pt x="71" y="803"/>
                </a:lnTo>
                <a:cubicBezTo>
                  <a:pt x="53" y="803"/>
                  <a:pt x="47" y="783"/>
                  <a:pt x="47" y="764"/>
                </a:cubicBezTo>
                <a:lnTo>
                  <a:pt x="47" y="225"/>
                </a:lnTo>
                <a:close/>
                <a:moveTo>
                  <a:pt x="270" y="91"/>
                </a:moveTo>
                <a:cubicBezTo>
                  <a:pt x="270" y="71"/>
                  <a:pt x="289" y="52"/>
                  <a:pt x="309" y="52"/>
                </a:cubicBezTo>
                <a:lnTo>
                  <a:pt x="315" y="52"/>
                </a:lnTo>
                <a:cubicBezTo>
                  <a:pt x="335" y="52"/>
                  <a:pt x="354" y="71"/>
                  <a:pt x="354" y="91"/>
                </a:cubicBezTo>
                <a:lnTo>
                  <a:pt x="354" y="95"/>
                </a:lnTo>
                <a:cubicBezTo>
                  <a:pt x="354" y="117"/>
                  <a:pt x="335" y="136"/>
                  <a:pt x="313" y="136"/>
                </a:cubicBezTo>
                <a:lnTo>
                  <a:pt x="311" y="136"/>
                </a:lnTo>
                <a:cubicBezTo>
                  <a:pt x="289" y="136"/>
                  <a:pt x="270" y="117"/>
                  <a:pt x="270" y="95"/>
                </a:cubicBezTo>
                <a:lnTo>
                  <a:pt x="270" y="91"/>
                </a:lnTo>
                <a:close/>
                <a:moveTo>
                  <a:pt x="218" y="93"/>
                </a:moveTo>
                <a:lnTo>
                  <a:pt x="149" y="93"/>
                </a:lnTo>
                <a:cubicBezTo>
                  <a:pt x="125" y="93"/>
                  <a:pt x="114" y="104"/>
                  <a:pt x="114" y="128"/>
                </a:cubicBezTo>
                <a:lnTo>
                  <a:pt x="114" y="216"/>
                </a:lnTo>
                <a:cubicBezTo>
                  <a:pt x="114" y="231"/>
                  <a:pt x="124" y="246"/>
                  <a:pt x="138" y="246"/>
                </a:cubicBezTo>
                <a:lnTo>
                  <a:pt x="486" y="246"/>
                </a:lnTo>
                <a:cubicBezTo>
                  <a:pt x="500" y="246"/>
                  <a:pt x="510" y="231"/>
                  <a:pt x="510" y="216"/>
                </a:cubicBezTo>
                <a:lnTo>
                  <a:pt x="510" y="128"/>
                </a:lnTo>
                <a:cubicBezTo>
                  <a:pt x="510" y="104"/>
                  <a:pt x="499" y="93"/>
                  <a:pt x="475" y="93"/>
                </a:cubicBezTo>
                <a:lnTo>
                  <a:pt x="406" y="93"/>
                </a:lnTo>
                <a:cubicBezTo>
                  <a:pt x="406" y="45"/>
                  <a:pt x="366" y="0"/>
                  <a:pt x="320" y="0"/>
                </a:cubicBezTo>
                <a:lnTo>
                  <a:pt x="305" y="0"/>
                </a:lnTo>
                <a:cubicBezTo>
                  <a:pt x="259" y="0"/>
                  <a:pt x="218" y="45"/>
                  <a:pt x="218" y="93"/>
                </a:cubicBezTo>
                <a:close/>
                <a:moveTo>
                  <a:pt x="132" y="654"/>
                </a:moveTo>
                <a:cubicBezTo>
                  <a:pt x="132" y="649"/>
                  <a:pt x="133" y="648"/>
                  <a:pt x="138" y="648"/>
                </a:cubicBezTo>
                <a:lnTo>
                  <a:pt x="220" y="648"/>
                </a:lnTo>
                <a:lnTo>
                  <a:pt x="220" y="654"/>
                </a:lnTo>
                <a:cubicBezTo>
                  <a:pt x="220" y="661"/>
                  <a:pt x="186" y="681"/>
                  <a:pt x="179" y="684"/>
                </a:cubicBezTo>
                <a:cubicBezTo>
                  <a:pt x="174" y="679"/>
                  <a:pt x="160" y="667"/>
                  <a:pt x="151" y="667"/>
                </a:cubicBezTo>
                <a:lnTo>
                  <a:pt x="149" y="667"/>
                </a:lnTo>
                <a:cubicBezTo>
                  <a:pt x="144" y="667"/>
                  <a:pt x="136" y="675"/>
                  <a:pt x="136" y="680"/>
                </a:cubicBezTo>
                <a:lnTo>
                  <a:pt x="136" y="682"/>
                </a:lnTo>
                <a:cubicBezTo>
                  <a:pt x="136" y="688"/>
                  <a:pt x="167" y="721"/>
                  <a:pt x="173" y="721"/>
                </a:cubicBezTo>
                <a:lnTo>
                  <a:pt x="175" y="721"/>
                </a:lnTo>
                <a:cubicBezTo>
                  <a:pt x="180" y="721"/>
                  <a:pt x="213" y="693"/>
                  <a:pt x="220" y="689"/>
                </a:cubicBezTo>
                <a:cubicBezTo>
                  <a:pt x="220" y="700"/>
                  <a:pt x="225" y="738"/>
                  <a:pt x="214" y="738"/>
                </a:cubicBezTo>
                <a:lnTo>
                  <a:pt x="138" y="738"/>
                </a:lnTo>
                <a:cubicBezTo>
                  <a:pt x="133" y="738"/>
                  <a:pt x="132" y="737"/>
                  <a:pt x="132" y="732"/>
                </a:cubicBezTo>
                <a:lnTo>
                  <a:pt x="132" y="654"/>
                </a:lnTo>
                <a:close/>
                <a:moveTo>
                  <a:pt x="214" y="760"/>
                </a:moveTo>
                <a:cubicBezTo>
                  <a:pt x="255" y="760"/>
                  <a:pt x="239" y="715"/>
                  <a:pt x="242" y="678"/>
                </a:cubicBezTo>
                <a:cubicBezTo>
                  <a:pt x="243" y="659"/>
                  <a:pt x="291" y="642"/>
                  <a:pt x="296" y="624"/>
                </a:cubicBezTo>
                <a:lnTo>
                  <a:pt x="289" y="624"/>
                </a:lnTo>
                <a:cubicBezTo>
                  <a:pt x="275" y="624"/>
                  <a:pt x="253" y="638"/>
                  <a:pt x="242" y="643"/>
                </a:cubicBezTo>
                <a:cubicBezTo>
                  <a:pt x="236" y="635"/>
                  <a:pt x="232" y="626"/>
                  <a:pt x="218" y="626"/>
                </a:cubicBezTo>
                <a:lnTo>
                  <a:pt x="134" y="626"/>
                </a:lnTo>
                <a:cubicBezTo>
                  <a:pt x="121" y="626"/>
                  <a:pt x="110" y="637"/>
                  <a:pt x="110" y="650"/>
                </a:cubicBezTo>
                <a:lnTo>
                  <a:pt x="110" y="736"/>
                </a:lnTo>
                <a:cubicBezTo>
                  <a:pt x="110" y="751"/>
                  <a:pt x="123" y="760"/>
                  <a:pt x="138" y="760"/>
                </a:cubicBezTo>
                <a:lnTo>
                  <a:pt x="214" y="760"/>
                </a:lnTo>
                <a:close/>
                <a:moveTo>
                  <a:pt x="132" y="341"/>
                </a:moveTo>
                <a:cubicBezTo>
                  <a:pt x="132" y="336"/>
                  <a:pt x="133" y="335"/>
                  <a:pt x="138" y="335"/>
                </a:cubicBezTo>
                <a:lnTo>
                  <a:pt x="214" y="335"/>
                </a:lnTo>
                <a:cubicBezTo>
                  <a:pt x="219" y="335"/>
                  <a:pt x="220" y="336"/>
                  <a:pt x="220" y="341"/>
                </a:cubicBezTo>
                <a:cubicBezTo>
                  <a:pt x="220" y="347"/>
                  <a:pt x="184" y="371"/>
                  <a:pt x="179" y="371"/>
                </a:cubicBezTo>
                <a:cubicBezTo>
                  <a:pt x="175" y="371"/>
                  <a:pt x="164" y="354"/>
                  <a:pt x="151" y="354"/>
                </a:cubicBezTo>
                <a:cubicBezTo>
                  <a:pt x="145" y="354"/>
                  <a:pt x="136" y="361"/>
                  <a:pt x="136" y="367"/>
                </a:cubicBezTo>
                <a:lnTo>
                  <a:pt x="136" y="369"/>
                </a:lnTo>
                <a:cubicBezTo>
                  <a:pt x="136" y="378"/>
                  <a:pt x="166" y="407"/>
                  <a:pt x="173" y="410"/>
                </a:cubicBezTo>
                <a:lnTo>
                  <a:pt x="220" y="376"/>
                </a:lnTo>
                <a:lnTo>
                  <a:pt x="220" y="425"/>
                </a:lnTo>
                <a:lnTo>
                  <a:pt x="132" y="425"/>
                </a:lnTo>
                <a:lnTo>
                  <a:pt x="132" y="341"/>
                </a:lnTo>
                <a:close/>
                <a:moveTo>
                  <a:pt x="240" y="330"/>
                </a:moveTo>
                <a:cubicBezTo>
                  <a:pt x="237" y="319"/>
                  <a:pt x="228" y="313"/>
                  <a:pt x="214" y="313"/>
                </a:cubicBezTo>
                <a:lnTo>
                  <a:pt x="138" y="313"/>
                </a:lnTo>
                <a:cubicBezTo>
                  <a:pt x="123" y="313"/>
                  <a:pt x="110" y="322"/>
                  <a:pt x="110" y="337"/>
                </a:cubicBezTo>
                <a:lnTo>
                  <a:pt x="110" y="423"/>
                </a:lnTo>
                <a:cubicBezTo>
                  <a:pt x="110" y="436"/>
                  <a:pt x="121" y="447"/>
                  <a:pt x="134" y="447"/>
                </a:cubicBezTo>
                <a:lnTo>
                  <a:pt x="218" y="447"/>
                </a:lnTo>
                <a:cubicBezTo>
                  <a:pt x="252" y="447"/>
                  <a:pt x="242" y="394"/>
                  <a:pt x="241" y="360"/>
                </a:cubicBezTo>
                <a:lnTo>
                  <a:pt x="296" y="313"/>
                </a:lnTo>
                <a:cubicBezTo>
                  <a:pt x="296" y="313"/>
                  <a:pt x="292" y="311"/>
                  <a:pt x="292" y="311"/>
                </a:cubicBezTo>
                <a:cubicBezTo>
                  <a:pt x="270" y="311"/>
                  <a:pt x="253" y="329"/>
                  <a:pt x="240" y="330"/>
                </a:cubicBezTo>
                <a:close/>
                <a:moveTo>
                  <a:pt x="132" y="492"/>
                </a:moveTo>
                <a:lnTo>
                  <a:pt x="220" y="492"/>
                </a:lnTo>
                <a:lnTo>
                  <a:pt x="220" y="503"/>
                </a:lnTo>
                <a:lnTo>
                  <a:pt x="179" y="529"/>
                </a:lnTo>
                <a:lnTo>
                  <a:pt x="152" y="508"/>
                </a:lnTo>
                <a:cubicBezTo>
                  <a:pt x="145" y="513"/>
                  <a:pt x="136" y="515"/>
                  <a:pt x="136" y="525"/>
                </a:cubicBezTo>
                <a:cubicBezTo>
                  <a:pt x="136" y="531"/>
                  <a:pt x="167" y="566"/>
                  <a:pt x="173" y="566"/>
                </a:cubicBezTo>
                <a:cubicBezTo>
                  <a:pt x="183" y="566"/>
                  <a:pt x="209" y="536"/>
                  <a:pt x="220" y="533"/>
                </a:cubicBezTo>
                <a:lnTo>
                  <a:pt x="220" y="581"/>
                </a:lnTo>
                <a:lnTo>
                  <a:pt x="132" y="581"/>
                </a:lnTo>
                <a:lnTo>
                  <a:pt x="132" y="492"/>
                </a:lnTo>
                <a:close/>
                <a:moveTo>
                  <a:pt x="241" y="487"/>
                </a:moveTo>
                <a:cubicBezTo>
                  <a:pt x="238" y="480"/>
                  <a:pt x="233" y="471"/>
                  <a:pt x="220" y="471"/>
                </a:cubicBezTo>
                <a:lnTo>
                  <a:pt x="132" y="471"/>
                </a:lnTo>
                <a:cubicBezTo>
                  <a:pt x="121" y="471"/>
                  <a:pt x="110" y="481"/>
                  <a:pt x="110" y="492"/>
                </a:cubicBezTo>
                <a:lnTo>
                  <a:pt x="110" y="581"/>
                </a:lnTo>
                <a:cubicBezTo>
                  <a:pt x="110" y="592"/>
                  <a:pt x="121" y="602"/>
                  <a:pt x="132" y="602"/>
                </a:cubicBezTo>
                <a:lnTo>
                  <a:pt x="220" y="602"/>
                </a:lnTo>
                <a:cubicBezTo>
                  <a:pt x="252" y="602"/>
                  <a:pt x="242" y="547"/>
                  <a:pt x="241" y="515"/>
                </a:cubicBezTo>
                <a:lnTo>
                  <a:pt x="296" y="469"/>
                </a:lnTo>
                <a:lnTo>
                  <a:pt x="289" y="465"/>
                </a:lnTo>
                <a:lnTo>
                  <a:pt x="241" y="487"/>
                </a:lnTo>
                <a:close/>
                <a:moveTo>
                  <a:pt x="320" y="717"/>
                </a:moveTo>
                <a:cubicBezTo>
                  <a:pt x="320" y="722"/>
                  <a:pt x="321" y="723"/>
                  <a:pt x="326" y="723"/>
                </a:cubicBezTo>
                <a:lnTo>
                  <a:pt x="495" y="723"/>
                </a:lnTo>
                <a:cubicBezTo>
                  <a:pt x="500" y="723"/>
                  <a:pt x="501" y="722"/>
                  <a:pt x="501" y="717"/>
                </a:cubicBezTo>
                <a:lnTo>
                  <a:pt x="501" y="669"/>
                </a:lnTo>
                <a:cubicBezTo>
                  <a:pt x="501" y="664"/>
                  <a:pt x="500" y="663"/>
                  <a:pt x="495" y="663"/>
                </a:cubicBezTo>
                <a:lnTo>
                  <a:pt x="320" y="663"/>
                </a:lnTo>
                <a:lnTo>
                  <a:pt x="320" y="717"/>
                </a:lnTo>
                <a:close/>
                <a:moveTo>
                  <a:pt x="320" y="566"/>
                </a:moveTo>
                <a:lnTo>
                  <a:pt x="501" y="566"/>
                </a:lnTo>
                <a:lnTo>
                  <a:pt x="501" y="507"/>
                </a:lnTo>
                <a:lnTo>
                  <a:pt x="320" y="507"/>
                </a:lnTo>
                <a:lnTo>
                  <a:pt x="320" y="566"/>
                </a:lnTo>
                <a:close/>
                <a:moveTo>
                  <a:pt x="320" y="410"/>
                </a:moveTo>
                <a:lnTo>
                  <a:pt x="452" y="410"/>
                </a:lnTo>
                <a:lnTo>
                  <a:pt x="452" y="352"/>
                </a:lnTo>
                <a:lnTo>
                  <a:pt x="320" y="352"/>
                </a:lnTo>
                <a:lnTo>
                  <a:pt x="320" y="410"/>
                </a:lnTo>
                <a:close/>
              </a:path>
            </a:pathLst>
          </a:custGeom>
          <a:solidFill>
            <a:srgbClr val="3D3D3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3D3D3D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380" y="2893695"/>
            <a:ext cx="2368550" cy="13392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770" y="4589145"/>
            <a:ext cx="1969770" cy="20859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8" grpId="0" animBg="1"/>
      <p:bldP spid="77" grpId="0" animBg="1"/>
      <p:bldP spid="76" grpId="0" animBg="1"/>
      <p:bldP spid="75" grpId="0" animBg="1"/>
      <p:bldP spid="7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2" name="矩形 51"/>
          <p:cNvSpPr/>
          <p:nvPr/>
        </p:nvSpPr>
        <p:spPr bwMode="auto">
          <a:xfrm>
            <a:off x="-115570" y="1463675"/>
            <a:ext cx="12197080" cy="17805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ctrTitle"/>
          </p:nvPr>
        </p:nvSpPr>
        <p:spPr>
          <a:xfrm>
            <a:off x="4684395" y="1909445"/>
            <a:ext cx="7145655" cy="1130935"/>
          </a:xfrm>
        </p:spPr>
        <p:txBody>
          <a:bodyPr>
            <a:normAutofit/>
          </a:bodyPr>
          <a:p>
            <a:r>
              <a:rPr lang="zh-CN" altLang="en-US" sz="6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存在的主要问题</a:t>
            </a:r>
            <a:endParaRPr lang="zh-CN" altLang="en-US" sz="6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05040" y="880110"/>
            <a:ext cx="29965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dirty="0">
                <a:ln w="13462">
                  <a:noFill/>
                  <a:prstDash val="solid"/>
                </a:ln>
                <a:solidFill>
                  <a:schemeClr val="accent2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PART ONE</a:t>
            </a:r>
            <a:endParaRPr lang="en-US" altLang="zh-CN" sz="3200" dirty="0">
              <a:ln w="13462">
                <a:noFill/>
                <a:prstDash val="solid"/>
              </a:ln>
              <a:solidFill>
                <a:schemeClr val="accent2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9" name="TextBox 26"/>
          <p:cNvSpPr txBox="1">
            <a:spLocks noChangeArrowheads="1"/>
          </p:cNvSpPr>
          <p:nvPr/>
        </p:nvSpPr>
        <p:spPr bwMode="auto">
          <a:xfrm>
            <a:off x="9577705" y="3797300"/>
            <a:ext cx="250380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责权分明</a:t>
            </a:r>
            <a:endParaRPr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21"/>
          <p:cNvSpPr>
            <a:spLocks noEditPoints="1"/>
          </p:cNvSpPr>
          <p:nvPr/>
        </p:nvSpPr>
        <p:spPr bwMode="auto">
          <a:xfrm>
            <a:off x="5410200" y="3797300"/>
            <a:ext cx="332105" cy="368300"/>
          </a:xfrm>
          <a:custGeom>
            <a:avLst/>
            <a:gdLst>
              <a:gd name="T0" fmla="*/ 133350 w 234"/>
              <a:gd name="T1" fmla="*/ 0 h 234"/>
              <a:gd name="T2" fmla="*/ 266700 w 234"/>
              <a:gd name="T3" fmla="*/ 134144 h 234"/>
              <a:gd name="T4" fmla="*/ 133350 w 234"/>
              <a:gd name="T5" fmla="*/ 268288 h 234"/>
              <a:gd name="T6" fmla="*/ 0 w 234"/>
              <a:gd name="T7" fmla="*/ 134144 h 234"/>
              <a:gd name="T8" fmla="*/ 133350 w 234"/>
              <a:gd name="T9" fmla="*/ 0 h 234"/>
              <a:gd name="T10" fmla="*/ 112835 w 234"/>
              <a:gd name="T11" fmla="*/ 228159 h 234"/>
              <a:gd name="T12" fmla="*/ 153865 w 234"/>
              <a:gd name="T13" fmla="*/ 228159 h 234"/>
              <a:gd name="T14" fmla="*/ 153865 w 234"/>
              <a:gd name="T15" fmla="*/ 155928 h 234"/>
              <a:gd name="T16" fmla="*/ 226809 w 234"/>
              <a:gd name="T17" fmla="*/ 155928 h 234"/>
              <a:gd name="T18" fmla="*/ 226809 w 234"/>
              <a:gd name="T19" fmla="*/ 113506 h 234"/>
              <a:gd name="T20" fmla="*/ 153865 w 234"/>
              <a:gd name="T21" fmla="*/ 113506 h 234"/>
              <a:gd name="T22" fmla="*/ 153865 w 234"/>
              <a:gd name="T23" fmla="*/ 40129 h 234"/>
              <a:gd name="T24" fmla="*/ 112835 w 234"/>
              <a:gd name="T25" fmla="*/ 40129 h 234"/>
              <a:gd name="T26" fmla="*/ 112835 w 234"/>
              <a:gd name="T27" fmla="*/ 113506 h 234"/>
              <a:gd name="T28" fmla="*/ 39891 w 234"/>
              <a:gd name="T29" fmla="*/ 113506 h 234"/>
              <a:gd name="T30" fmla="*/ 39891 w 234"/>
              <a:gd name="T31" fmla="*/ 155928 h 234"/>
              <a:gd name="T32" fmla="*/ 112835 w 234"/>
              <a:gd name="T33" fmla="*/ 155928 h 234"/>
              <a:gd name="T34" fmla="*/ 112835 w 234"/>
              <a:gd name="T35" fmla="*/ 228159 h 2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pPr defTabSz="913765"/>
            <a:endParaRPr lang="zh-CN" altLang="en-US" sz="2800">
              <a:solidFill>
                <a:srgbClr val="42455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21"/>
          <p:cNvSpPr>
            <a:spLocks noEditPoints="1"/>
          </p:cNvSpPr>
          <p:nvPr/>
        </p:nvSpPr>
        <p:spPr bwMode="auto">
          <a:xfrm>
            <a:off x="5410200" y="5019040"/>
            <a:ext cx="332105" cy="368300"/>
          </a:xfrm>
          <a:custGeom>
            <a:avLst/>
            <a:gdLst>
              <a:gd name="T0" fmla="*/ 133350 w 234"/>
              <a:gd name="T1" fmla="*/ 0 h 234"/>
              <a:gd name="T2" fmla="*/ 266700 w 234"/>
              <a:gd name="T3" fmla="*/ 134144 h 234"/>
              <a:gd name="T4" fmla="*/ 133350 w 234"/>
              <a:gd name="T5" fmla="*/ 268288 h 234"/>
              <a:gd name="T6" fmla="*/ 0 w 234"/>
              <a:gd name="T7" fmla="*/ 134144 h 234"/>
              <a:gd name="T8" fmla="*/ 133350 w 234"/>
              <a:gd name="T9" fmla="*/ 0 h 234"/>
              <a:gd name="T10" fmla="*/ 112835 w 234"/>
              <a:gd name="T11" fmla="*/ 228159 h 234"/>
              <a:gd name="T12" fmla="*/ 153865 w 234"/>
              <a:gd name="T13" fmla="*/ 228159 h 234"/>
              <a:gd name="T14" fmla="*/ 153865 w 234"/>
              <a:gd name="T15" fmla="*/ 155928 h 234"/>
              <a:gd name="T16" fmla="*/ 226809 w 234"/>
              <a:gd name="T17" fmla="*/ 155928 h 234"/>
              <a:gd name="T18" fmla="*/ 226809 w 234"/>
              <a:gd name="T19" fmla="*/ 113506 h 234"/>
              <a:gd name="T20" fmla="*/ 153865 w 234"/>
              <a:gd name="T21" fmla="*/ 113506 h 234"/>
              <a:gd name="T22" fmla="*/ 153865 w 234"/>
              <a:gd name="T23" fmla="*/ 40129 h 234"/>
              <a:gd name="T24" fmla="*/ 112835 w 234"/>
              <a:gd name="T25" fmla="*/ 40129 h 234"/>
              <a:gd name="T26" fmla="*/ 112835 w 234"/>
              <a:gd name="T27" fmla="*/ 113506 h 234"/>
              <a:gd name="T28" fmla="*/ 39891 w 234"/>
              <a:gd name="T29" fmla="*/ 113506 h 234"/>
              <a:gd name="T30" fmla="*/ 39891 w 234"/>
              <a:gd name="T31" fmla="*/ 155928 h 234"/>
              <a:gd name="T32" fmla="*/ 112835 w 234"/>
              <a:gd name="T33" fmla="*/ 155928 h 234"/>
              <a:gd name="T34" fmla="*/ 112835 w 234"/>
              <a:gd name="T35" fmla="*/ 228159 h 2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pPr defTabSz="913765"/>
            <a:endParaRPr lang="zh-CN" altLang="en-US" sz="2800">
              <a:solidFill>
                <a:srgbClr val="42455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Freeform 21"/>
          <p:cNvSpPr>
            <a:spLocks noEditPoints="1"/>
          </p:cNvSpPr>
          <p:nvPr/>
        </p:nvSpPr>
        <p:spPr bwMode="auto">
          <a:xfrm>
            <a:off x="8989695" y="3829050"/>
            <a:ext cx="332105" cy="368300"/>
          </a:xfrm>
          <a:custGeom>
            <a:avLst/>
            <a:gdLst>
              <a:gd name="T0" fmla="*/ 133350 w 234"/>
              <a:gd name="T1" fmla="*/ 0 h 234"/>
              <a:gd name="T2" fmla="*/ 266700 w 234"/>
              <a:gd name="T3" fmla="*/ 134144 h 234"/>
              <a:gd name="T4" fmla="*/ 133350 w 234"/>
              <a:gd name="T5" fmla="*/ 268288 h 234"/>
              <a:gd name="T6" fmla="*/ 0 w 234"/>
              <a:gd name="T7" fmla="*/ 134144 h 234"/>
              <a:gd name="T8" fmla="*/ 133350 w 234"/>
              <a:gd name="T9" fmla="*/ 0 h 234"/>
              <a:gd name="T10" fmla="*/ 112835 w 234"/>
              <a:gd name="T11" fmla="*/ 228159 h 234"/>
              <a:gd name="T12" fmla="*/ 153865 w 234"/>
              <a:gd name="T13" fmla="*/ 228159 h 234"/>
              <a:gd name="T14" fmla="*/ 153865 w 234"/>
              <a:gd name="T15" fmla="*/ 155928 h 234"/>
              <a:gd name="T16" fmla="*/ 226809 w 234"/>
              <a:gd name="T17" fmla="*/ 155928 h 234"/>
              <a:gd name="T18" fmla="*/ 226809 w 234"/>
              <a:gd name="T19" fmla="*/ 113506 h 234"/>
              <a:gd name="T20" fmla="*/ 153865 w 234"/>
              <a:gd name="T21" fmla="*/ 113506 h 234"/>
              <a:gd name="T22" fmla="*/ 153865 w 234"/>
              <a:gd name="T23" fmla="*/ 40129 h 234"/>
              <a:gd name="T24" fmla="*/ 112835 w 234"/>
              <a:gd name="T25" fmla="*/ 40129 h 234"/>
              <a:gd name="T26" fmla="*/ 112835 w 234"/>
              <a:gd name="T27" fmla="*/ 113506 h 234"/>
              <a:gd name="T28" fmla="*/ 39891 w 234"/>
              <a:gd name="T29" fmla="*/ 113506 h 234"/>
              <a:gd name="T30" fmla="*/ 39891 w 234"/>
              <a:gd name="T31" fmla="*/ 155928 h 234"/>
              <a:gd name="T32" fmla="*/ 112835 w 234"/>
              <a:gd name="T33" fmla="*/ 155928 h 234"/>
              <a:gd name="T34" fmla="*/ 112835 w 234"/>
              <a:gd name="T35" fmla="*/ 228159 h 2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pPr defTabSz="913765"/>
            <a:endParaRPr lang="zh-CN" altLang="en-US" sz="2800">
              <a:solidFill>
                <a:srgbClr val="42455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3575" y="-244475"/>
            <a:ext cx="3594100" cy="77241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49600" dirty="0">
                <a:solidFill>
                  <a:srgbClr val="0070C0"/>
                </a:solidFill>
                <a:latin typeface="Impact" panose="020B0806030902050204" pitchFamily="34" charset="0"/>
                <a:ea typeface="DFKai-SB" panose="03000509000000000000" pitchFamily="65" charset="-120"/>
                <a:sym typeface="+mn-ea"/>
              </a:rPr>
              <a:t>6</a:t>
            </a:r>
            <a:endParaRPr lang="en-US"/>
          </a:p>
        </p:txBody>
      </p:sp>
      <p:sp>
        <p:nvSpPr>
          <p:cNvPr id="10" name="TextBox 25"/>
          <p:cNvSpPr txBox="1"/>
          <p:nvPr/>
        </p:nvSpPr>
        <p:spPr>
          <a:xfrm>
            <a:off x="6125210" y="3781425"/>
            <a:ext cx="209423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3765">
              <a:defRPr/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强化指导思想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27"/>
          <p:cNvSpPr txBox="1">
            <a:spLocks noChangeArrowheads="1"/>
          </p:cNvSpPr>
          <p:nvPr/>
        </p:nvSpPr>
        <p:spPr bwMode="auto">
          <a:xfrm>
            <a:off x="6206490" y="4972685"/>
            <a:ext cx="365887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团队文化建设</a:t>
            </a:r>
            <a:endParaRPr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23"/>
          <p:cNvSpPr txBox="1"/>
          <p:nvPr/>
        </p:nvSpPr>
        <p:spPr>
          <a:xfrm>
            <a:off x="1366520" y="158750"/>
            <a:ext cx="32918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spAutoFit/>
          </a:bodyPr>
          <a:lstStyle>
            <a:lvl1pPr>
              <a:defRPr sz="2800" b="1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9pPr>
          </a:lstStyle>
          <a:p>
            <a:pPr defTabSz="913765" eaLnBrk="1" hangingPunct="1"/>
            <a:r>
              <a:rPr lang="zh-CN" altLang="en-US" dirty="0">
                <a:solidFill>
                  <a:srgbClr val="605958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强化指导思想</a:t>
            </a:r>
            <a:endParaRPr lang="zh-CN" altLang="en-US" dirty="0">
              <a:solidFill>
                <a:srgbClr val="605958"/>
              </a:solidFill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10795" y="276225"/>
            <a:ext cx="1190625" cy="286385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3622204" y="1016314"/>
            <a:ext cx="1998403" cy="39999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defTabSz="913765">
              <a:defRPr/>
            </a:pPr>
            <a:r>
              <a:rPr lang="zh-CN" altLang="en-US" sz="2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客观务实</a:t>
            </a:r>
            <a:endParaRPr lang="zh-CN" altLang="en-US" sz="20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85696" y="1375043"/>
            <a:ext cx="7350756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dirty="0">
                <a:solidFill>
                  <a:srgbClr val="3D3D3D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唯物主义者和实干家们最注重的就是客观务实，这是一种一切从实际出发的工作理念。</a:t>
            </a:r>
            <a:endParaRPr lang="en-US" altLang="zh-CN" dirty="0">
              <a:solidFill>
                <a:srgbClr val="3D3D3D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85696" y="5119468"/>
            <a:ext cx="1996815" cy="399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sz="2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科学管理</a:t>
            </a:r>
            <a:endParaRPr lang="zh-CN" altLang="en-US" sz="20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685696" y="5427403"/>
            <a:ext cx="7350756" cy="646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>
                <a:solidFill>
                  <a:srgbClr val="3D3D3D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运用最新的科技手段和管理理念，结合部门现实状况，将部门的管理、业绩提升到一个新的层次。</a:t>
            </a:r>
            <a:endParaRPr lang="zh-CN" altLang="en-US">
              <a:solidFill>
                <a:srgbClr val="3D3D3D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26963" y="3689316"/>
            <a:ext cx="1998403" cy="399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sz="2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服务大局</a:t>
            </a:r>
            <a:endParaRPr lang="zh-CN" altLang="en-US" sz="20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190455" y="3997251"/>
            <a:ext cx="7350756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>
                <a:solidFill>
                  <a:srgbClr val="3D3D3D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坚决服务公司制定的发展大局，找准部门的位置，摆正自身的位置。</a:t>
            </a:r>
            <a:endParaRPr lang="zh-CN" altLang="en-US">
              <a:solidFill>
                <a:srgbClr val="3D3D3D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26963" y="2255991"/>
            <a:ext cx="1998403" cy="399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sz="2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开拓进取</a:t>
            </a:r>
            <a:endParaRPr lang="zh-CN" altLang="en-US" sz="20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90455" y="2563926"/>
            <a:ext cx="7350756" cy="6460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dirty="0">
                <a:solidFill>
                  <a:srgbClr val="3D3D3D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在其位谋其政，在新岗位上努力将自身的业绩提升到一个新的层次，将自身的能力提升到一个新的层次。</a:t>
            </a:r>
            <a:endParaRPr lang="zh-CN" altLang="en-US" dirty="0">
              <a:solidFill>
                <a:srgbClr val="3D3D3D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 bwMode="auto">
          <a:xfrm>
            <a:off x="3285697" y="3757570"/>
            <a:ext cx="831742" cy="831742"/>
            <a:chOff x="3241675" y="4133850"/>
            <a:chExt cx="831850" cy="831850"/>
          </a:xfrm>
        </p:grpSpPr>
        <p:sp>
          <p:nvSpPr>
            <p:cNvPr id="34842" name="Oval 9"/>
            <p:cNvSpPr>
              <a:spLocks noChangeArrowheads="1"/>
            </p:cNvSpPr>
            <p:nvPr/>
          </p:nvSpPr>
          <p:spPr bwMode="auto">
            <a:xfrm>
              <a:off x="3241675" y="4133850"/>
              <a:ext cx="831850" cy="831850"/>
            </a:xfrm>
            <a:prstGeom prst="ellipse">
              <a:avLst/>
            </a:prstGeom>
            <a:gradFill>
              <a:gsLst>
                <a:gs pos="70000">
                  <a:srgbClr val="FD7B3F"/>
                </a:gs>
                <a:gs pos="0">
                  <a:srgbClr val="FEA67E"/>
                </a:gs>
                <a:gs pos="100000">
                  <a:srgbClr val="FD6F2F"/>
                </a:gs>
              </a:gsLst>
              <a:lin ang="5400000" scaled="1"/>
            </a:gra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lvl1pPr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200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843" name="Freeform 28"/>
            <p:cNvSpPr>
              <a:spLocks noEditPoints="1"/>
            </p:cNvSpPr>
            <p:nvPr/>
          </p:nvSpPr>
          <p:spPr bwMode="auto">
            <a:xfrm>
              <a:off x="3376092" y="4240336"/>
              <a:ext cx="619125" cy="552450"/>
            </a:xfrm>
            <a:custGeom>
              <a:avLst/>
              <a:gdLst>
                <a:gd name="T0" fmla="*/ 189112 w 789"/>
                <a:gd name="T1" fmla="*/ 188265 h 716"/>
                <a:gd name="T2" fmla="*/ 189112 w 789"/>
                <a:gd name="T3" fmla="*/ 0 h 716"/>
                <a:gd name="T4" fmla="*/ 102010 w 789"/>
                <a:gd name="T5" fmla="*/ 233788 h 716"/>
                <a:gd name="T6" fmla="*/ 167925 w 789"/>
                <a:gd name="T7" fmla="*/ 276997 h 716"/>
                <a:gd name="T8" fmla="*/ 190681 w 789"/>
                <a:gd name="T9" fmla="*/ 516957 h 716"/>
                <a:gd name="T10" fmla="*/ 204021 w 789"/>
                <a:gd name="T11" fmla="*/ 276997 h 716"/>
                <a:gd name="T12" fmla="*/ 275428 w 789"/>
                <a:gd name="T13" fmla="*/ 233788 h 716"/>
                <a:gd name="T14" fmla="*/ 371161 w 789"/>
                <a:gd name="T15" fmla="*/ 339494 h 716"/>
                <a:gd name="T16" fmla="*/ 262088 w 789"/>
                <a:gd name="T17" fmla="*/ 552450 h 716"/>
                <a:gd name="T18" fmla="*/ 20402 w 789"/>
                <a:gd name="T19" fmla="*/ 446744 h 716"/>
                <a:gd name="T20" fmla="*/ 102010 w 789"/>
                <a:gd name="T21" fmla="*/ 233788 h 716"/>
                <a:gd name="T22" fmla="*/ 404903 w 789"/>
                <a:gd name="T23" fmla="*/ 315575 h 716"/>
                <a:gd name="T24" fmla="*/ 404903 w 789"/>
                <a:gd name="T25" fmla="*/ 343352 h 716"/>
                <a:gd name="T26" fmla="*/ 396271 w 789"/>
                <a:gd name="T27" fmla="*/ 407393 h 716"/>
                <a:gd name="T28" fmla="*/ 481803 w 789"/>
                <a:gd name="T29" fmla="*/ 364185 h 716"/>
                <a:gd name="T30" fmla="*/ 534378 w 789"/>
                <a:gd name="T31" fmla="*/ 275453 h 716"/>
                <a:gd name="T32" fmla="*/ 619125 w 789"/>
                <a:gd name="T33" fmla="*/ 225301 h 716"/>
                <a:gd name="T34" fmla="*/ 568120 w 789"/>
                <a:gd name="T35" fmla="*/ 175148 h 716"/>
                <a:gd name="T36" fmla="*/ 517899 w 789"/>
                <a:gd name="T37" fmla="*/ 258479 h 716"/>
                <a:gd name="T38" fmla="*/ 427659 w 789"/>
                <a:gd name="T39" fmla="*/ 310946 h 716"/>
                <a:gd name="T40" fmla="*/ 500636 w 789"/>
                <a:gd name="T41" fmla="*/ 209098 h 716"/>
                <a:gd name="T42" fmla="*/ 427659 w 789"/>
                <a:gd name="T43" fmla="*/ 175148 h 716"/>
                <a:gd name="T44" fmla="*/ 355467 w 789"/>
                <a:gd name="T45" fmla="*/ 228387 h 716"/>
                <a:gd name="T46" fmla="*/ 493574 w 789"/>
                <a:gd name="T47" fmla="*/ 225301 h 716"/>
                <a:gd name="T48" fmla="*/ 585383 w 789"/>
                <a:gd name="T49" fmla="*/ 292428 h 716"/>
                <a:gd name="T50" fmla="*/ 583029 w 789"/>
                <a:gd name="T51" fmla="*/ 364185 h 716"/>
                <a:gd name="T52" fmla="*/ 373515 w 789"/>
                <a:gd name="T53" fmla="*/ 507698 h 716"/>
                <a:gd name="T54" fmla="*/ 427659 w 789"/>
                <a:gd name="T55" fmla="*/ 552450 h 716"/>
                <a:gd name="T56" fmla="*/ 598723 w 789"/>
                <a:gd name="T57" fmla="*/ 279311 h 716"/>
                <a:gd name="T58" fmla="*/ 533593 w 789"/>
                <a:gd name="T59" fmla="*/ 309403 h 716"/>
                <a:gd name="T60" fmla="*/ 514760 w 789"/>
                <a:gd name="T61" fmla="*/ 364185 h 716"/>
                <a:gd name="T62" fmla="*/ 392348 w 789"/>
                <a:gd name="T63" fmla="*/ 442114 h 716"/>
                <a:gd name="T64" fmla="*/ 390779 w 789"/>
                <a:gd name="T65" fmla="*/ 452916 h 716"/>
                <a:gd name="T66" fmla="*/ 386070 w 789"/>
                <a:gd name="T67" fmla="*/ 474521 h 716"/>
                <a:gd name="T68" fmla="*/ 547718 w 789"/>
                <a:gd name="T69" fmla="*/ 364185 h 716"/>
                <a:gd name="T70" fmla="*/ 458262 w 789"/>
                <a:gd name="T71" fmla="*/ 283941 h 716"/>
                <a:gd name="T72" fmla="*/ 427659 w 789"/>
                <a:gd name="T73" fmla="*/ 246133 h 716"/>
                <a:gd name="T74" fmla="*/ 397056 w 789"/>
                <a:gd name="T75" fmla="*/ 283941 h 71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89" h="716">
                  <a:moveTo>
                    <a:pt x="119" y="122"/>
                  </a:moveTo>
                  <a:cubicBezTo>
                    <a:pt x="119" y="189"/>
                    <a:pt x="173" y="244"/>
                    <a:pt x="241" y="244"/>
                  </a:cubicBezTo>
                  <a:cubicBezTo>
                    <a:pt x="308" y="244"/>
                    <a:pt x="363" y="189"/>
                    <a:pt x="363" y="122"/>
                  </a:cubicBezTo>
                  <a:cubicBezTo>
                    <a:pt x="363" y="54"/>
                    <a:pt x="308" y="0"/>
                    <a:pt x="241" y="0"/>
                  </a:cubicBezTo>
                  <a:cubicBezTo>
                    <a:pt x="173" y="0"/>
                    <a:pt x="119" y="54"/>
                    <a:pt x="119" y="122"/>
                  </a:cubicBezTo>
                  <a:close/>
                  <a:moveTo>
                    <a:pt x="130" y="303"/>
                  </a:moveTo>
                  <a:lnTo>
                    <a:pt x="197" y="303"/>
                  </a:lnTo>
                  <a:cubicBezTo>
                    <a:pt x="197" y="310"/>
                    <a:pt x="196" y="344"/>
                    <a:pt x="214" y="359"/>
                  </a:cubicBezTo>
                  <a:cubicBezTo>
                    <a:pt x="214" y="359"/>
                    <a:pt x="185" y="532"/>
                    <a:pt x="197" y="588"/>
                  </a:cubicBezTo>
                  <a:cubicBezTo>
                    <a:pt x="202" y="611"/>
                    <a:pt x="221" y="670"/>
                    <a:pt x="243" y="670"/>
                  </a:cubicBezTo>
                  <a:cubicBezTo>
                    <a:pt x="264" y="669"/>
                    <a:pt x="280" y="611"/>
                    <a:pt x="285" y="588"/>
                  </a:cubicBezTo>
                  <a:cubicBezTo>
                    <a:pt x="295" y="531"/>
                    <a:pt x="260" y="359"/>
                    <a:pt x="260" y="359"/>
                  </a:cubicBezTo>
                  <a:cubicBezTo>
                    <a:pt x="265" y="357"/>
                    <a:pt x="275" y="346"/>
                    <a:pt x="278" y="303"/>
                  </a:cubicBezTo>
                  <a:lnTo>
                    <a:pt x="351" y="303"/>
                  </a:lnTo>
                  <a:cubicBezTo>
                    <a:pt x="419" y="303"/>
                    <a:pt x="482" y="365"/>
                    <a:pt x="473" y="440"/>
                  </a:cubicBezTo>
                  <a:lnTo>
                    <a:pt x="456" y="581"/>
                  </a:lnTo>
                  <a:cubicBezTo>
                    <a:pt x="442" y="656"/>
                    <a:pt x="401" y="716"/>
                    <a:pt x="334" y="716"/>
                  </a:cubicBezTo>
                  <a:lnTo>
                    <a:pt x="148" y="716"/>
                  </a:lnTo>
                  <a:cubicBezTo>
                    <a:pt x="80" y="716"/>
                    <a:pt x="39" y="654"/>
                    <a:pt x="26" y="579"/>
                  </a:cubicBezTo>
                  <a:lnTo>
                    <a:pt x="8" y="438"/>
                  </a:lnTo>
                  <a:cubicBezTo>
                    <a:pt x="0" y="364"/>
                    <a:pt x="63" y="303"/>
                    <a:pt x="130" y="303"/>
                  </a:cubicBezTo>
                  <a:close/>
                  <a:moveTo>
                    <a:pt x="545" y="403"/>
                  </a:moveTo>
                  <a:cubicBezTo>
                    <a:pt x="535" y="403"/>
                    <a:pt x="525" y="405"/>
                    <a:pt x="516" y="409"/>
                  </a:cubicBezTo>
                  <a:cubicBezTo>
                    <a:pt x="517" y="421"/>
                    <a:pt x="517" y="433"/>
                    <a:pt x="516" y="444"/>
                  </a:cubicBezTo>
                  <a:lnTo>
                    <a:pt x="516" y="445"/>
                  </a:lnTo>
                  <a:lnTo>
                    <a:pt x="505" y="528"/>
                  </a:lnTo>
                  <a:cubicBezTo>
                    <a:pt x="517" y="536"/>
                    <a:pt x="530" y="540"/>
                    <a:pt x="545" y="540"/>
                  </a:cubicBezTo>
                  <a:cubicBezTo>
                    <a:pt x="583" y="540"/>
                    <a:pt x="614" y="509"/>
                    <a:pt x="614" y="472"/>
                  </a:cubicBezTo>
                  <a:cubicBezTo>
                    <a:pt x="614" y="458"/>
                    <a:pt x="610" y="446"/>
                    <a:pt x="603" y="435"/>
                  </a:cubicBezTo>
                  <a:lnTo>
                    <a:pt x="681" y="357"/>
                  </a:lnTo>
                  <a:lnTo>
                    <a:pt x="724" y="357"/>
                  </a:lnTo>
                  <a:lnTo>
                    <a:pt x="789" y="292"/>
                  </a:lnTo>
                  <a:lnTo>
                    <a:pt x="727" y="290"/>
                  </a:lnTo>
                  <a:lnTo>
                    <a:pt x="724" y="227"/>
                  </a:lnTo>
                  <a:lnTo>
                    <a:pt x="660" y="292"/>
                  </a:lnTo>
                  <a:lnTo>
                    <a:pt x="660" y="335"/>
                  </a:lnTo>
                  <a:lnTo>
                    <a:pt x="581" y="414"/>
                  </a:lnTo>
                  <a:cubicBezTo>
                    <a:pt x="571" y="407"/>
                    <a:pt x="558" y="403"/>
                    <a:pt x="545" y="403"/>
                  </a:cubicBezTo>
                  <a:close/>
                  <a:moveTo>
                    <a:pt x="629" y="292"/>
                  </a:moveTo>
                  <a:cubicBezTo>
                    <a:pt x="629" y="284"/>
                    <a:pt x="632" y="276"/>
                    <a:pt x="638" y="271"/>
                  </a:cubicBezTo>
                  <a:lnTo>
                    <a:pt x="655" y="254"/>
                  </a:lnTo>
                  <a:cubicBezTo>
                    <a:pt x="622" y="237"/>
                    <a:pt x="585" y="227"/>
                    <a:pt x="545" y="227"/>
                  </a:cubicBezTo>
                  <a:cubicBezTo>
                    <a:pt x="494" y="227"/>
                    <a:pt x="446" y="243"/>
                    <a:pt x="407" y="270"/>
                  </a:cubicBezTo>
                  <a:cubicBezTo>
                    <a:pt x="423" y="276"/>
                    <a:pt x="439" y="285"/>
                    <a:pt x="453" y="296"/>
                  </a:cubicBezTo>
                  <a:cubicBezTo>
                    <a:pt x="480" y="282"/>
                    <a:pt x="512" y="273"/>
                    <a:pt x="545" y="273"/>
                  </a:cubicBezTo>
                  <a:cubicBezTo>
                    <a:pt x="575" y="273"/>
                    <a:pt x="604" y="280"/>
                    <a:pt x="629" y="292"/>
                  </a:cubicBezTo>
                  <a:close/>
                  <a:moveTo>
                    <a:pt x="763" y="362"/>
                  </a:moveTo>
                  <a:lnTo>
                    <a:pt x="746" y="379"/>
                  </a:lnTo>
                  <a:cubicBezTo>
                    <a:pt x="740" y="384"/>
                    <a:pt x="733" y="388"/>
                    <a:pt x="725" y="388"/>
                  </a:cubicBezTo>
                  <a:cubicBezTo>
                    <a:pt x="737" y="413"/>
                    <a:pt x="743" y="442"/>
                    <a:pt x="743" y="472"/>
                  </a:cubicBezTo>
                  <a:cubicBezTo>
                    <a:pt x="743" y="581"/>
                    <a:pt x="654" y="670"/>
                    <a:pt x="545" y="670"/>
                  </a:cubicBezTo>
                  <a:cubicBezTo>
                    <a:pt x="521" y="670"/>
                    <a:pt x="498" y="666"/>
                    <a:pt x="476" y="658"/>
                  </a:cubicBezTo>
                  <a:cubicBezTo>
                    <a:pt x="470" y="673"/>
                    <a:pt x="462" y="686"/>
                    <a:pt x="453" y="698"/>
                  </a:cubicBezTo>
                  <a:cubicBezTo>
                    <a:pt x="481" y="709"/>
                    <a:pt x="512" y="716"/>
                    <a:pt x="545" y="716"/>
                  </a:cubicBezTo>
                  <a:cubicBezTo>
                    <a:pt x="680" y="716"/>
                    <a:pt x="789" y="607"/>
                    <a:pt x="789" y="472"/>
                  </a:cubicBezTo>
                  <a:cubicBezTo>
                    <a:pt x="789" y="432"/>
                    <a:pt x="780" y="395"/>
                    <a:pt x="763" y="362"/>
                  </a:cubicBezTo>
                  <a:close/>
                  <a:moveTo>
                    <a:pt x="698" y="472"/>
                  </a:moveTo>
                  <a:cubicBezTo>
                    <a:pt x="698" y="446"/>
                    <a:pt x="691" y="422"/>
                    <a:pt x="680" y="401"/>
                  </a:cubicBezTo>
                  <a:lnTo>
                    <a:pt x="648" y="433"/>
                  </a:lnTo>
                  <a:cubicBezTo>
                    <a:pt x="653" y="445"/>
                    <a:pt x="656" y="458"/>
                    <a:pt x="656" y="472"/>
                  </a:cubicBezTo>
                  <a:cubicBezTo>
                    <a:pt x="656" y="533"/>
                    <a:pt x="606" y="582"/>
                    <a:pt x="545" y="582"/>
                  </a:cubicBezTo>
                  <a:cubicBezTo>
                    <a:pt x="529" y="582"/>
                    <a:pt x="514" y="579"/>
                    <a:pt x="500" y="573"/>
                  </a:cubicBezTo>
                  <a:lnTo>
                    <a:pt x="498" y="586"/>
                  </a:lnTo>
                  <a:lnTo>
                    <a:pt x="498" y="587"/>
                  </a:lnTo>
                  <a:lnTo>
                    <a:pt x="498" y="589"/>
                  </a:lnTo>
                  <a:cubicBezTo>
                    <a:pt x="496" y="598"/>
                    <a:pt x="494" y="607"/>
                    <a:pt x="492" y="615"/>
                  </a:cubicBezTo>
                  <a:cubicBezTo>
                    <a:pt x="509" y="621"/>
                    <a:pt x="526" y="624"/>
                    <a:pt x="545" y="624"/>
                  </a:cubicBezTo>
                  <a:cubicBezTo>
                    <a:pt x="629" y="624"/>
                    <a:pt x="698" y="556"/>
                    <a:pt x="698" y="472"/>
                  </a:cubicBezTo>
                  <a:close/>
                  <a:moveTo>
                    <a:pt x="545" y="361"/>
                  </a:moveTo>
                  <a:cubicBezTo>
                    <a:pt x="559" y="361"/>
                    <a:pt x="572" y="364"/>
                    <a:pt x="584" y="368"/>
                  </a:cubicBezTo>
                  <a:lnTo>
                    <a:pt x="615" y="336"/>
                  </a:lnTo>
                  <a:cubicBezTo>
                    <a:pt x="594" y="325"/>
                    <a:pt x="570" y="319"/>
                    <a:pt x="545" y="319"/>
                  </a:cubicBezTo>
                  <a:cubicBezTo>
                    <a:pt x="524" y="319"/>
                    <a:pt x="504" y="323"/>
                    <a:pt x="486" y="331"/>
                  </a:cubicBezTo>
                  <a:cubicBezTo>
                    <a:pt x="494" y="343"/>
                    <a:pt x="501" y="355"/>
                    <a:pt x="506" y="368"/>
                  </a:cubicBezTo>
                  <a:cubicBezTo>
                    <a:pt x="518" y="364"/>
                    <a:pt x="531" y="361"/>
                    <a:pt x="545" y="36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 bwMode="auto">
          <a:xfrm>
            <a:off x="3285697" y="2435355"/>
            <a:ext cx="831742" cy="830155"/>
            <a:chOff x="3241675" y="2678113"/>
            <a:chExt cx="831850" cy="830262"/>
          </a:xfrm>
        </p:grpSpPr>
        <p:sp>
          <p:nvSpPr>
            <p:cNvPr id="34840" name="Oval 7"/>
            <p:cNvSpPr>
              <a:spLocks noChangeArrowheads="1"/>
            </p:cNvSpPr>
            <p:nvPr/>
          </p:nvSpPr>
          <p:spPr bwMode="auto">
            <a:xfrm>
              <a:off x="3241675" y="2678113"/>
              <a:ext cx="831850" cy="830262"/>
            </a:xfrm>
            <a:prstGeom prst="ellipse">
              <a:avLst/>
            </a:prstGeom>
            <a:gradFill>
              <a:gsLst>
                <a:gs pos="57000">
                  <a:srgbClr val="FFB530"/>
                </a:gs>
                <a:gs pos="0">
                  <a:srgbClr val="FFCB6D"/>
                </a:gs>
                <a:gs pos="100000">
                  <a:srgbClr val="FAA100"/>
                </a:gs>
              </a:gsLst>
              <a:lin ang="5400000" scaled="1"/>
            </a:gra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lvl1pPr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200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841" name="Freeform 29"/>
            <p:cNvSpPr>
              <a:spLocks noEditPoints="1"/>
            </p:cNvSpPr>
            <p:nvPr/>
          </p:nvSpPr>
          <p:spPr bwMode="auto">
            <a:xfrm>
              <a:off x="3350418" y="2787259"/>
              <a:ext cx="614363" cy="604837"/>
            </a:xfrm>
            <a:custGeom>
              <a:avLst/>
              <a:gdLst>
                <a:gd name="T0" fmla="*/ 307182 w 782"/>
                <a:gd name="T1" fmla="*/ 0 h 782"/>
                <a:gd name="T2" fmla="*/ 0 w 782"/>
                <a:gd name="T3" fmla="*/ 302419 h 782"/>
                <a:gd name="T4" fmla="*/ 307182 w 782"/>
                <a:gd name="T5" fmla="*/ 604837 h 782"/>
                <a:gd name="T6" fmla="*/ 614363 w 782"/>
                <a:gd name="T7" fmla="*/ 302419 h 782"/>
                <a:gd name="T8" fmla="*/ 307182 w 782"/>
                <a:gd name="T9" fmla="*/ 0 h 782"/>
                <a:gd name="T10" fmla="*/ 307182 w 782"/>
                <a:gd name="T11" fmla="*/ 529812 h 782"/>
                <a:gd name="T12" fmla="*/ 307182 w 782"/>
                <a:gd name="T13" fmla="*/ 529812 h 782"/>
                <a:gd name="T14" fmla="*/ 76992 w 782"/>
                <a:gd name="T15" fmla="*/ 302419 h 782"/>
                <a:gd name="T16" fmla="*/ 307182 w 782"/>
                <a:gd name="T17" fmla="*/ 75798 h 782"/>
                <a:gd name="T18" fmla="*/ 538157 w 782"/>
                <a:gd name="T19" fmla="*/ 302419 h 782"/>
                <a:gd name="T20" fmla="*/ 307182 w 782"/>
                <a:gd name="T21" fmla="*/ 529812 h 782"/>
                <a:gd name="T22" fmla="*/ 422669 w 782"/>
                <a:gd name="T23" fmla="*/ 274574 h 782"/>
                <a:gd name="T24" fmla="*/ 323680 w 782"/>
                <a:gd name="T25" fmla="*/ 274574 h 782"/>
                <a:gd name="T26" fmla="*/ 254544 w 782"/>
                <a:gd name="T27" fmla="*/ 167838 h 782"/>
                <a:gd name="T28" fmla="*/ 212120 w 782"/>
                <a:gd name="T29" fmla="*/ 160877 h 782"/>
                <a:gd name="T30" fmla="*/ 205835 w 782"/>
                <a:gd name="T31" fmla="*/ 198776 h 782"/>
                <a:gd name="T32" fmla="*/ 282827 w 782"/>
                <a:gd name="T33" fmla="*/ 317887 h 782"/>
                <a:gd name="T34" fmla="*/ 307182 w 782"/>
                <a:gd name="T35" fmla="*/ 331036 h 782"/>
                <a:gd name="T36" fmla="*/ 422669 w 782"/>
                <a:gd name="T37" fmla="*/ 331036 h 782"/>
                <a:gd name="T38" fmla="*/ 451738 w 782"/>
                <a:gd name="T39" fmla="*/ 302419 h 782"/>
                <a:gd name="T40" fmla="*/ 422669 w 782"/>
                <a:gd name="T41" fmla="*/ 274574 h 78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782" h="782">
                  <a:moveTo>
                    <a:pt x="391" y="0"/>
                  </a:moveTo>
                  <a:cubicBezTo>
                    <a:pt x="176" y="0"/>
                    <a:pt x="0" y="175"/>
                    <a:pt x="0" y="391"/>
                  </a:cubicBezTo>
                  <a:cubicBezTo>
                    <a:pt x="0" y="607"/>
                    <a:pt x="176" y="782"/>
                    <a:pt x="391" y="782"/>
                  </a:cubicBezTo>
                  <a:cubicBezTo>
                    <a:pt x="607" y="782"/>
                    <a:pt x="782" y="607"/>
                    <a:pt x="782" y="391"/>
                  </a:cubicBezTo>
                  <a:cubicBezTo>
                    <a:pt x="782" y="175"/>
                    <a:pt x="607" y="0"/>
                    <a:pt x="391" y="0"/>
                  </a:cubicBezTo>
                  <a:close/>
                  <a:moveTo>
                    <a:pt x="391" y="685"/>
                  </a:moveTo>
                  <a:lnTo>
                    <a:pt x="391" y="685"/>
                  </a:lnTo>
                  <a:cubicBezTo>
                    <a:pt x="230" y="685"/>
                    <a:pt x="98" y="553"/>
                    <a:pt x="98" y="391"/>
                  </a:cubicBezTo>
                  <a:cubicBezTo>
                    <a:pt x="98" y="230"/>
                    <a:pt x="230" y="98"/>
                    <a:pt x="391" y="98"/>
                  </a:cubicBezTo>
                  <a:cubicBezTo>
                    <a:pt x="553" y="98"/>
                    <a:pt x="685" y="230"/>
                    <a:pt x="685" y="391"/>
                  </a:cubicBezTo>
                  <a:cubicBezTo>
                    <a:pt x="685" y="553"/>
                    <a:pt x="553" y="685"/>
                    <a:pt x="391" y="685"/>
                  </a:cubicBezTo>
                  <a:close/>
                  <a:moveTo>
                    <a:pt x="538" y="355"/>
                  </a:moveTo>
                  <a:lnTo>
                    <a:pt x="412" y="355"/>
                  </a:lnTo>
                  <a:lnTo>
                    <a:pt x="324" y="217"/>
                  </a:lnTo>
                  <a:cubicBezTo>
                    <a:pt x="312" y="199"/>
                    <a:pt x="287" y="195"/>
                    <a:pt x="270" y="208"/>
                  </a:cubicBezTo>
                  <a:cubicBezTo>
                    <a:pt x="256" y="220"/>
                    <a:pt x="252" y="241"/>
                    <a:pt x="262" y="257"/>
                  </a:cubicBezTo>
                  <a:lnTo>
                    <a:pt x="360" y="411"/>
                  </a:lnTo>
                  <a:cubicBezTo>
                    <a:pt x="367" y="421"/>
                    <a:pt x="378" y="428"/>
                    <a:pt x="391" y="428"/>
                  </a:cubicBezTo>
                  <a:lnTo>
                    <a:pt x="538" y="428"/>
                  </a:lnTo>
                  <a:cubicBezTo>
                    <a:pt x="558" y="428"/>
                    <a:pt x="575" y="412"/>
                    <a:pt x="575" y="391"/>
                  </a:cubicBezTo>
                  <a:cubicBezTo>
                    <a:pt x="575" y="371"/>
                    <a:pt x="558" y="355"/>
                    <a:pt x="538" y="35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 bwMode="auto">
          <a:xfrm>
            <a:off x="2769827" y="1241710"/>
            <a:ext cx="831742" cy="831742"/>
            <a:chOff x="2725738" y="1484313"/>
            <a:chExt cx="831850" cy="831850"/>
          </a:xfrm>
        </p:grpSpPr>
        <p:sp>
          <p:nvSpPr>
            <p:cNvPr id="34837" name="Oval 6"/>
            <p:cNvSpPr>
              <a:spLocks noChangeArrowheads="1"/>
            </p:cNvSpPr>
            <p:nvPr/>
          </p:nvSpPr>
          <p:spPr bwMode="auto">
            <a:xfrm>
              <a:off x="2725738" y="1484313"/>
              <a:ext cx="831850" cy="831850"/>
            </a:xfrm>
            <a:prstGeom prst="ellipse">
              <a:avLst/>
            </a:prstGeom>
            <a:gradFill>
              <a:gsLst>
                <a:gs pos="60000">
                  <a:srgbClr val="1DB5CD"/>
                </a:gs>
                <a:gs pos="0">
                  <a:srgbClr val="57D2E7"/>
                </a:gs>
                <a:gs pos="100000">
                  <a:srgbClr val="1BA8BF"/>
                </a:gs>
              </a:gsLst>
              <a:lin ang="5400000" scaled="1"/>
            </a:gra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lvl1pPr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200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838" name="Freeform 13"/>
            <p:cNvSpPr/>
            <p:nvPr/>
          </p:nvSpPr>
          <p:spPr bwMode="auto">
            <a:xfrm>
              <a:off x="3286125" y="1978025"/>
              <a:ext cx="30162" cy="3175"/>
            </a:xfrm>
            <a:custGeom>
              <a:avLst/>
              <a:gdLst>
                <a:gd name="T0" fmla="*/ 0 w 43"/>
                <a:gd name="T1" fmla="*/ 0 h 5"/>
                <a:gd name="T2" fmla="*/ 701 w 43"/>
                <a:gd name="T3" fmla="*/ 3175 h 5"/>
                <a:gd name="T4" fmla="*/ 30162 w 43"/>
                <a:gd name="T5" fmla="*/ 1905 h 5"/>
                <a:gd name="T6" fmla="*/ 0 w 43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3" h="5">
                  <a:moveTo>
                    <a:pt x="0" y="0"/>
                  </a:moveTo>
                  <a:lnTo>
                    <a:pt x="1" y="5"/>
                  </a:lnTo>
                  <a:lnTo>
                    <a:pt x="43" y="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60000">
                  <a:srgbClr val="1DB5CD"/>
                </a:gs>
                <a:gs pos="0">
                  <a:srgbClr val="57D2E7"/>
                </a:gs>
                <a:gs pos="100000">
                  <a:srgbClr val="1BA8BF"/>
                </a:gs>
              </a:gsLst>
              <a:lin ang="5400000" scaled="1"/>
            </a:gra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839" name="Freeform 30"/>
            <p:cNvSpPr>
              <a:spLocks noEditPoints="1"/>
            </p:cNvSpPr>
            <p:nvPr/>
          </p:nvSpPr>
          <p:spPr bwMode="auto">
            <a:xfrm>
              <a:off x="2805905" y="1617819"/>
              <a:ext cx="671513" cy="558800"/>
            </a:xfrm>
            <a:custGeom>
              <a:avLst/>
              <a:gdLst>
                <a:gd name="T0" fmla="*/ 470921 w 857"/>
                <a:gd name="T1" fmla="*/ 346549 h 724"/>
                <a:gd name="T2" fmla="*/ 372192 w 857"/>
                <a:gd name="T3" fmla="*/ 346549 h 724"/>
                <a:gd name="T4" fmla="*/ 372192 w 857"/>
                <a:gd name="T5" fmla="*/ 444570 h 724"/>
                <a:gd name="T6" fmla="*/ 299321 w 857"/>
                <a:gd name="T7" fmla="*/ 444570 h 724"/>
                <a:gd name="T8" fmla="*/ 299321 w 857"/>
                <a:gd name="T9" fmla="*/ 346549 h 724"/>
                <a:gd name="T10" fmla="*/ 200592 w 857"/>
                <a:gd name="T11" fmla="*/ 346549 h 724"/>
                <a:gd name="T12" fmla="*/ 200592 w 857"/>
                <a:gd name="T13" fmla="*/ 275541 h 724"/>
                <a:gd name="T14" fmla="*/ 299321 w 857"/>
                <a:gd name="T15" fmla="*/ 275541 h 724"/>
                <a:gd name="T16" fmla="*/ 299321 w 857"/>
                <a:gd name="T17" fmla="*/ 177519 h 724"/>
                <a:gd name="T18" fmla="*/ 372192 w 857"/>
                <a:gd name="T19" fmla="*/ 177519 h 724"/>
                <a:gd name="T20" fmla="*/ 372192 w 857"/>
                <a:gd name="T21" fmla="*/ 275541 h 724"/>
                <a:gd name="T22" fmla="*/ 470921 w 857"/>
                <a:gd name="T23" fmla="*/ 275541 h 724"/>
                <a:gd name="T24" fmla="*/ 470921 w 857"/>
                <a:gd name="T25" fmla="*/ 346549 h 724"/>
                <a:gd name="T26" fmla="*/ 616664 w 857"/>
                <a:gd name="T27" fmla="*/ 179063 h 724"/>
                <a:gd name="T28" fmla="*/ 335365 w 857"/>
                <a:gd name="T29" fmla="*/ 132754 h 724"/>
                <a:gd name="T30" fmla="*/ 54849 w 857"/>
                <a:gd name="T31" fmla="*/ 179835 h 724"/>
                <a:gd name="T32" fmla="*/ 336148 w 857"/>
                <a:gd name="T33" fmla="*/ 558800 h 724"/>
                <a:gd name="T34" fmla="*/ 616664 w 857"/>
                <a:gd name="T35" fmla="*/ 179063 h 7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57" h="724">
                  <a:moveTo>
                    <a:pt x="601" y="449"/>
                  </a:moveTo>
                  <a:lnTo>
                    <a:pt x="475" y="449"/>
                  </a:lnTo>
                  <a:lnTo>
                    <a:pt x="475" y="576"/>
                  </a:lnTo>
                  <a:lnTo>
                    <a:pt x="382" y="576"/>
                  </a:lnTo>
                  <a:lnTo>
                    <a:pt x="382" y="449"/>
                  </a:lnTo>
                  <a:lnTo>
                    <a:pt x="256" y="449"/>
                  </a:lnTo>
                  <a:lnTo>
                    <a:pt x="256" y="357"/>
                  </a:lnTo>
                  <a:lnTo>
                    <a:pt x="382" y="357"/>
                  </a:lnTo>
                  <a:lnTo>
                    <a:pt x="382" y="230"/>
                  </a:lnTo>
                  <a:lnTo>
                    <a:pt x="475" y="230"/>
                  </a:lnTo>
                  <a:lnTo>
                    <a:pt x="475" y="357"/>
                  </a:lnTo>
                  <a:lnTo>
                    <a:pt x="601" y="357"/>
                  </a:lnTo>
                  <a:lnTo>
                    <a:pt x="601" y="449"/>
                  </a:lnTo>
                  <a:close/>
                  <a:moveTo>
                    <a:pt x="787" y="232"/>
                  </a:moveTo>
                  <a:cubicBezTo>
                    <a:pt x="725" y="0"/>
                    <a:pt x="470" y="147"/>
                    <a:pt x="428" y="172"/>
                  </a:cubicBezTo>
                  <a:cubicBezTo>
                    <a:pt x="385" y="146"/>
                    <a:pt x="131" y="2"/>
                    <a:pt x="70" y="233"/>
                  </a:cubicBezTo>
                  <a:cubicBezTo>
                    <a:pt x="0" y="500"/>
                    <a:pt x="427" y="721"/>
                    <a:pt x="429" y="724"/>
                  </a:cubicBezTo>
                  <a:cubicBezTo>
                    <a:pt x="429" y="724"/>
                    <a:pt x="857" y="497"/>
                    <a:pt x="787" y="2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 bwMode="auto">
          <a:xfrm>
            <a:off x="2769827" y="5084547"/>
            <a:ext cx="831742" cy="830154"/>
            <a:chOff x="2725738" y="5327650"/>
            <a:chExt cx="831850" cy="830262"/>
          </a:xfrm>
        </p:grpSpPr>
        <p:sp>
          <p:nvSpPr>
            <p:cNvPr id="34835" name="Oval 8"/>
            <p:cNvSpPr>
              <a:spLocks noChangeArrowheads="1"/>
            </p:cNvSpPr>
            <p:nvPr/>
          </p:nvSpPr>
          <p:spPr bwMode="auto">
            <a:xfrm>
              <a:off x="2725738" y="5327650"/>
              <a:ext cx="831850" cy="830262"/>
            </a:xfrm>
            <a:prstGeom prst="ellipse">
              <a:avLst/>
            </a:prstGeom>
            <a:gradFill>
              <a:gsLst>
                <a:gs pos="59000">
                  <a:srgbClr val="3D3D3D"/>
                </a:gs>
                <a:gs pos="0">
                  <a:srgbClr val="696969"/>
                </a:gs>
                <a:gs pos="100000">
                  <a:srgbClr val="3D3D3D"/>
                </a:gs>
              </a:gsLst>
              <a:lin ang="5400000" scaled="1"/>
            </a:gra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lvl1pPr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200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836" name="Freeform 31"/>
            <p:cNvSpPr>
              <a:spLocks noEditPoints="1"/>
            </p:cNvSpPr>
            <p:nvPr/>
          </p:nvSpPr>
          <p:spPr bwMode="auto">
            <a:xfrm>
              <a:off x="2834481" y="5476875"/>
              <a:ext cx="614363" cy="603250"/>
            </a:xfrm>
            <a:custGeom>
              <a:avLst/>
              <a:gdLst>
                <a:gd name="T0" fmla="*/ 435239 w 782"/>
                <a:gd name="T1" fmla="*/ 301625 h 782"/>
                <a:gd name="T2" fmla="*/ 327608 w 782"/>
                <a:gd name="T3" fmla="*/ 234512 h 782"/>
                <a:gd name="T4" fmla="*/ 183838 w 782"/>
                <a:gd name="T5" fmla="*/ 268454 h 782"/>
                <a:gd name="T6" fmla="*/ 362176 w 782"/>
                <a:gd name="T7" fmla="*/ 415795 h 782"/>
                <a:gd name="T8" fmla="*/ 546013 w 782"/>
                <a:gd name="T9" fmla="*/ 475194 h 782"/>
                <a:gd name="T10" fmla="*/ 491805 w 782"/>
                <a:gd name="T11" fmla="*/ 502965 h 782"/>
                <a:gd name="T12" fmla="*/ 513017 w 782"/>
                <a:gd name="T13" fmla="*/ 523794 h 782"/>
                <a:gd name="T14" fmla="*/ 534229 w 782"/>
                <a:gd name="T15" fmla="*/ 246083 h 782"/>
                <a:gd name="T16" fmla="*/ 499661 w 782"/>
                <a:gd name="T17" fmla="*/ 208283 h 782"/>
                <a:gd name="T18" fmla="*/ 514588 w 782"/>
                <a:gd name="T19" fmla="*/ 178969 h 782"/>
                <a:gd name="T20" fmla="*/ 537371 w 782"/>
                <a:gd name="T21" fmla="*/ 101827 h 782"/>
                <a:gd name="T22" fmla="*/ 447809 w 782"/>
                <a:gd name="T23" fmla="*/ 84085 h 782"/>
                <a:gd name="T24" fmla="*/ 388101 w 782"/>
                <a:gd name="T25" fmla="*/ 109542 h 782"/>
                <a:gd name="T26" fmla="*/ 365318 w 782"/>
                <a:gd name="T27" fmla="*/ 70199 h 782"/>
                <a:gd name="T28" fmla="*/ 326037 w 782"/>
                <a:gd name="T29" fmla="*/ 0 h 782"/>
                <a:gd name="T30" fmla="*/ 249830 w 782"/>
                <a:gd name="T31" fmla="*/ 50142 h 782"/>
                <a:gd name="T32" fmla="*/ 249830 w 782"/>
                <a:gd name="T33" fmla="*/ 78685 h 782"/>
                <a:gd name="T34" fmla="*/ 249045 w 782"/>
                <a:gd name="T35" fmla="*/ 82542 h 782"/>
                <a:gd name="T36" fmla="*/ 247474 w 782"/>
                <a:gd name="T37" fmla="*/ 88713 h 782"/>
                <a:gd name="T38" fmla="*/ 245902 w 782"/>
                <a:gd name="T39" fmla="*/ 91799 h 782"/>
                <a:gd name="T40" fmla="*/ 187766 w 782"/>
                <a:gd name="T41" fmla="*/ 104142 h 782"/>
                <a:gd name="T42" fmla="*/ 158697 w 782"/>
                <a:gd name="T43" fmla="*/ 74828 h 782"/>
                <a:gd name="T44" fmla="*/ 76992 w 782"/>
                <a:gd name="T45" fmla="*/ 154284 h 782"/>
                <a:gd name="T46" fmla="*/ 107631 w 782"/>
                <a:gd name="T47" fmla="*/ 185141 h 782"/>
                <a:gd name="T48" fmla="*/ 109988 w 782"/>
                <a:gd name="T49" fmla="*/ 189769 h 782"/>
                <a:gd name="T50" fmla="*/ 112345 w 782"/>
                <a:gd name="T51" fmla="*/ 194398 h 782"/>
                <a:gd name="T52" fmla="*/ 113916 w 782"/>
                <a:gd name="T53" fmla="*/ 199026 h 782"/>
                <a:gd name="T54" fmla="*/ 102918 w 782"/>
                <a:gd name="T55" fmla="*/ 233740 h 782"/>
                <a:gd name="T56" fmla="*/ 51066 w 782"/>
                <a:gd name="T57" fmla="*/ 244540 h 782"/>
                <a:gd name="T58" fmla="*/ 0 w 782"/>
                <a:gd name="T59" fmla="*/ 318596 h 782"/>
                <a:gd name="T60" fmla="*/ 80134 w 782"/>
                <a:gd name="T61" fmla="*/ 357939 h 782"/>
                <a:gd name="T62" fmla="*/ 87205 w 782"/>
                <a:gd name="T63" fmla="*/ 359481 h 782"/>
                <a:gd name="T64" fmla="*/ 106060 w 782"/>
                <a:gd name="T65" fmla="*/ 418109 h 782"/>
                <a:gd name="T66" fmla="*/ 84848 w 782"/>
                <a:gd name="T67" fmla="*/ 438938 h 782"/>
                <a:gd name="T68" fmla="*/ 102132 w 782"/>
                <a:gd name="T69" fmla="*/ 526879 h 782"/>
                <a:gd name="T70" fmla="*/ 186980 w 782"/>
                <a:gd name="T71" fmla="*/ 499108 h 782"/>
                <a:gd name="T72" fmla="*/ 189337 w 782"/>
                <a:gd name="T73" fmla="*/ 496794 h 782"/>
                <a:gd name="T74" fmla="*/ 194836 w 782"/>
                <a:gd name="T75" fmla="*/ 493708 h 782"/>
                <a:gd name="T76" fmla="*/ 198765 w 782"/>
                <a:gd name="T77" fmla="*/ 492166 h 782"/>
                <a:gd name="T78" fmla="*/ 202693 w 782"/>
                <a:gd name="T79" fmla="*/ 491394 h 782"/>
                <a:gd name="T80" fmla="*/ 208978 w 782"/>
                <a:gd name="T81" fmla="*/ 490623 h 782"/>
                <a:gd name="T82" fmla="*/ 249045 w 782"/>
                <a:gd name="T83" fmla="*/ 533051 h 782"/>
                <a:gd name="T84" fmla="*/ 288326 w 782"/>
                <a:gd name="T85" fmla="*/ 603250 h 782"/>
                <a:gd name="T86" fmla="*/ 363747 w 782"/>
                <a:gd name="T87" fmla="*/ 553108 h 782"/>
                <a:gd name="T88" fmla="*/ 363747 w 782"/>
                <a:gd name="T89" fmla="*/ 524565 h 782"/>
                <a:gd name="T90" fmla="*/ 373960 w 782"/>
                <a:gd name="T91" fmla="*/ 502965 h 782"/>
                <a:gd name="T92" fmla="*/ 384173 w 782"/>
                <a:gd name="T93" fmla="*/ 495251 h 782"/>
                <a:gd name="T94" fmla="*/ 388101 w 782"/>
                <a:gd name="T95" fmla="*/ 493708 h 782"/>
                <a:gd name="T96" fmla="*/ 139057 w 782"/>
                <a:gd name="T97" fmla="*/ 301625 h 782"/>
                <a:gd name="T98" fmla="*/ 469021 w 782"/>
                <a:gd name="T99" fmla="*/ 347139 h 782"/>
                <a:gd name="T100" fmla="*/ 523230 w 782"/>
                <a:gd name="T101" fmla="*/ 361796 h 782"/>
                <a:gd name="T102" fmla="*/ 562511 w 782"/>
                <a:gd name="T103" fmla="*/ 358710 h 782"/>
                <a:gd name="T104" fmla="*/ 614363 w 782"/>
                <a:gd name="T105" fmla="*/ 284654 h 78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782" h="782">
                  <a:moveTo>
                    <a:pt x="695" y="616"/>
                  </a:moveTo>
                  <a:lnTo>
                    <a:pt x="538" y="461"/>
                  </a:lnTo>
                  <a:cubicBezTo>
                    <a:pt x="548" y="440"/>
                    <a:pt x="554" y="416"/>
                    <a:pt x="554" y="391"/>
                  </a:cubicBezTo>
                  <a:cubicBezTo>
                    <a:pt x="554" y="301"/>
                    <a:pt x="481" y="228"/>
                    <a:pt x="391" y="228"/>
                  </a:cubicBezTo>
                  <a:cubicBezTo>
                    <a:pt x="376" y="228"/>
                    <a:pt x="361" y="230"/>
                    <a:pt x="347" y="234"/>
                  </a:cubicBezTo>
                  <a:lnTo>
                    <a:pt x="417" y="304"/>
                  </a:lnTo>
                  <a:cubicBezTo>
                    <a:pt x="446" y="332"/>
                    <a:pt x="444" y="381"/>
                    <a:pt x="412" y="413"/>
                  </a:cubicBezTo>
                  <a:cubicBezTo>
                    <a:pt x="381" y="444"/>
                    <a:pt x="332" y="446"/>
                    <a:pt x="303" y="417"/>
                  </a:cubicBezTo>
                  <a:lnTo>
                    <a:pt x="234" y="348"/>
                  </a:lnTo>
                  <a:cubicBezTo>
                    <a:pt x="230" y="361"/>
                    <a:pt x="228" y="376"/>
                    <a:pt x="228" y="391"/>
                  </a:cubicBezTo>
                  <a:cubicBezTo>
                    <a:pt x="228" y="481"/>
                    <a:pt x="301" y="554"/>
                    <a:pt x="391" y="554"/>
                  </a:cubicBezTo>
                  <a:cubicBezTo>
                    <a:pt x="416" y="554"/>
                    <a:pt x="439" y="549"/>
                    <a:pt x="461" y="539"/>
                  </a:cubicBezTo>
                  <a:lnTo>
                    <a:pt x="617" y="694"/>
                  </a:lnTo>
                  <a:cubicBezTo>
                    <a:pt x="637" y="714"/>
                    <a:pt x="670" y="712"/>
                    <a:pt x="692" y="691"/>
                  </a:cubicBezTo>
                  <a:cubicBezTo>
                    <a:pt x="713" y="669"/>
                    <a:pt x="715" y="636"/>
                    <a:pt x="695" y="616"/>
                  </a:cubicBezTo>
                  <a:close/>
                  <a:moveTo>
                    <a:pt x="653" y="679"/>
                  </a:moveTo>
                  <a:lnTo>
                    <a:pt x="653" y="679"/>
                  </a:lnTo>
                  <a:cubicBezTo>
                    <a:pt x="638" y="679"/>
                    <a:pt x="626" y="667"/>
                    <a:pt x="626" y="652"/>
                  </a:cubicBezTo>
                  <a:cubicBezTo>
                    <a:pt x="626" y="637"/>
                    <a:pt x="638" y="625"/>
                    <a:pt x="653" y="625"/>
                  </a:cubicBezTo>
                  <a:cubicBezTo>
                    <a:pt x="668" y="625"/>
                    <a:pt x="681" y="637"/>
                    <a:pt x="681" y="652"/>
                  </a:cubicBezTo>
                  <a:cubicBezTo>
                    <a:pt x="681" y="667"/>
                    <a:pt x="668" y="679"/>
                    <a:pt x="653" y="679"/>
                  </a:cubicBezTo>
                  <a:close/>
                  <a:moveTo>
                    <a:pt x="733" y="319"/>
                  </a:moveTo>
                  <a:lnTo>
                    <a:pt x="717" y="319"/>
                  </a:lnTo>
                  <a:lnTo>
                    <a:pt x="680" y="319"/>
                  </a:lnTo>
                  <a:cubicBezTo>
                    <a:pt x="672" y="318"/>
                    <a:pt x="665" y="315"/>
                    <a:pt x="659" y="311"/>
                  </a:cubicBezTo>
                  <a:cubicBezTo>
                    <a:pt x="659" y="311"/>
                    <a:pt x="658" y="311"/>
                    <a:pt x="658" y="311"/>
                  </a:cubicBezTo>
                  <a:cubicBezTo>
                    <a:pt x="645" y="302"/>
                    <a:pt x="636" y="287"/>
                    <a:pt x="636" y="270"/>
                  </a:cubicBezTo>
                  <a:cubicBezTo>
                    <a:pt x="636" y="265"/>
                    <a:pt x="637" y="259"/>
                    <a:pt x="639" y="255"/>
                  </a:cubicBezTo>
                  <a:cubicBezTo>
                    <a:pt x="641" y="249"/>
                    <a:pt x="643" y="244"/>
                    <a:pt x="647" y="240"/>
                  </a:cubicBezTo>
                  <a:lnTo>
                    <a:pt x="655" y="232"/>
                  </a:lnTo>
                  <a:lnTo>
                    <a:pt x="673" y="213"/>
                  </a:lnTo>
                  <a:lnTo>
                    <a:pt x="685" y="202"/>
                  </a:lnTo>
                  <a:cubicBezTo>
                    <a:pt x="700" y="181"/>
                    <a:pt x="700" y="152"/>
                    <a:pt x="684" y="132"/>
                  </a:cubicBezTo>
                  <a:lnTo>
                    <a:pt x="652" y="99"/>
                  </a:lnTo>
                  <a:cubicBezTo>
                    <a:pt x="631" y="83"/>
                    <a:pt x="602" y="82"/>
                    <a:pt x="581" y="98"/>
                  </a:cubicBezTo>
                  <a:lnTo>
                    <a:pt x="570" y="109"/>
                  </a:lnTo>
                  <a:lnTo>
                    <a:pt x="544" y="136"/>
                  </a:lnTo>
                  <a:cubicBezTo>
                    <a:pt x="529" y="147"/>
                    <a:pt x="510" y="149"/>
                    <a:pt x="494" y="142"/>
                  </a:cubicBezTo>
                  <a:cubicBezTo>
                    <a:pt x="488" y="140"/>
                    <a:pt x="483" y="136"/>
                    <a:pt x="479" y="132"/>
                  </a:cubicBezTo>
                  <a:cubicBezTo>
                    <a:pt x="471" y="124"/>
                    <a:pt x="466" y="114"/>
                    <a:pt x="465" y="103"/>
                  </a:cubicBezTo>
                  <a:lnTo>
                    <a:pt x="465" y="91"/>
                  </a:lnTo>
                  <a:lnTo>
                    <a:pt x="465" y="65"/>
                  </a:lnTo>
                  <a:lnTo>
                    <a:pt x="465" y="50"/>
                  </a:lnTo>
                  <a:cubicBezTo>
                    <a:pt x="461" y="24"/>
                    <a:pt x="441" y="3"/>
                    <a:pt x="415" y="0"/>
                  </a:cubicBezTo>
                  <a:lnTo>
                    <a:pt x="369" y="0"/>
                  </a:lnTo>
                  <a:cubicBezTo>
                    <a:pt x="343" y="3"/>
                    <a:pt x="322" y="23"/>
                    <a:pt x="318" y="49"/>
                  </a:cubicBezTo>
                  <a:lnTo>
                    <a:pt x="318" y="65"/>
                  </a:lnTo>
                  <a:lnTo>
                    <a:pt x="318" y="91"/>
                  </a:lnTo>
                  <a:lnTo>
                    <a:pt x="318" y="102"/>
                  </a:lnTo>
                  <a:cubicBezTo>
                    <a:pt x="318" y="104"/>
                    <a:pt x="318" y="105"/>
                    <a:pt x="318" y="106"/>
                  </a:cubicBezTo>
                  <a:cubicBezTo>
                    <a:pt x="318" y="106"/>
                    <a:pt x="317" y="107"/>
                    <a:pt x="317" y="107"/>
                  </a:cubicBezTo>
                  <a:cubicBezTo>
                    <a:pt x="317" y="108"/>
                    <a:pt x="317" y="109"/>
                    <a:pt x="316" y="111"/>
                  </a:cubicBezTo>
                  <a:cubicBezTo>
                    <a:pt x="316" y="111"/>
                    <a:pt x="316" y="111"/>
                    <a:pt x="316" y="111"/>
                  </a:cubicBezTo>
                  <a:cubicBezTo>
                    <a:pt x="316" y="112"/>
                    <a:pt x="315" y="114"/>
                    <a:pt x="315" y="115"/>
                  </a:cubicBezTo>
                  <a:cubicBezTo>
                    <a:pt x="315" y="115"/>
                    <a:pt x="315" y="115"/>
                    <a:pt x="315" y="115"/>
                  </a:cubicBezTo>
                  <a:cubicBezTo>
                    <a:pt x="314" y="117"/>
                    <a:pt x="314" y="118"/>
                    <a:pt x="313" y="119"/>
                  </a:cubicBezTo>
                  <a:cubicBezTo>
                    <a:pt x="313" y="119"/>
                    <a:pt x="313" y="119"/>
                    <a:pt x="313" y="119"/>
                  </a:cubicBezTo>
                  <a:cubicBezTo>
                    <a:pt x="310" y="125"/>
                    <a:pt x="306" y="130"/>
                    <a:pt x="301" y="134"/>
                  </a:cubicBezTo>
                  <a:cubicBezTo>
                    <a:pt x="293" y="141"/>
                    <a:pt x="282" y="146"/>
                    <a:pt x="270" y="146"/>
                  </a:cubicBezTo>
                  <a:cubicBezTo>
                    <a:pt x="258" y="146"/>
                    <a:pt x="248" y="142"/>
                    <a:pt x="239" y="135"/>
                  </a:cubicBezTo>
                  <a:lnTo>
                    <a:pt x="231" y="127"/>
                  </a:lnTo>
                  <a:lnTo>
                    <a:pt x="213" y="108"/>
                  </a:lnTo>
                  <a:lnTo>
                    <a:pt x="202" y="97"/>
                  </a:lnTo>
                  <a:cubicBezTo>
                    <a:pt x="181" y="81"/>
                    <a:pt x="152" y="81"/>
                    <a:pt x="131" y="98"/>
                  </a:cubicBezTo>
                  <a:lnTo>
                    <a:pt x="99" y="130"/>
                  </a:lnTo>
                  <a:cubicBezTo>
                    <a:pt x="82" y="151"/>
                    <a:pt x="82" y="180"/>
                    <a:pt x="98" y="200"/>
                  </a:cubicBezTo>
                  <a:lnTo>
                    <a:pt x="109" y="212"/>
                  </a:lnTo>
                  <a:lnTo>
                    <a:pt x="135" y="238"/>
                  </a:lnTo>
                  <a:cubicBezTo>
                    <a:pt x="136" y="239"/>
                    <a:pt x="136" y="239"/>
                    <a:pt x="137" y="240"/>
                  </a:cubicBezTo>
                  <a:cubicBezTo>
                    <a:pt x="137" y="241"/>
                    <a:pt x="137" y="241"/>
                    <a:pt x="138" y="242"/>
                  </a:cubicBezTo>
                  <a:cubicBezTo>
                    <a:pt x="138" y="243"/>
                    <a:pt x="139" y="243"/>
                    <a:pt x="139" y="244"/>
                  </a:cubicBezTo>
                  <a:cubicBezTo>
                    <a:pt x="139" y="244"/>
                    <a:pt x="140" y="245"/>
                    <a:pt x="140" y="246"/>
                  </a:cubicBezTo>
                  <a:cubicBezTo>
                    <a:pt x="141" y="246"/>
                    <a:pt x="141" y="247"/>
                    <a:pt x="141" y="248"/>
                  </a:cubicBezTo>
                  <a:cubicBezTo>
                    <a:pt x="142" y="249"/>
                    <a:pt x="142" y="249"/>
                    <a:pt x="142" y="250"/>
                  </a:cubicBezTo>
                  <a:cubicBezTo>
                    <a:pt x="142" y="251"/>
                    <a:pt x="143" y="252"/>
                    <a:pt x="143" y="252"/>
                  </a:cubicBezTo>
                  <a:cubicBezTo>
                    <a:pt x="143" y="253"/>
                    <a:pt x="143" y="253"/>
                    <a:pt x="144" y="254"/>
                  </a:cubicBezTo>
                  <a:cubicBezTo>
                    <a:pt x="144" y="255"/>
                    <a:pt x="144" y="257"/>
                    <a:pt x="145" y="258"/>
                  </a:cubicBezTo>
                  <a:cubicBezTo>
                    <a:pt x="145" y="258"/>
                    <a:pt x="145" y="258"/>
                    <a:pt x="145" y="258"/>
                  </a:cubicBezTo>
                  <a:cubicBezTo>
                    <a:pt x="145" y="260"/>
                    <a:pt x="145" y="261"/>
                    <a:pt x="145" y="262"/>
                  </a:cubicBezTo>
                  <a:cubicBezTo>
                    <a:pt x="145" y="262"/>
                    <a:pt x="145" y="262"/>
                    <a:pt x="145" y="262"/>
                  </a:cubicBezTo>
                  <a:cubicBezTo>
                    <a:pt x="147" y="277"/>
                    <a:pt x="143" y="292"/>
                    <a:pt x="131" y="303"/>
                  </a:cubicBezTo>
                  <a:cubicBezTo>
                    <a:pt x="123" y="311"/>
                    <a:pt x="113" y="316"/>
                    <a:pt x="103" y="317"/>
                  </a:cubicBezTo>
                  <a:lnTo>
                    <a:pt x="91" y="317"/>
                  </a:lnTo>
                  <a:lnTo>
                    <a:pt x="65" y="317"/>
                  </a:lnTo>
                  <a:lnTo>
                    <a:pt x="49" y="317"/>
                  </a:lnTo>
                  <a:cubicBezTo>
                    <a:pt x="23" y="320"/>
                    <a:pt x="3" y="341"/>
                    <a:pt x="0" y="367"/>
                  </a:cubicBezTo>
                  <a:lnTo>
                    <a:pt x="0" y="413"/>
                  </a:lnTo>
                  <a:cubicBezTo>
                    <a:pt x="3" y="439"/>
                    <a:pt x="23" y="460"/>
                    <a:pt x="49" y="463"/>
                  </a:cubicBezTo>
                  <a:lnTo>
                    <a:pt x="65" y="463"/>
                  </a:lnTo>
                  <a:lnTo>
                    <a:pt x="102" y="464"/>
                  </a:lnTo>
                  <a:cubicBezTo>
                    <a:pt x="103" y="464"/>
                    <a:pt x="105" y="464"/>
                    <a:pt x="106" y="464"/>
                  </a:cubicBezTo>
                  <a:cubicBezTo>
                    <a:pt x="107" y="464"/>
                    <a:pt x="107" y="465"/>
                    <a:pt x="107" y="465"/>
                  </a:cubicBezTo>
                  <a:cubicBezTo>
                    <a:pt x="109" y="465"/>
                    <a:pt x="110" y="465"/>
                    <a:pt x="111" y="466"/>
                  </a:cubicBezTo>
                  <a:cubicBezTo>
                    <a:pt x="131" y="472"/>
                    <a:pt x="145" y="490"/>
                    <a:pt x="145" y="512"/>
                  </a:cubicBezTo>
                  <a:cubicBezTo>
                    <a:pt x="145" y="524"/>
                    <a:pt x="141" y="534"/>
                    <a:pt x="135" y="542"/>
                  </a:cubicBezTo>
                  <a:lnTo>
                    <a:pt x="126" y="551"/>
                  </a:lnTo>
                  <a:lnTo>
                    <a:pt x="108" y="569"/>
                  </a:lnTo>
                  <a:lnTo>
                    <a:pt x="97" y="580"/>
                  </a:lnTo>
                  <a:cubicBezTo>
                    <a:pt x="81" y="601"/>
                    <a:pt x="81" y="630"/>
                    <a:pt x="97" y="650"/>
                  </a:cubicBezTo>
                  <a:lnTo>
                    <a:pt x="130" y="683"/>
                  </a:lnTo>
                  <a:cubicBezTo>
                    <a:pt x="150" y="699"/>
                    <a:pt x="179" y="700"/>
                    <a:pt x="200" y="684"/>
                  </a:cubicBezTo>
                  <a:lnTo>
                    <a:pt x="211" y="673"/>
                  </a:lnTo>
                  <a:lnTo>
                    <a:pt x="238" y="647"/>
                  </a:lnTo>
                  <a:cubicBezTo>
                    <a:pt x="238" y="646"/>
                    <a:pt x="238" y="646"/>
                    <a:pt x="238" y="646"/>
                  </a:cubicBezTo>
                  <a:cubicBezTo>
                    <a:pt x="239" y="645"/>
                    <a:pt x="241" y="645"/>
                    <a:pt x="241" y="644"/>
                  </a:cubicBezTo>
                  <a:cubicBezTo>
                    <a:pt x="242" y="644"/>
                    <a:pt x="242" y="643"/>
                    <a:pt x="243" y="643"/>
                  </a:cubicBezTo>
                  <a:cubicBezTo>
                    <a:pt x="244" y="643"/>
                    <a:pt x="245" y="642"/>
                    <a:pt x="245" y="642"/>
                  </a:cubicBezTo>
                  <a:cubicBezTo>
                    <a:pt x="246" y="641"/>
                    <a:pt x="247" y="641"/>
                    <a:pt x="248" y="640"/>
                  </a:cubicBezTo>
                  <a:cubicBezTo>
                    <a:pt x="248" y="640"/>
                    <a:pt x="249" y="640"/>
                    <a:pt x="249" y="640"/>
                  </a:cubicBezTo>
                  <a:cubicBezTo>
                    <a:pt x="251" y="639"/>
                    <a:pt x="252" y="639"/>
                    <a:pt x="253" y="638"/>
                  </a:cubicBezTo>
                  <a:cubicBezTo>
                    <a:pt x="253" y="638"/>
                    <a:pt x="253" y="638"/>
                    <a:pt x="253" y="638"/>
                  </a:cubicBezTo>
                  <a:cubicBezTo>
                    <a:pt x="253" y="638"/>
                    <a:pt x="253" y="638"/>
                    <a:pt x="253" y="638"/>
                  </a:cubicBezTo>
                  <a:cubicBezTo>
                    <a:pt x="255" y="638"/>
                    <a:pt x="256" y="637"/>
                    <a:pt x="257" y="637"/>
                  </a:cubicBezTo>
                  <a:cubicBezTo>
                    <a:pt x="258" y="637"/>
                    <a:pt x="258" y="637"/>
                    <a:pt x="258" y="637"/>
                  </a:cubicBezTo>
                  <a:cubicBezTo>
                    <a:pt x="259" y="637"/>
                    <a:pt x="260" y="637"/>
                    <a:pt x="262" y="637"/>
                  </a:cubicBezTo>
                  <a:cubicBezTo>
                    <a:pt x="262" y="636"/>
                    <a:pt x="262" y="636"/>
                    <a:pt x="262" y="636"/>
                  </a:cubicBezTo>
                  <a:cubicBezTo>
                    <a:pt x="263" y="636"/>
                    <a:pt x="264" y="636"/>
                    <a:pt x="266" y="636"/>
                  </a:cubicBezTo>
                  <a:cubicBezTo>
                    <a:pt x="279" y="635"/>
                    <a:pt x="293" y="640"/>
                    <a:pt x="303" y="650"/>
                  </a:cubicBezTo>
                  <a:cubicBezTo>
                    <a:pt x="311" y="659"/>
                    <a:pt x="315" y="669"/>
                    <a:pt x="317" y="679"/>
                  </a:cubicBezTo>
                  <a:lnTo>
                    <a:pt x="317" y="691"/>
                  </a:lnTo>
                  <a:lnTo>
                    <a:pt x="317" y="717"/>
                  </a:lnTo>
                  <a:lnTo>
                    <a:pt x="317" y="733"/>
                  </a:lnTo>
                  <a:cubicBezTo>
                    <a:pt x="320" y="758"/>
                    <a:pt x="341" y="779"/>
                    <a:pt x="367" y="782"/>
                  </a:cubicBezTo>
                  <a:lnTo>
                    <a:pt x="413" y="782"/>
                  </a:lnTo>
                  <a:cubicBezTo>
                    <a:pt x="439" y="779"/>
                    <a:pt x="460" y="759"/>
                    <a:pt x="463" y="733"/>
                  </a:cubicBezTo>
                  <a:lnTo>
                    <a:pt x="463" y="717"/>
                  </a:lnTo>
                  <a:lnTo>
                    <a:pt x="463" y="691"/>
                  </a:lnTo>
                  <a:lnTo>
                    <a:pt x="463" y="680"/>
                  </a:lnTo>
                  <a:cubicBezTo>
                    <a:pt x="464" y="671"/>
                    <a:pt x="468" y="662"/>
                    <a:pt x="473" y="656"/>
                  </a:cubicBezTo>
                  <a:cubicBezTo>
                    <a:pt x="474" y="655"/>
                    <a:pt x="474" y="654"/>
                    <a:pt x="475" y="654"/>
                  </a:cubicBezTo>
                  <a:cubicBezTo>
                    <a:pt x="475" y="653"/>
                    <a:pt x="476" y="653"/>
                    <a:pt x="476" y="652"/>
                  </a:cubicBezTo>
                  <a:cubicBezTo>
                    <a:pt x="479" y="649"/>
                    <a:pt x="482" y="646"/>
                    <a:pt x="486" y="644"/>
                  </a:cubicBezTo>
                  <a:cubicBezTo>
                    <a:pt x="487" y="643"/>
                    <a:pt x="488" y="643"/>
                    <a:pt x="489" y="642"/>
                  </a:cubicBezTo>
                  <a:cubicBezTo>
                    <a:pt x="489" y="642"/>
                    <a:pt x="490" y="642"/>
                    <a:pt x="490" y="642"/>
                  </a:cubicBezTo>
                  <a:cubicBezTo>
                    <a:pt x="490" y="642"/>
                    <a:pt x="491" y="641"/>
                    <a:pt x="491" y="641"/>
                  </a:cubicBezTo>
                  <a:cubicBezTo>
                    <a:pt x="492" y="641"/>
                    <a:pt x="493" y="641"/>
                    <a:pt x="494" y="640"/>
                  </a:cubicBezTo>
                  <a:lnTo>
                    <a:pt x="450" y="597"/>
                  </a:lnTo>
                  <a:cubicBezTo>
                    <a:pt x="431" y="602"/>
                    <a:pt x="411" y="605"/>
                    <a:pt x="390" y="605"/>
                  </a:cubicBezTo>
                  <a:cubicBezTo>
                    <a:pt x="272" y="605"/>
                    <a:pt x="176" y="509"/>
                    <a:pt x="177" y="391"/>
                  </a:cubicBezTo>
                  <a:cubicBezTo>
                    <a:pt x="177" y="272"/>
                    <a:pt x="273" y="177"/>
                    <a:pt x="391" y="177"/>
                  </a:cubicBezTo>
                  <a:cubicBezTo>
                    <a:pt x="510" y="177"/>
                    <a:pt x="605" y="273"/>
                    <a:pt x="605" y="392"/>
                  </a:cubicBezTo>
                  <a:cubicBezTo>
                    <a:pt x="605" y="412"/>
                    <a:pt x="602" y="431"/>
                    <a:pt x="597" y="450"/>
                  </a:cubicBezTo>
                  <a:lnTo>
                    <a:pt x="640" y="493"/>
                  </a:lnTo>
                  <a:cubicBezTo>
                    <a:pt x="643" y="488"/>
                    <a:pt x="646" y="483"/>
                    <a:pt x="650" y="479"/>
                  </a:cubicBezTo>
                  <a:cubicBezTo>
                    <a:pt x="655" y="474"/>
                    <a:pt x="660" y="471"/>
                    <a:pt x="666" y="469"/>
                  </a:cubicBezTo>
                  <a:cubicBezTo>
                    <a:pt x="670" y="467"/>
                    <a:pt x="674" y="466"/>
                    <a:pt x="679" y="465"/>
                  </a:cubicBezTo>
                  <a:lnTo>
                    <a:pt x="690" y="465"/>
                  </a:lnTo>
                  <a:lnTo>
                    <a:pt x="716" y="465"/>
                  </a:lnTo>
                  <a:lnTo>
                    <a:pt x="732" y="465"/>
                  </a:lnTo>
                  <a:cubicBezTo>
                    <a:pt x="758" y="462"/>
                    <a:pt x="779" y="441"/>
                    <a:pt x="782" y="415"/>
                  </a:cubicBezTo>
                  <a:lnTo>
                    <a:pt x="782" y="369"/>
                  </a:lnTo>
                  <a:cubicBezTo>
                    <a:pt x="779" y="343"/>
                    <a:pt x="758" y="322"/>
                    <a:pt x="733" y="3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 bwMode="auto">
          <a:xfrm>
            <a:off x="922218" y="2703608"/>
            <a:ext cx="1939673" cy="1939673"/>
            <a:chOff x="877888" y="2946400"/>
            <a:chExt cx="1939925" cy="1939925"/>
          </a:xfrm>
        </p:grpSpPr>
        <p:sp>
          <p:nvSpPr>
            <p:cNvPr id="34833" name="Oval 5"/>
            <p:cNvSpPr>
              <a:spLocks noChangeArrowheads="1"/>
            </p:cNvSpPr>
            <p:nvPr/>
          </p:nvSpPr>
          <p:spPr bwMode="auto">
            <a:xfrm>
              <a:off x="877888" y="2946400"/>
              <a:ext cx="1939925" cy="1939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>
              <a:lvl1pPr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5D7F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77913" y="3192462"/>
              <a:ext cx="1539875" cy="1447800"/>
            </a:xfrm>
            <a:prstGeom prst="rect">
              <a:avLst/>
            </a:prstGeom>
            <a:noFill/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marL="0" marR="0" indent="0" algn="ctr" defTabSz="914400" eaLnBrk="1" latinLnBrk="0" hangingPunct="1">
                <a:lnSpc>
                  <a:spcPct val="100000"/>
                </a:lnSpc>
                <a:buClrTx/>
                <a:buSzTx/>
                <a:buNone/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 panose="020B0502040204020203" pitchFamily="34" charset="-122"/>
                </a:defRPr>
              </a:lvl1pPr>
            </a:lstStyle>
            <a:p>
              <a:r>
                <a:rPr lang="zh-CN" altLang="en-US" sz="400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sym typeface="Arial" panose="020B0604020202020204" pitchFamily="34" charset="0"/>
                </a:rPr>
                <a:t>指导思想</a:t>
              </a:r>
              <a:endParaRPr lang="zh-CN" altLang="en-US" sz="4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extBox 23"/>
          <p:cNvSpPr txBox="1"/>
          <p:nvPr/>
        </p:nvSpPr>
        <p:spPr>
          <a:xfrm>
            <a:off x="1183005" y="158750"/>
            <a:ext cx="34753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spAutoFit/>
          </a:bodyPr>
          <a:lstStyle>
            <a:lvl1pPr>
              <a:defRPr sz="2800" b="1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9pPr>
          </a:lstStyle>
          <a:p>
            <a:pPr defTabSz="913765" eaLnBrk="1" hangingPunct="1"/>
            <a:r>
              <a:rPr lang="zh-CN" altLang="en-US" dirty="0">
                <a:solidFill>
                  <a:srgbClr val="605958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责权重新划分</a:t>
            </a:r>
            <a:endParaRPr lang="zh-CN" altLang="en-US" dirty="0">
              <a:solidFill>
                <a:srgbClr val="605958"/>
              </a:solidFill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10795" y="231140"/>
            <a:ext cx="1087755" cy="377825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Freeform 39"/>
          <p:cNvSpPr/>
          <p:nvPr/>
        </p:nvSpPr>
        <p:spPr bwMode="auto">
          <a:xfrm>
            <a:off x="2507089" y="2564054"/>
            <a:ext cx="4050773" cy="2390464"/>
          </a:xfrm>
          <a:custGeom>
            <a:avLst/>
            <a:gdLst>
              <a:gd name="T0" fmla="*/ 5133 w 5133"/>
              <a:gd name="T1" fmla="*/ 0 h 3021"/>
              <a:gd name="T2" fmla="*/ 0 w 5133"/>
              <a:gd name="T3" fmla="*/ 3021 h 302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133" h="3021">
                <a:moveTo>
                  <a:pt x="5133" y="0"/>
                </a:moveTo>
                <a:cubicBezTo>
                  <a:pt x="5017" y="1641"/>
                  <a:pt x="2781" y="2958"/>
                  <a:pt x="0" y="3021"/>
                </a:cubicBezTo>
              </a:path>
            </a:pathLst>
          </a:custGeom>
          <a:noFill/>
          <a:ln w="9525" cap="flat">
            <a:solidFill>
              <a:srgbClr val="3D3D3D">
                <a:lumMod val="60000"/>
                <a:lumOff val="40000"/>
              </a:srgb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8" tIns="45714" rIns="91428" bIns="45714" numCol="1" anchor="t" anchorCtr="0" compatLnSpc="1"/>
          <a:p>
            <a:endParaRPr lang="zh-CN" altLang="en-US"/>
          </a:p>
        </p:txBody>
      </p:sp>
      <p:sp>
        <p:nvSpPr>
          <p:cNvPr id="44" name="Line 8"/>
          <p:cNvSpPr>
            <a:spLocks noChangeShapeType="1"/>
          </p:cNvSpPr>
          <p:nvPr/>
        </p:nvSpPr>
        <p:spPr bwMode="auto">
          <a:xfrm>
            <a:off x="2803913" y="2430721"/>
            <a:ext cx="3480934" cy="0"/>
          </a:xfrm>
          <a:prstGeom prst="line">
            <a:avLst/>
          </a:prstGeom>
          <a:noFill/>
          <a:ln w="9525" cap="flat">
            <a:solidFill>
              <a:srgbClr val="3D3D3D">
                <a:lumMod val="60000"/>
                <a:lumOff val="40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8" tIns="45714" rIns="91428" bIns="45714" numCol="1" anchor="t" anchorCtr="0" compatLnSpc="1"/>
          <a:p>
            <a:endParaRPr lang="zh-CN" altLang="en-US"/>
          </a:p>
        </p:txBody>
      </p:sp>
      <p:sp>
        <p:nvSpPr>
          <p:cNvPr id="45" name="Line 9"/>
          <p:cNvSpPr>
            <a:spLocks noChangeShapeType="1"/>
          </p:cNvSpPr>
          <p:nvPr/>
        </p:nvSpPr>
        <p:spPr bwMode="auto">
          <a:xfrm>
            <a:off x="2721374" y="2567228"/>
            <a:ext cx="3033317" cy="1041264"/>
          </a:xfrm>
          <a:prstGeom prst="line">
            <a:avLst/>
          </a:prstGeom>
          <a:noFill/>
          <a:ln w="9525" cap="flat">
            <a:solidFill>
              <a:srgbClr val="3D3D3D">
                <a:lumMod val="60000"/>
                <a:lumOff val="40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8" tIns="45714" rIns="91428" bIns="45714" numCol="1" anchor="t" anchorCtr="0" compatLnSpc="1"/>
          <a:p>
            <a:endParaRPr lang="zh-CN" altLang="en-US"/>
          </a:p>
        </p:txBody>
      </p:sp>
      <p:sp>
        <p:nvSpPr>
          <p:cNvPr id="46" name="Line 10"/>
          <p:cNvSpPr>
            <a:spLocks noChangeShapeType="1"/>
          </p:cNvSpPr>
          <p:nvPr/>
        </p:nvSpPr>
        <p:spPr bwMode="auto">
          <a:xfrm>
            <a:off x="2518200" y="2630720"/>
            <a:ext cx="1796816" cy="1849197"/>
          </a:xfrm>
          <a:prstGeom prst="line">
            <a:avLst/>
          </a:prstGeom>
          <a:noFill/>
          <a:ln w="9525" cap="flat">
            <a:solidFill>
              <a:srgbClr val="3D3D3D">
                <a:lumMod val="60000"/>
                <a:lumOff val="40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8" tIns="45714" rIns="91428" bIns="45714" numCol="1" anchor="t" anchorCtr="0" compatLnSpc="1"/>
          <a:p>
            <a:endParaRPr lang="zh-CN" altLang="en-US"/>
          </a:p>
        </p:txBody>
      </p:sp>
      <p:sp>
        <p:nvSpPr>
          <p:cNvPr id="47" name="Line 11"/>
          <p:cNvSpPr>
            <a:spLocks noChangeShapeType="1"/>
          </p:cNvSpPr>
          <p:nvPr/>
        </p:nvSpPr>
        <p:spPr bwMode="auto">
          <a:xfrm>
            <a:off x="2324550" y="2648180"/>
            <a:ext cx="0" cy="1406342"/>
          </a:xfrm>
          <a:prstGeom prst="line">
            <a:avLst/>
          </a:prstGeom>
          <a:noFill/>
          <a:ln w="9525" cap="flat">
            <a:solidFill>
              <a:srgbClr val="3D3D3D">
                <a:lumMod val="60000"/>
                <a:lumOff val="40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8" tIns="45714" rIns="91428" bIns="45714" numCol="1" anchor="t" anchorCtr="0" compatLnSpc="1"/>
          <a:p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1951537" y="978347"/>
            <a:ext cx="1250787" cy="1639675"/>
            <a:chOff x="1067784" y="1379538"/>
            <a:chExt cx="1250950" cy="1639888"/>
          </a:xfrm>
        </p:grpSpPr>
        <p:sp>
          <p:nvSpPr>
            <p:cNvPr id="49" name="Rectangle 12"/>
            <p:cNvSpPr>
              <a:spLocks noChangeArrowheads="1"/>
            </p:cNvSpPr>
            <p:nvPr/>
          </p:nvSpPr>
          <p:spPr bwMode="auto">
            <a:xfrm>
              <a:off x="1431321" y="1419226"/>
              <a:ext cx="47625" cy="1417638"/>
            </a:xfrm>
            <a:prstGeom prst="rect">
              <a:avLst/>
            </a:prstGeom>
            <a:solidFill>
              <a:srgbClr val="005D7F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50" name="Freeform 13"/>
            <p:cNvSpPr>
              <a:spLocks noEditPoints="1"/>
            </p:cNvSpPr>
            <p:nvPr/>
          </p:nvSpPr>
          <p:spPr bwMode="auto">
            <a:xfrm>
              <a:off x="1067784" y="2665413"/>
              <a:ext cx="777875" cy="354013"/>
            </a:xfrm>
            <a:custGeom>
              <a:avLst/>
              <a:gdLst>
                <a:gd name="T0" fmla="*/ 635 w 982"/>
                <a:gd name="T1" fmla="*/ 221 h 445"/>
                <a:gd name="T2" fmla="*/ 491 w 982"/>
                <a:gd name="T3" fmla="*/ 280 h 445"/>
                <a:gd name="T4" fmla="*/ 347 w 982"/>
                <a:gd name="T5" fmla="*/ 221 h 445"/>
                <a:gd name="T6" fmla="*/ 434 w 982"/>
                <a:gd name="T7" fmla="*/ 167 h 445"/>
                <a:gd name="T8" fmla="*/ 434 w 982"/>
                <a:gd name="T9" fmla="*/ 216 h 445"/>
                <a:gd name="T10" fmla="*/ 458 w 982"/>
                <a:gd name="T11" fmla="*/ 240 h 445"/>
                <a:gd name="T12" fmla="*/ 519 w 982"/>
                <a:gd name="T13" fmla="*/ 240 h 445"/>
                <a:gd name="T14" fmla="*/ 543 w 982"/>
                <a:gd name="T15" fmla="*/ 216 h 445"/>
                <a:gd name="T16" fmla="*/ 543 w 982"/>
                <a:gd name="T17" fmla="*/ 166 h 445"/>
                <a:gd name="T18" fmla="*/ 635 w 982"/>
                <a:gd name="T19" fmla="*/ 221 h 445"/>
                <a:gd name="T20" fmla="*/ 491 w 982"/>
                <a:gd name="T21" fmla="*/ 371 h 445"/>
                <a:gd name="T22" fmla="*/ 124 w 982"/>
                <a:gd name="T23" fmla="*/ 221 h 445"/>
                <a:gd name="T24" fmla="*/ 433 w 982"/>
                <a:gd name="T25" fmla="*/ 73 h 445"/>
                <a:gd name="T26" fmla="*/ 433 w 982"/>
                <a:gd name="T27" fmla="*/ 113 h 445"/>
                <a:gd name="T28" fmla="*/ 220 w 982"/>
                <a:gd name="T29" fmla="*/ 221 h 445"/>
                <a:gd name="T30" fmla="*/ 491 w 982"/>
                <a:gd name="T31" fmla="*/ 332 h 445"/>
                <a:gd name="T32" fmla="*/ 762 w 982"/>
                <a:gd name="T33" fmla="*/ 221 h 445"/>
                <a:gd name="T34" fmla="*/ 543 w 982"/>
                <a:gd name="T35" fmla="*/ 113 h 445"/>
                <a:gd name="T36" fmla="*/ 543 w 982"/>
                <a:gd name="T37" fmla="*/ 73 h 445"/>
                <a:gd name="T38" fmla="*/ 858 w 982"/>
                <a:gd name="T39" fmla="*/ 221 h 445"/>
                <a:gd name="T40" fmla="*/ 491 w 982"/>
                <a:gd name="T41" fmla="*/ 371 h 445"/>
                <a:gd name="T42" fmla="*/ 491 w 982"/>
                <a:gd name="T43" fmla="*/ 445 h 445"/>
                <a:gd name="T44" fmla="*/ 0 w 982"/>
                <a:gd name="T45" fmla="*/ 222 h 445"/>
                <a:gd name="T46" fmla="*/ 433 w 982"/>
                <a:gd name="T47" fmla="*/ 0 h 445"/>
                <a:gd name="T48" fmla="*/ 433 w 982"/>
                <a:gd name="T49" fmla="*/ 32 h 445"/>
                <a:gd name="T50" fmla="*/ 70 w 982"/>
                <a:gd name="T51" fmla="*/ 222 h 445"/>
                <a:gd name="T52" fmla="*/ 491 w 982"/>
                <a:gd name="T53" fmla="*/ 413 h 445"/>
                <a:gd name="T54" fmla="*/ 911 w 982"/>
                <a:gd name="T55" fmla="*/ 222 h 445"/>
                <a:gd name="T56" fmla="*/ 543 w 982"/>
                <a:gd name="T57" fmla="*/ 32 h 445"/>
                <a:gd name="T58" fmla="*/ 543 w 982"/>
                <a:gd name="T59" fmla="*/ 0 h 445"/>
                <a:gd name="T60" fmla="*/ 982 w 982"/>
                <a:gd name="T61" fmla="*/ 222 h 445"/>
                <a:gd name="T62" fmla="*/ 491 w 982"/>
                <a:gd name="T63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2" h="445">
                  <a:moveTo>
                    <a:pt x="635" y="221"/>
                  </a:moveTo>
                  <a:cubicBezTo>
                    <a:pt x="635" y="253"/>
                    <a:pt x="571" y="280"/>
                    <a:pt x="491" y="280"/>
                  </a:cubicBezTo>
                  <a:cubicBezTo>
                    <a:pt x="411" y="280"/>
                    <a:pt x="347" y="253"/>
                    <a:pt x="347" y="221"/>
                  </a:cubicBezTo>
                  <a:cubicBezTo>
                    <a:pt x="347" y="197"/>
                    <a:pt x="383" y="176"/>
                    <a:pt x="434" y="167"/>
                  </a:cubicBezTo>
                  <a:lnTo>
                    <a:pt x="434" y="216"/>
                  </a:lnTo>
                  <a:cubicBezTo>
                    <a:pt x="434" y="230"/>
                    <a:pt x="445" y="240"/>
                    <a:pt x="458" y="240"/>
                  </a:cubicBezTo>
                  <a:lnTo>
                    <a:pt x="519" y="240"/>
                  </a:lnTo>
                  <a:cubicBezTo>
                    <a:pt x="532" y="240"/>
                    <a:pt x="543" y="230"/>
                    <a:pt x="543" y="216"/>
                  </a:cubicBezTo>
                  <a:lnTo>
                    <a:pt x="543" y="166"/>
                  </a:lnTo>
                  <a:cubicBezTo>
                    <a:pt x="597" y="175"/>
                    <a:pt x="635" y="196"/>
                    <a:pt x="635" y="221"/>
                  </a:cubicBezTo>
                  <a:close/>
                  <a:moveTo>
                    <a:pt x="491" y="371"/>
                  </a:moveTo>
                  <a:cubicBezTo>
                    <a:pt x="289" y="371"/>
                    <a:pt x="124" y="304"/>
                    <a:pt x="124" y="221"/>
                  </a:cubicBezTo>
                  <a:cubicBezTo>
                    <a:pt x="124" y="147"/>
                    <a:pt x="258" y="85"/>
                    <a:pt x="433" y="73"/>
                  </a:cubicBezTo>
                  <a:lnTo>
                    <a:pt x="433" y="113"/>
                  </a:lnTo>
                  <a:cubicBezTo>
                    <a:pt x="311" y="124"/>
                    <a:pt x="220" y="168"/>
                    <a:pt x="220" y="221"/>
                  </a:cubicBezTo>
                  <a:cubicBezTo>
                    <a:pt x="220" y="282"/>
                    <a:pt x="341" y="332"/>
                    <a:pt x="491" y="332"/>
                  </a:cubicBezTo>
                  <a:cubicBezTo>
                    <a:pt x="640" y="332"/>
                    <a:pt x="762" y="282"/>
                    <a:pt x="762" y="221"/>
                  </a:cubicBezTo>
                  <a:cubicBezTo>
                    <a:pt x="762" y="167"/>
                    <a:pt x="668" y="123"/>
                    <a:pt x="543" y="113"/>
                  </a:cubicBezTo>
                  <a:lnTo>
                    <a:pt x="543" y="73"/>
                  </a:lnTo>
                  <a:cubicBezTo>
                    <a:pt x="721" y="83"/>
                    <a:pt x="858" y="146"/>
                    <a:pt x="858" y="221"/>
                  </a:cubicBezTo>
                  <a:cubicBezTo>
                    <a:pt x="858" y="304"/>
                    <a:pt x="693" y="371"/>
                    <a:pt x="491" y="371"/>
                  </a:cubicBezTo>
                  <a:close/>
                  <a:moveTo>
                    <a:pt x="491" y="445"/>
                  </a:moveTo>
                  <a:cubicBezTo>
                    <a:pt x="220" y="445"/>
                    <a:pt x="0" y="345"/>
                    <a:pt x="0" y="222"/>
                  </a:cubicBezTo>
                  <a:cubicBezTo>
                    <a:pt x="0" y="108"/>
                    <a:pt x="189" y="13"/>
                    <a:pt x="433" y="0"/>
                  </a:cubicBezTo>
                  <a:lnTo>
                    <a:pt x="433" y="32"/>
                  </a:lnTo>
                  <a:cubicBezTo>
                    <a:pt x="228" y="45"/>
                    <a:pt x="70" y="125"/>
                    <a:pt x="70" y="222"/>
                  </a:cubicBezTo>
                  <a:cubicBezTo>
                    <a:pt x="70" y="327"/>
                    <a:pt x="259" y="413"/>
                    <a:pt x="491" y="413"/>
                  </a:cubicBezTo>
                  <a:cubicBezTo>
                    <a:pt x="723" y="413"/>
                    <a:pt x="911" y="327"/>
                    <a:pt x="911" y="222"/>
                  </a:cubicBezTo>
                  <a:cubicBezTo>
                    <a:pt x="911" y="124"/>
                    <a:pt x="750" y="44"/>
                    <a:pt x="543" y="32"/>
                  </a:cubicBezTo>
                  <a:lnTo>
                    <a:pt x="543" y="0"/>
                  </a:lnTo>
                  <a:cubicBezTo>
                    <a:pt x="789" y="12"/>
                    <a:pt x="982" y="107"/>
                    <a:pt x="982" y="222"/>
                  </a:cubicBezTo>
                  <a:cubicBezTo>
                    <a:pt x="982" y="345"/>
                    <a:pt x="762" y="445"/>
                    <a:pt x="491" y="445"/>
                  </a:cubicBez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51" name="Freeform 14"/>
            <p:cNvSpPr/>
            <p:nvPr/>
          </p:nvSpPr>
          <p:spPr bwMode="auto">
            <a:xfrm>
              <a:off x="1502759" y="1379538"/>
              <a:ext cx="815975" cy="747713"/>
            </a:xfrm>
            <a:custGeom>
              <a:avLst/>
              <a:gdLst>
                <a:gd name="T0" fmla="*/ 0 w 1029"/>
                <a:gd name="T1" fmla="*/ 73 h 943"/>
                <a:gd name="T2" fmla="*/ 0 w 1029"/>
                <a:gd name="T3" fmla="*/ 826 h 943"/>
                <a:gd name="T4" fmla="*/ 406 w 1029"/>
                <a:gd name="T5" fmla="*/ 826 h 943"/>
                <a:gd name="T6" fmla="*/ 1029 w 1029"/>
                <a:gd name="T7" fmla="*/ 826 h 943"/>
                <a:gd name="T8" fmla="*/ 1029 w 1029"/>
                <a:gd name="T9" fmla="*/ 119 h 943"/>
                <a:gd name="T10" fmla="*/ 439 w 1029"/>
                <a:gd name="T11" fmla="*/ 93 h 943"/>
                <a:gd name="T12" fmla="*/ 0 w 1029"/>
                <a:gd name="T13" fmla="*/ 73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9" h="943">
                  <a:moveTo>
                    <a:pt x="0" y="73"/>
                  </a:moveTo>
                  <a:cubicBezTo>
                    <a:pt x="0" y="324"/>
                    <a:pt x="0" y="575"/>
                    <a:pt x="0" y="826"/>
                  </a:cubicBezTo>
                  <a:cubicBezTo>
                    <a:pt x="56" y="722"/>
                    <a:pt x="191" y="722"/>
                    <a:pt x="406" y="826"/>
                  </a:cubicBezTo>
                  <a:cubicBezTo>
                    <a:pt x="620" y="930"/>
                    <a:pt x="829" y="943"/>
                    <a:pt x="1029" y="826"/>
                  </a:cubicBezTo>
                  <a:cubicBezTo>
                    <a:pt x="1029" y="590"/>
                    <a:pt x="1029" y="355"/>
                    <a:pt x="1029" y="119"/>
                  </a:cubicBezTo>
                  <a:cubicBezTo>
                    <a:pt x="836" y="193"/>
                    <a:pt x="639" y="171"/>
                    <a:pt x="439" y="93"/>
                  </a:cubicBezTo>
                  <a:cubicBezTo>
                    <a:pt x="293" y="19"/>
                    <a:pt x="147" y="0"/>
                    <a:pt x="0" y="73"/>
                  </a:cubicBezTo>
                  <a:close/>
                </a:path>
              </a:pathLst>
            </a:cu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024552" y="4081506"/>
            <a:ext cx="733329" cy="960312"/>
            <a:chOff x="801688" y="4483101"/>
            <a:chExt cx="733424" cy="960437"/>
          </a:xfr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grpSpPr>
        <p:sp>
          <p:nvSpPr>
            <p:cNvPr id="53" name="Rectangle 15"/>
            <p:cNvSpPr>
              <a:spLocks noChangeArrowheads="1"/>
            </p:cNvSpPr>
            <p:nvPr/>
          </p:nvSpPr>
          <p:spPr bwMode="auto">
            <a:xfrm>
              <a:off x="1014413" y="4506913"/>
              <a:ext cx="28575" cy="8318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54" name="Freeform 16"/>
            <p:cNvSpPr>
              <a:spLocks noEditPoints="1"/>
            </p:cNvSpPr>
            <p:nvPr/>
          </p:nvSpPr>
          <p:spPr bwMode="auto">
            <a:xfrm>
              <a:off x="801688" y="5237163"/>
              <a:ext cx="455612" cy="206375"/>
            </a:xfrm>
            <a:custGeom>
              <a:avLst/>
              <a:gdLst>
                <a:gd name="T0" fmla="*/ 373 w 576"/>
                <a:gd name="T1" fmla="*/ 130 h 260"/>
                <a:gd name="T2" fmla="*/ 289 w 576"/>
                <a:gd name="T3" fmla="*/ 164 h 260"/>
                <a:gd name="T4" fmla="*/ 203 w 576"/>
                <a:gd name="T5" fmla="*/ 130 h 260"/>
                <a:gd name="T6" fmla="*/ 255 w 576"/>
                <a:gd name="T7" fmla="*/ 97 h 260"/>
                <a:gd name="T8" fmla="*/ 255 w 576"/>
                <a:gd name="T9" fmla="*/ 127 h 260"/>
                <a:gd name="T10" fmla="*/ 269 w 576"/>
                <a:gd name="T11" fmla="*/ 141 h 260"/>
                <a:gd name="T12" fmla="*/ 305 w 576"/>
                <a:gd name="T13" fmla="*/ 141 h 260"/>
                <a:gd name="T14" fmla="*/ 319 w 576"/>
                <a:gd name="T15" fmla="*/ 127 h 260"/>
                <a:gd name="T16" fmla="*/ 319 w 576"/>
                <a:gd name="T17" fmla="*/ 97 h 260"/>
                <a:gd name="T18" fmla="*/ 373 w 576"/>
                <a:gd name="T19" fmla="*/ 130 h 260"/>
                <a:gd name="T20" fmla="*/ 289 w 576"/>
                <a:gd name="T21" fmla="*/ 217 h 260"/>
                <a:gd name="T22" fmla="*/ 73 w 576"/>
                <a:gd name="T23" fmla="*/ 130 h 260"/>
                <a:gd name="T24" fmla="*/ 254 w 576"/>
                <a:gd name="T25" fmla="*/ 43 h 260"/>
                <a:gd name="T26" fmla="*/ 254 w 576"/>
                <a:gd name="T27" fmla="*/ 66 h 260"/>
                <a:gd name="T28" fmla="*/ 129 w 576"/>
                <a:gd name="T29" fmla="*/ 130 h 260"/>
                <a:gd name="T30" fmla="*/ 289 w 576"/>
                <a:gd name="T31" fmla="*/ 195 h 260"/>
                <a:gd name="T32" fmla="*/ 447 w 576"/>
                <a:gd name="T33" fmla="*/ 130 h 260"/>
                <a:gd name="T34" fmla="*/ 319 w 576"/>
                <a:gd name="T35" fmla="*/ 66 h 260"/>
                <a:gd name="T36" fmla="*/ 319 w 576"/>
                <a:gd name="T37" fmla="*/ 43 h 260"/>
                <a:gd name="T38" fmla="*/ 503 w 576"/>
                <a:gd name="T39" fmla="*/ 130 h 260"/>
                <a:gd name="T40" fmla="*/ 289 w 576"/>
                <a:gd name="T41" fmla="*/ 217 h 260"/>
                <a:gd name="T42" fmla="*/ 289 w 576"/>
                <a:gd name="T43" fmla="*/ 260 h 260"/>
                <a:gd name="T44" fmla="*/ 0 w 576"/>
                <a:gd name="T45" fmla="*/ 130 h 260"/>
                <a:gd name="T46" fmla="*/ 254 w 576"/>
                <a:gd name="T47" fmla="*/ 0 h 260"/>
                <a:gd name="T48" fmla="*/ 254 w 576"/>
                <a:gd name="T49" fmla="*/ 19 h 260"/>
                <a:gd name="T50" fmla="*/ 41 w 576"/>
                <a:gd name="T51" fmla="*/ 130 h 260"/>
                <a:gd name="T52" fmla="*/ 289 w 576"/>
                <a:gd name="T53" fmla="*/ 242 h 260"/>
                <a:gd name="T54" fmla="*/ 535 w 576"/>
                <a:gd name="T55" fmla="*/ 130 h 260"/>
                <a:gd name="T56" fmla="*/ 319 w 576"/>
                <a:gd name="T57" fmla="*/ 18 h 260"/>
                <a:gd name="T58" fmla="*/ 319 w 576"/>
                <a:gd name="T59" fmla="*/ 0 h 260"/>
                <a:gd name="T60" fmla="*/ 576 w 576"/>
                <a:gd name="T61" fmla="*/ 130 h 260"/>
                <a:gd name="T62" fmla="*/ 289 w 576"/>
                <a:gd name="T6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6" h="260">
                  <a:moveTo>
                    <a:pt x="373" y="130"/>
                  </a:moveTo>
                  <a:cubicBezTo>
                    <a:pt x="373" y="148"/>
                    <a:pt x="335" y="164"/>
                    <a:pt x="289" y="164"/>
                  </a:cubicBezTo>
                  <a:cubicBezTo>
                    <a:pt x="241" y="164"/>
                    <a:pt x="203" y="148"/>
                    <a:pt x="203" y="130"/>
                  </a:cubicBezTo>
                  <a:cubicBezTo>
                    <a:pt x="203" y="115"/>
                    <a:pt x="225" y="103"/>
                    <a:pt x="255" y="97"/>
                  </a:cubicBezTo>
                  <a:lnTo>
                    <a:pt x="255" y="127"/>
                  </a:lnTo>
                  <a:cubicBezTo>
                    <a:pt x="255" y="135"/>
                    <a:pt x="261" y="141"/>
                    <a:pt x="269" y="141"/>
                  </a:cubicBezTo>
                  <a:lnTo>
                    <a:pt x="305" y="141"/>
                  </a:lnTo>
                  <a:cubicBezTo>
                    <a:pt x="312" y="141"/>
                    <a:pt x="319" y="135"/>
                    <a:pt x="319" y="127"/>
                  </a:cubicBezTo>
                  <a:lnTo>
                    <a:pt x="319" y="97"/>
                  </a:lnTo>
                  <a:cubicBezTo>
                    <a:pt x="350" y="102"/>
                    <a:pt x="373" y="114"/>
                    <a:pt x="373" y="130"/>
                  </a:cubicBezTo>
                  <a:close/>
                  <a:moveTo>
                    <a:pt x="289" y="217"/>
                  </a:moveTo>
                  <a:cubicBezTo>
                    <a:pt x="170" y="217"/>
                    <a:pt x="73" y="177"/>
                    <a:pt x="73" y="130"/>
                  </a:cubicBezTo>
                  <a:cubicBezTo>
                    <a:pt x="73" y="86"/>
                    <a:pt x="152" y="50"/>
                    <a:pt x="254" y="43"/>
                  </a:cubicBezTo>
                  <a:lnTo>
                    <a:pt x="254" y="66"/>
                  </a:lnTo>
                  <a:cubicBezTo>
                    <a:pt x="183" y="73"/>
                    <a:pt x="129" y="98"/>
                    <a:pt x="129" y="130"/>
                  </a:cubicBezTo>
                  <a:cubicBezTo>
                    <a:pt x="129" y="165"/>
                    <a:pt x="200" y="195"/>
                    <a:pt x="289" y="195"/>
                  </a:cubicBezTo>
                  <a:cubicBezTo>
                    <a:pt x="376" y="195"/>
                    <a:pt x="447" y="165"/>
                    <a:pt x="447" y="130"/>
                  </a:cubicBezTo>
                  <a:cubicBezTo>
                    <a:pt x="447" y="98"/>
                    <a:pt x="392" y="72"/>
                    <a:pt x="319" y="66"/>
                  </a:cubicBezTo>
                  <a:lnTo>
                    <a:pt x="319" y="43"/>
                  </a:lnTo>
                  <a:cubicBezTo>
                    <a:pt x="422" y="49"/>
                    <a:pt x="503" y="85"/>
                    <a:pt x="503" y="130"/>
                  </a:cubicBezTo>
                  <a:cubicBezTo>
                    <a:pt x="503" y="177"/>
                    <a:pt x="406" y="217"/>
                    <a:pt x="289" y="217"/>
                  </a:cubicBezTo>
                  <a:close/>
                  <a:moveTo>
                    <a:pt x="289" y="260"/>
                  </a:moveTo>
                  <a:cubicBezTo>
                    <a:pt x="129" y="260"/>
                    <a:pt x="0" y="202"/>
                    <a:pt x="0" y="130"/>
                  </a:cubicBezTo>
                  <a:cubicBezTo>
                    <a:pt x="0" y="63"/>
                    <a:pt x="111" y="7"/>
                    <a:pt x="254" y="0"/>
                  </a:cubicBezTo>
                  <a:lnTo>
                    <a:pt x="254" y="19"/>
                  </a:lnTo>
                  <a:cubicBezTo>
                    <a:pt x="135" y="26"/>
                    <a:pt x="41" y="73"/>
                    <a:pt x="41" y="130"/>
                  </a:cubicBezTo>
                  <a:cubicBezTo>
                    <a:pt x="41" y="191"/>
                    <a:pt x="152" y="242"/>
                    <a:pt x="289" y="242"/>
                  </a:cubicBezTo>
                  <a:cubicBezTo>
                    <a:pt x="424" y="242"/>
                    <a:pt x="535" y="191"/>
                    <a:pt x="535" y="130"/>
                  </a:cubicBezTo>
                  <a:cubicBezTo>
                    <a:pt x="535" y="73"/>
                    <a:pt x="441" y="25"/>
                    <a:pt x="319" y="18"/>
                  </a:cubicBezTo>
                  <a:lnTo>
                    <a:pt x="319" y="0"/>
                  </a:lnTo>
                  <a:cubicBezTo>
                    <a:pt x="463" y="6"/>
                    <a:pt x="576" y="62"/>
                    <a:pt x="576" y="130"/>
                  </a:cubicBezTo>
                  <a:cubicBezTo>
                    <a:pt x="576" y="202"/>
                    <a:pt x="447" y="260"/>
                    <a:pt x="289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55" name="Freeform 17"/>
            <p:cNvSpPr/>
            <p:nvPr/>
          </p:nvSpPr>
          <p:spPr bwMode="auto">
            <a:xfrm>
              <a:off x="1057275" y="4483101"/>
              <a:ext cx="477837" cy="438150"/>
            </a:xfrm>
            <a:custGeom>
              <a:avLst/>
              <a:gdLst>
                <a:gd name="T0" fmla="*/ 0 w 603"/>
                <a:gd name="T1" fmla="*/ 42 h 553"/>
                <a:gd name="T2" fmla="*/ 0 w 603"/>
                <a:gd name="T3" fmla="*/ 484 h 553"/>
                <a:gd name="T4" fmla="*/ 237 w 603"/>
                <a:gd name="T5" fmla="*/ 484 h 553"/>
                <a:gd name="T6" fmla="*/ 603 w 603"/>
                <a:gd name="T7" fmla="*/ 484 h 553"/>
                <a:gd name="T8" fmla="*/ 603 w 603"/>
                <a:gd name="T9" fmla="*/ 70 h 553"/>
                <a:gd name="T10" fmla="*/ 257 w 603"/>
                <a:gd name="T11" fmla="*/ 53 h 553"/>
                <a:gd name="T12" fmla="*/ 0 w 603"/>
                <a:gd name="T13" fmla="*/ 42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3" h="553">
                  <a:moveTo>
                    <a:pt x="0" y="42"/>
                  </a:moveTo>
                  <a:cubicBezTo>
                    <a:pt x="0" y="189"/>
                    <a:pt x="0" y="336"/>
                    <a:pt x="0" y="484"/>
                  </a:cubicBezTo>
                  <a:cubicBezTo>
                    <a:pt x="32" y="423"/>
                    <a:pt x="111" y="423"/>
                    <a:pt x="237" y="484"/>
                  </a:cubicBezTo>
                  <a:cubicBezTo>
                    <a:pt x="363" y="545"/>
                    <a:pt x="485" y="553"/>
                    <a:pt x="603" y="484"/>
                  </a:cubicBezTo>
                  <a:cubicBezTo>
                    <a:pt x="603" y="345"/>
                    <a:pt x="603" y="207"/>
                    <a:pt x="603" y="70"/>
                  </a:cubicBezTo>
                  <a:cubicBezTo>
                    <a:pt x="489" y="113"/>
                    <a:pt x="374" y="100"/>
                    <a:pt x="257" y="53"/>
                  </a:cubicBezTo>
                  <a:cubicBezTo>
                    <a:pt x="171" y="11"/>
                    <a:pt x="86" y="0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213429" y="3754524"/>
            <a:ext cx="731743" cy="960312"/>
            <a:chOff x="2990850" y="4156076"/>
            <a:chExt cx="731838" cy="960437"/>
          </a:xfrm>
          <a:solidFill>
            <a:schemeClr val="accent6"/>
          </a:solidFill>
        </p:grpSpPr>
        <p:sp>
          <p:nvSpPr>
            <p:cNvPr id="57" name="Rectangle 18"/>
            <p:cNvSpPr>
              <a:spLocks noChangeArrowheads="1"/>
            </p:cNvSpPr>
            <p:nvPr/>
          </p:nvSpPr>
          <p:spPr bwMode="auto">
            <a:xfrm>
              <a:off x="3203575" y="4181476"/>
              <a:ext cx="28575" cy="8286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58" name="Freeform 19"/>
            <p:cNvSpPr>
              <a:spLocks noEditPoints="1"/>
            </p:cNvSpPr>
            <p:nvPr/>
          </p:nvSpPr>
          <p:spPr bwMode="auto">
            <a:xfrm>
              <a:off x="2990850" y="4910138"/>
              <a:ext cx="455612" cy="206375"/>
            </a:xfrm>
            <a:custGeom>
              <a:avLst/>
              <a:gdLst>
                <a:gd name="T0" fmla="*/ 372 w 576"/>
                <a:gd name="T1" fmla="*/ 129 h 260"/>
                <a:gd name="T2" fmla="*/ 288 w 576"/>
                <a:gd name="T3" fmla="*/ 164 h 260"/>
                <a:gd name="T4" fmla="*/ 203 w 576"/>
                <a:gd name="T5" fmla="*/ 129 h 260"/>
                <a:gd name="T6" fmla="*/ 255 w 576"/>
                <a:gd name="T7" fmla="*/ 97 h 260"/>
                <a:gd name="T8" fmla="*/ 255 w 576"/>
                <a:gd name="T9" fmla="*/ 126 h 260"/>
                <a:gd name="T10" fmla="*/ 269 w 576"/>
                <a:gd name="T11" fmla="*/ 141 h 260"/>
                <a:gd name="T12" fmla="*/ 304 w 576"/>
                <a:gd name="T13" fmla="*/ 141 h 260"/>
                <a:gd name="T14" fmla="*/ 319 w 576"/>
                <a:gd name="T15" fmla="*/ 126 h 260"/>
                <a:gd name="T16" fmla="*/ 319 w 576"/>
                <a:gd name="T17" fmla="*/ 97 h 260"/>
                <a:gd name="T18" fmla="*/ 372 w 576"/>
                <a:gd name="T19" fmla="*/ 129 h 260"/>
                <a:gd name="T20" fmla="*/ 288 w 576"/>
                <a:gd name="T21" fmla="*/ 217 h 260"/>
                <a:gd name="T22" fmla="*/ 72 w 576"/>
                <a:gd name="T23" fmla="*/ 129 h 260"/>
                <a:gd name="T24" fmla="*/ 254 w 576"/>
                <a:gd name="T25" fmla="*/ 42 h 260"/>
                <a:gd name="T26" fmla="*/ 254 w 576"/>
                <a:gd name="T27" fmla="*/ 66 h 260"/>
                <a:gd name="T28" fmla="*/ 129 w 576"/>
                <a:gd name="T29" fmla="*/ 129 h 260"/>
                <a:gd name="T30" fmla="*/ 288 w 576"/>
                <a:gd name="T31" fmla="*/ 194 h 260"/>
                <a:gd name="T32" fmla="*/ 446 w 576"/>
                <a:gd name="T33" fmla="*/ 129 h 260"/>
                <a:gd name="T34" fmla="*/ 319 w 576"/>
                <a:gd name="T35" fmla="*/ 66 h 260"/>
                <a:gd name="T36" fmla="*/ 319 w 576"/>
                <a:gd name="T37" fmla="*/ 42 h 260"/>
                <a:gd name="T38" fmla="*/ 503 w 576"/>
                <a:gd name="T39" fmla="*/ 129 h 260"/>
                <a:gd name="T40" fmla="*/ 288 w 576"/>
                <a:gd name="T41" fmla="*/ 217 h 260"/>
                <a:gd name="T42" fmla="*/ 288 w 576"/>
                <a:gd name="T43" fmla="*/ 260 h 260"/>
                <a:gd name="T44" fmla="*/ 0 w 576"/>
                <a:gd name="T45" fmla="*/ 129 h 260"/>
                <a:gd name="T46" fmla="*/ 254 w 576"/>
                <a:gd name="T47" fmla="*/ 0 h 260"/>
                <a:gd name="T48" fmla="*/ 254 w 576"/>
                <a:gd name="T49" fmla="*/ 19 h 260"/>
                <a:gd name="T50" fmla="*/ 41 w 576"/>
                <a:gd name="T51" fmla="*/ 129 h 260"/>
                <a:gd name="T52" fmla="*/ 288 w 576"/>
                <a:gd name="T53" fmla="*/ 242 h 260"/>
                <a:gd name="T54" fmla="*/ 534 w 576"/>
                <a:gd name="T55" fmla="*/ 129 h 260"/>
                <a:gd name="T56" fmla="*/ 319 w 576"/>
                <a:gd name="T57" fmla="*/ 18 h 260"/>
                <a:gd name="T58" fmla="*/ 319 w 576"/>
                <a:gd name="T59" fmla="*/ 0 h 260"/>
                <a:gd name="T60" fmla="*/ 576 w 576"/>
                <a:gd name="T61" fmla="*/ 129 h 260"/>
                <a:gd name="T62" fmla="*/ 288 w 576"/>
                <a:gd name="T6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6" h="260">
                  <a:moveTo>
                    <a:pt x="372" y="129"/>
                  </a:moveTo>
                  <a:cubicBezTo>
                    <a:pt x="372" y="148"/>
                    <a:pt x="335" y="164"/>
                    <a:pt x="288" y="164"/>
                  </a:cubicBezTo>
                  <a:cubicBezTo>
                    <a:pt x="241" y="164"/>
                    <a:pt x="203" y="148"/>
                    <a:pt x="203" y="129"/>
                  </a:cubicBezTo>
                  <a:cubicBezTo>
                    <a:pt x="203" y="115"/>
                    <a:pt x="224" y="103"/>
                    <a:pt x="255" y="97"/>
                  </a:cubicBezTo>
                  <a:lnTo>
                    <a:pt x="255" y="126"/>
                  </a:lnTo>
                  <a:cubicBezTo>
                    <a:pt x="255" y="134"/>
                    <a:pt x="261" y="141"/>
                    <a:pt x="269" y="141"/>
                  </a:cubicBezTo>
                  <a:lnTo>
                    <a:pt x="304" y="141"/>
                  </a:lnTo>
                  <a:cubicBezTo>
                    <a:pt x="312" y="141"/>
                    <a:pt x="319" y="134"/>
                    <a:pt x="319" y="126"/>
                  </a:cubicBezTo>
                  <a:lnTo>
                    <a:pt x="319" y="97"/>
                  </a:lnTo>
                  <a:cubicBezTo>
                    <a:pt x="350" y="102"/>
                    <a:pt x="372" y="114"/>
                    <a:pt x="372" y="129"/>
                  </a:cubicBezTo>
                  <a:close/>
                  <a:moveTo>
                    <a:pt x="288" y="217"/>
                  </a:moveTo>
                  <a:cubicBezTo>
                    <a:pt x="170" y="217"/>
                    <a:pt x="72" y="177"/>
                    <a:pt x="72" y="129"/>
                  </a:cubicBezTo>
                  <a:cubicBezTo>
                    <a:pt x="72" y="86"/>
                    <a:pt x="151" y="49"/>
                    <a:pt x="254" y="42"/>
                  </a:cubicBezTo>
                  <a:lnTo>
                    <a:pt x="254" y="66"/>
                  </a:lnTo>
                  <a:cubicBezTo>
                    <a:pt x="183" y="73"/>
                    <a:pt x="129" y="98"/>
                    <a:pt x="129" y="129"/>
                  </a:cubicBezTo>
                  <a:cubicBezTo>
                    <a:pt x="129" y="165"/>
                    <a:pt x="200" y="194"/>
                    <a:pt x="288" y="194"/>
                  </a:cubicBezTo>
                  <a:cubicBezTo>
                    <a:pt x="375" y="194"/>
                    <a:pt x="446" y="165"/>
                    <a:pt x="446" y="129"/>
                  </a:cubicBezTo>
                  <a:cubicBezTo>
                    <a:pt x="446" y="98"/>
                    <a:pt x="392" y="72"/>
                    <a:pt x="319" y="66"/>
                  </a:cubicBezTo>
                  <a:lnTo>
                    <a:pt x="319" y="42"/>
                  </a:lnTo>
                  <a:cubicBezTo>
                    <a:pt x="422" y="48"/>
                    <a:pt x="503" y="85"/>
                    <a:pt x="503" y="129"/>
                  </a:cubicBezTo>
                  <a:cubicBezTo>
                    <a:pt x="503" y="177"/>
                    <a:pt x="406" y="217"/>
                    <a:pt x="288" y="217"/>
                  </a:cubicBezTo>
                  <a:close/>
                  <a:moveTo>
                    <a:pt x="288" y="260"/>
                  </a:moveTo>
                  <a:cubicBezTo>
                    <a:pt x="129" y="260"/>
                    <a:pt x="0" y="201"/>
                    <a:pt x="0" y="129"/>
                  </a:cubicBezTo>
                  <a:cubicBezTo>
                    <a:pt x="0" y="63"/>
                    <a:pt x="111" y="7"/>
                    <a:pt x="254" y="0"/>
                  </a:cubicBezTo>
                  <a:lnTo>
                    <a:pt x="254" y="19"/>
                  </a:lnTo>
                  <a:cubicBezTo>
                    <a:pt x="134" y="26"/>
                    <a:pt x="41" y="73"/>
                    <a:pt x="41" y="129"/>
                  </a:cubicBezTo>
                  <a:cubicBezTo>
                    <a:pt x="41" y="191"/>
                    <a:pt x="151" y="242"/>
                    <a:pt x="288" y="242"/>
                  </a:cubicBezTo>
                  <a:cubicBezTo>
                    <a:pt x="424" y="242"/>
                    <a:pt x="534" y="191"/>
                    <a:pt x="534" y="129"/>
                  </a:cubicBezTo>
                  <a:cubicBezTo>
                    <a:pt x="534" y="73"/>
                    <a:pt x="440" y="25"/>
                    <a:pt x="319" y="18"/>
                  </a:cubicBezTo>
                  <a:lnTo>
                    <a:pt x="319" y="0"/>
                  </a:lnTo>
                  <a:cubicBezTo>
                    <a:pt x="462" y="6"/>
                    <a:pt x="576" y="61"/>
                    <a:pt x="576" y="129"/>
                  </a:cubicBezTo>
                  <a:cubicBezTo>
                    <a:pt x="576" y="201"/>
                    <a:pt x="446" y="260"/>
                    <a:pt x="288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59" name="Freeform 20"/>
            <p:cNvSpPr/>
            <p:nvPr/>
          </p:nvSpPr>
          <p:spPr bwMode="auto">
            <a:xfrm>
              <a:off x="3246438" y="4156076"/>
              <a:ext cx="476250" cy="439738"/>
            </a:xfrm>
            <a:custGeom>
              <a:avLst/>
              <a:gdLst>
                <a:gd name="T0" fmla="*/ 0 w 602"/>
                <a:gd name="T1" fmla="*/ 43 h 554"/>
                <a:gd name="T2" fmla="*/ 0 w 602"/>
                <a:gd name="T3" fmla="*/ 485 h 554"/>
                <a:gd name="T4" fmla="*/ 237 w 602"/>
                <a:gd name="T5" fmla="*/ 485 h 554"/>
                <a:gd name="T6" fmla="*/ 602 w 602"/>
                <a:gd name="T7" fmla="*/ 485 h 554"/>
                <a:gd name="T8" fmla="*/ 602 w 602"/>
                <a:gd name="T9" fmla="*/ 70 h 554"/>
                <a:gd name="T10" fmla="*/ 257 w 602"/>
                <a:gd name="T11" fmla="*/ 54 h 554"/>
                <a:gd name="T12" fmla="*/ 0 w 602"/>
                <a:gd name="T13" fmla="*/ 43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554">
                  <a:moveTo>
                    <a:pt x="0" y="43"/>
                  </a:moveTo>
                  <a:cubicBezTo>
                    <a:pt x="0" y="190"/>
                    <a:pt x="0" y="337"/>
                    <a:pt x="0" y="485"/>
                  </a:cubicBezTo>
                  <a:cubicBezTo>
                    <a:pt x="32" y="424"/>
                    <a:pt x="111" y="424"/>
                    <a:pt x="237" y="485"/>
                  </a:cubicBezTo>
                  <a:cubicBezTo>
                    <a:pt x="362" y="545"/>
                    <a:pt x="485" y="554"/>
                    <a:pt x="602" y="485"/>
                  </a:cubicBezTo>
                  <a:cubicBezTo>
                    <a:pt x="602" y="346"/>
                    <a:pt x="602" y="208"/>
                    <a:pt x="602" y="70"/>
                  </a:cubicBezTo>
                  <a:cubicBezTo>
                    <a:pt x="489" y="114"/>
                    <a:pt x="373" y="101"/>
                    <a:pt x="257" y="54"/>
                  </a:cubicBezTo>
                  <a:cubicBezTo>
                    <a:pt x="171" y="12"/>
                    <a:pt x="86" y="0"/>
                    <a:pt x="0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767389" y="2841830"/>
            <a:ext cx="733330" cy="961900"/>
            <a:chOff x="4545012" y="3243263"/>
            <a:chExt cx="733425" cy="962025"/>
          </a:xfr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</p:grpSpPr>
        <p:sp>
          <p:nvSpPr>
            <p:cNvPr id="61" name="Rectangle 21"/>
            <p:cNvSpPr>
              <a:spLocks noChangeArrowheads="1"/>
            </p:cNvSpPr>
            <p:nvPr/>
          </p:nvSpPr>
          <p:spPr bwMode="auto">
            <a:xfrm>
              <a:off x="4757737" y="3268663"/>
              <a:ext cx="28575" cy="8302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62" name="Freeform 22"/>
            <p:cNvSpPr>
              <a:spLocks noEditPoints="1"/>
            </p:cNvSpPr>
            <p:nvPr/>
          </p:nvSpPr>
          <p:spPr bwMode="auto">
            <a:xfrm>
              <a:off x="4545012" y="3998913"/>
              <a:ext cx="455612" cy="206375"/>
            </a:xfrm>
            <a:custGeom>
              <a:avLst/>
              <a:gdLst>
                <a:gd name="T0" fmla="*/ 373 w 576"/>
                <a:gd name="T1" fmla="*/ 129 h 260"/>
                <a:gd name="T2" fmla="*/ 289 w 576"/>
                <a:gd name="T3" fmla="*/ 164 h 260"/>
                <a:gd name="T4" fmla="*/ 203 w 576"/>
                <a:gd name="T5" fmla="*/ 129 h 260"/>
                <a:gd name="T6" fmla="*/ 255 w 576"/>
                <a:gd name="T7" fmla="*/ 97 h 260"/>
                <a:gd name="T8" fmla="*/ 255 w 576"/>
                <a:gd name="T9" fmla="*/ 126 h 260"/>
                <a:gd name="T10" fmla="*/ 269 w 576"/>
                <a:gd name="T11" fmla="*/ 141 h 260"/>
                <a:gd name="T12" fmla="*/ 305 w 576"/>
                <a:gd name="T13" fmla="*/ 141 h 260"/>
                <a:gd name="T14" fmla="*/ 319 w 576"/>
                <a:gd name="T15" fmla="*/ 126 h 260"/>
                <a:gd name="T16" fmla="*/ 319 w 576"/>
                <a:gd name="T17" fmla="*/ 97 h 260"/>
                <a:gd name="T18" fmla="*/ 373 w 576"/>
                <a:gd name="T19" fmla="*/ 129 h 260"/>
                <a:gd name="T20" fmla="*/ 289 w 576"/>
                <a:gd name="T21" fmla="*/ 217 h 260"/>
                <a:gd name="T22" fmla="*/ 73 w 576"/>
                <a:gd name="T23" fmla="*/ 129 h 260"/>
                <a:gd name="T24" fmla="*/ 254 w 576"/>
                <a:gd name="T25" fmla="*/ 42 h 260"/>
                <a:gd name="T26" fmla="*/ 254 w 576"/>
                <a:gd name="T27" fmla="*/ 66 h 260"/>
                <a:gd name="T28" fmla="*/ 130 w 576"/>
                <a:gd name="T29" fmla="*/ 129 h 260"/>
                <a:gd name="T30" fmla="*/ 289 w 576"/>
                <a:gd name="T31" fmla="*/ 194 h 260"/>
                <a:gd name="T32" fmla="*/ 447 w 576"/>
                <a:gd name="T33" fmla="*/ 129 h 260"/>
                <a:gd name="T34" fmla="*/ 319 w 576"/>
                <a:gd name="T35" fmla="*/ 66 h 260"/>
                <a:gd name="T36" fmla="*/ 319 w 576"/>
                <a:gd name="T37" fmla="*/ 42 h 260"/>
                <a:gd name="T38" fmla="*/ 503 w 576"/>
                <a:gd name="T39" fmla="*/ 129 h 260"/>
                <a:gd name="T40" fmla="*/ 289 w 576"/>
                <a:gd name="T41" fmla="*/ 217 h 260"/>
                <a:gd name="T42" fmla="*/ 289 w 576"/>
                <a:gd name="T43" fmla="*/ 260 h 260"/>
                <a:gd name="T44" fmla="*/ 0 w 576"/>
                <a:gd name="T45" fmla="*/ 129 h 260"/>
                <a:gd name="T46" fmla="*/ 254 w 576"/>
                <a:gd name="T47" fmla="*/ 0 h 260"/>
                <a:gd name="T48" fmla="*/ 254 w 576"/>
                <a:gd name="T49" fmla="*/ 19 h 260"/>
                <a:gd name="T50" fmla="*/ 41 w 576"/>
                <a:gd name="T51" fmla="*/ 129 h 260"/>
                <a:gd name="T52" fmla="*/ 289 w 576"/>
                <a:gd name="T53" fmla="*/ 242 h 260"/>
                <a:gd name="T54" fmla="*/ 535 w 576"/>
                <a:gd name="T55" fmla="*/ 129 h 260"/>
                <a:gd name="T56" fmla="*/ 319 w 576"/>
                <a:gd name="T57" fmla="*/ 18 h 260"/>
                <a:gd name="T58" fmla="*/ 319 w 576"/>
                <a:gd name="T59" fmla="*/ 0 h 260"/>
                <a:gd name="T60" fmla="*/ 576 w 576"/>
                <a:gd name="T61" fmla="*/ 129 h 260"/>
                <a:gd name="T62" fmla="*/ 289 w 576"/>
                <a:gd name="T6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6" h="260">
                  <a:moveTo>
                    <a:pt x="373" y="129"/>
                  </a:moveTo>
                  <a:cubicBezTo>
                    <a:pt x="373" y="148"/>
                    <a:pt x="335" y="164"/>
                    <a:pt x="289" y="164"/>
                  </a:cubicBezTo>
                  <a:cubicBezTo>
                    <a:pt x="241" y="164"/>
                    <a:pt x="203" y="148"/>
                    <a:pt x="203" y="129"/>
                  </a:cubicBezTo>
                  <a:cubicBezTo>
                    <a:pt x="203" y="115"/>
                    <a:pt x="225" y="103"/>
                    <a:pt x="255" y="97"/>
                  </a:cubicBezTo>
                  <a:lnTo>
                    <a:pt x="255" y="126"/>
                  </a:lnTo>
                  <a:cubicBezTo>
                    <a:pt x="255" y="134"/>
                    <a:pt x="261" y="141"/>
                    <a:pt x="269" y="141"/>
                  </a:cubicBezTo>
                  <a:lnTo>
                    <a:pt x="305" y="141"/>
                  </a:lnTo>
                  <a:cubicBezTo>
                    <a:pt x="312" y="141"/>
                    <a:pt x="319" y="134"/>
                    <a:pt x="319" y="126"/>
                  </a:cubicBezTo>
                  <a:lnTo>
                    <a:pt x="319" y="97"/>
                  </a:lnTo>
                  <a:cubicBezTo>
                    <a:pt x="350" y="102"/>
                    <a:pt x="373" y="114"/>
                    <a:pt x="373" y="129"/>
                  </a:cubicBezTo>
                  <a:close/>
                  <a:moveTo>
                    <a:pt x="289" y="217"/>
                  </a:moveTo>
                  <a:cubicBezTo>
                    <a:pt x="170" y="217"/>
                    <a:pt x="73" y="177"/>
                    <a:pt x="73" y="129"/>
                  </a:cubicBezTo>
                  <a:cubicBezTo>
                    <a:pt x="73" y="86"/>
                    <a:pt x="152" y="49"/>
                    <a:pt x="254" y="42"/>
                  </a:cubicBezTo>
                  <a:lnTo>
                    <a:pt x="254" y="66"/>
                  </a:lnTo>
                  <a:cubicBezTo>
                    <a:pt x="183" y="73"/>
                    <a:pt x="130" y="98"/>
                    <a:pt x="130" y="129"/>
                  </a:cubicBezTo>
                  <a:cubicBezTo>
                    <a:pt x="130" y="165"/>
                    <a:pt x="200" y="194"/>
                    <a:pt x="289" y="194"/>
                  </a:cubicBezTo>
                  <a:cubicBezTo>
                    <a:pt x="376" y="194"/>
                    <a:pt x="447" y="165"/>
                    <a:pt x="447" y="129"/>
                  </a:cubicBezTo>
                  <a:cubicBezTo>
                    <a:pt x="447" y="98"/>
                    <a:pt x="392" y="72"/>
                    <a:pt x="319" y="66"/>
                  </a:cubicBezTo>
                  <a:lnTo>
                    <a:pt x="319" y="42"/>
                  </a:lnTo>
                  <a:cubicBezTo>
                    <a:pt x="422" y="48"/>
                    <a:pt x="503" y="85"/>
                    <a:pt x="503" y="129"/>
                  </a:cubicBezTo>
                  <a:cubicBezTo>
                    <a:pt x="503" y="177"/>
                    <a:pt x="406" y="217"/>
                    <a:pt x="289" y="217"/>
                  </a:cubicBezTo>
                  <a:close/>
                  <a:moveTo>
                    <a:pt x="289" y="260"/>
                  </a:moveTo>
                  <a:cubicBezTo>
                    <a:pt x="130" y="260"/>
                    <a:pt x="0" y="201"/>
                    <a:pt x="0" y="129"/>
                  </a:cubicBezTo>
                  <a:cubicBezTo>
                    <a:pt x="0" y="63"/>
                    <a:pt x="111" y="7"/>
                    <a:pt x="254" y="0"/>
                  </a:cubicBezTo>
                  <a:lnTo>
                    <a:pt x="254" y="19"/>
                  </a:lnTo>
                  <a:cubicBezTo>
                    <a:pt x="135" y="26"/>
                    <a:pt x="41" y="73"/>
                    <a:pt x="41" y="129"/>
                  </a:cubicBezTo>
                  <a:cubicBezTo>
                    <a:pt x="41" y="191"/>
                    <a:pt x="152" y="242"/>
                    <a:pt x="289" y="242"/>
                  </a:cubicBezTo>
                  <a:cubicBezTo>
                    <a:pt x="424" y="242"/>
                    <a:pt x="535" y="191"/>
                    <a:pt x="535" y="129"/>
                  </a:cubicBezTo>
                  <a:cubicBezTo>
                    <a:pt x="535" y="73"/>
                    <a:pt x="441" y="25"/>
                    <a:pt x="319" y="18"/>
                  </a:cubicBezTo>
                  <a:lnTo>
                    <a:pt x="319" y="0"/>
                  </a:lnTo>
                  <a:cubicBezTo>
                    <a:pt x="463" y="6"/>
                    <a:pt x="576" y="62"/>
                    <a:pt x="576" y="129"/>
                  </a:cubicBezTo>
                  <a:cubicBezTo>
                    <a:pt x="576" y="201"/>
                    <a:pt x="447" y="260"/>
                    <a:pt x="289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63" name="Freeform 23"/>
            <p:cNvSpPr/>
            <p:nvPr/>
          </p:nvSpPr>
          <p:spPr bwMode="auto">
            <a:xfrm>
              <a:off x="4800600" y="3243263"/>
              <a:ext cx="477837" cy="439738"/>
            </a:xfrm>
            <a:custGeom>
              <a:avLst/>
              <a:gdLst>
                <a:gd name="T0" fmla="*/ 0 w 603"/>
                <a:gd name="T1" fmla="*/ 43 h 554"/>
                <a:gd name="T2" fmla="*/ 0 w 603"/>
                <a:gd name="T3" fmla="*/ 485 h 554"/>
                <a:gd name="T4" fmla="*/ 237 w 603"/>
                <a:gd name="T5" fmla="*/ 485 h 554"/>
                <a:gd name="T6" fmla="*/ 603 w 603"/>
                <a:gd name="T7" fmla="*/ 485 h 554"/>
                <a:gd name="T8" fmla="*/ 603 w 603"/>
                <a:gd name="T9" fmla="*/ 70 h 554"/>
                <a:gd name="T10" fmla="*/ 257 w 603"/>
                <a:gd name="T11" fmla="*/ 54 h 554"/>
                <a:gd name="T12" fmla="*/ 0 w 603"/>
                <a:gd name="T13" fmla="*/ 43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3" h="554">
                  <a:moveTo>
                    <a:pt x="0" y="43"/>
                  </a:moveTo>
                  <a:cubicBezTo>
                    <a:pt x="0" y="190"/>
                    <a:pt x="0" y="337"/>
                    <a:pt x="0" y="485"/>
                  </a:cubicBezTo>
                  <a:cubicBezTo>
                    <a:pt x="32" y="424"/>
                    <a:pt x="111" y="424"/>
                    <a:pt x="237" y="485"/>
                  </a:cubicBezTo>
                  <a:cubicBezTo>
                    <a:pt x="363" y="546"/>
                    <a:pt x="485" y="554"/>
                    <a:pt x="603" y="485"/>
                  </a:cubicBezTo>
                  <a:cubicBezTo>
                    <a:pt x="603" y="346"/>
                    <a:pt x="603" y="208"/>
                    <a:pt x="603" y="70"/>
                  </a:cubicBezTo>
                  <a:cubicBezTo>
                    <a:pt x="489" y="114"/>
                    <a:pt x="374" y="101"/>
                    <a:pt x="257" y="54"/>
                  </a:cubicBezTo>
                  <a:cubicBezTo>
                    <a:pt x="171" y="12"/>
                    <a:pt x="86" y="0"/>
                    <a:pt x="0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332466" y="1564059"/>
            <a:ext cx="733330" cy="960312"/>
            <a:chOff x="5110162" y="1965326"/>
            <a:chExt cx="733425" cy="960437"/>
          </a:xfr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grpSpPr>
        <p:sp>
          <p:nvSpPr>
            <p:cNvPr id="65" name="Rectangle 24"/>
            <p:cNvSpPr>
              <a:spLocks noChangeArrowheads="1"/>
            </p:cNvSpPr>
            <p:nvPr/>
          </p:nvSpPr>
          <p:spPr bwMode="auto">
            <a:xfrm>
              <a:off x="5324475" y="1989138"/>
              <a:ext cx="26987" cy="8302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66" name="Freeform 25"/>
            <p:cNvSpPr>
              <a:spLocks noEditPoints="1"/>
            </p:cNvSpPr>
            <p:nvPr/>
          </p:nvSpPr>
          <p:spPr bwMode="auto">
            <a:xfrm>
              <a:off x="5110162" y="2719388"/>
              <a:ext cx="457200" cy="206375"/>
            </a:xfrm>
            <a:custGeom>
              <a:avLst/>
              <a:gdLst>
                <a:gd name="T0" fmla="*/ 373 w 577"/>
                <a:gd name="T1" fmla="*/ 129 h 260"/>
                <a:gd name="T2" fmla="*/ 289 w 577"/>
                <a:gd name="T3" fmla="*/ 164 h 260"/>
                <a:gd name="T4" fmla="*/ 204 w 577"/>
                <a:gd name="T5" fmla="*/ 129 h 260"/>
                <a:gd name="T6" fmla="*/ 255 w 577"/>
                <a:gd name="T7" fmla="*/ 97 h 260"/>
                <a:gd name="T8" fmla="*/ 255 w 577"/>
                <a:gd name="T9" fmla="*/ 126 h 260"/>
                <a:gd name="T10" fmla="*/ 270 w 577"/>
                <a:gd name="T11" fmla="*/ 141 h 260"/>
                <a:gd name="T12" fmla="*/ 305 w 577"/>
                <a:gd name="T13" fmla="*/ 141 h 260"/>
                <a:gd name="T14" fmla="*/ 319 w 577"/>
                <a:gd name="T15" fmla="*/ 126 h 260"/>
                <a:gd name="T16" fmla="*/ 319 w 577"/>
                <a:gd name="T17" fmla="*/ 97 h 260"/>
                <a:gd name="T18" fmla="*/ 373 w 577"/>
                <a:gd name="T19" fmla="*/ 129 h 260"/>
                <a:gd name="T20" fmla="*/ 289 w 577"/>
                <a:gd name="T21" fmla="*/ 217 h 260"/>
                <a:gd name="T22" fmla="*/ 73 w 577"/>
                <a:gd name="T23" fmla="*/ 129 h 260"/>
                <a:gd name="T24" fmla="*/ 254 w 577"/>
                <a:gd name="T25" fmla="*/ 42 h 260"/>
                <a:gd name="T26" fmla="*/ 254 w 577"/>
                <a:gd name="T27" fmla="*/ 66 h 260"/>
                <a:gd name="T28" fmla="*/ 130 w 577"/>
                <a:gd name="T29" fmla="*/ 129 h 260"/>
                <a:gd name="T30" fmla="*/ 289 w 577"/>
                <a:gd name="T31" fmla="*/ 194 h 260"/>
                <a:gd name="T32" fmla="*/ 447 w 577"/>
                <a:gd name="T33" fmla="*/ 129 h 260"/>
                <a:gd name="T34" fmla="*/ 319 w 577"/>
                <a:gd name="T35" fmla="*/ 66 h 260"/>
                <a:gd name="T36" fmla="*/ 319 w 577"/>
                <a:gd name="T37" fmla="*/ 42 h 260"/>
                <a:gd name="T38" fmla="*/ 504 w 577"/>
                <a:gd name="T39" fmla="*/ 129 h 260"/>
                <a:gd name="T40" fmla="*/ 289 w 577"/>
                <a:gd name="T41" fmla="*/ 217 h 260"/>
                <a:gd name="T42" fmla="*/ 289 w 577"/>
                <a:gd name="T43" fmla="*/ 260 h 260"/>
                <a:gd name="T44" fmla="*/ 0 w 577"/>
                <a:gd name="T45" fmla="*/ 129 h 260"/>
                <a:gd name="T46" fmla="*/ 254 w 577"/>
                <a:gd name="T47" fmla="*/ 0 h 260"/>
                <a:gd name="T48" fmla="*/ 254 w 577"/>
                <a:gd name="T49" fmla="*/ 19 h 260"/>
                <a:gd name="T50" fmla="*/ 42 w 577"/>
                <a:gd name="T51" fmla="*/ 129 h 260"/>
                <a:gd name="T52" fmla="*/ 289 w 577"/>
                <a:gd name="T53" fmla="*/ 242 h 260"/>
                <a:gd name="T54" fmla="*/ 535 w 577"/>
                <a:gd name="T55" fmla="*/ 129 h 260"/>
                <a:gd name="T56" fmla="*/ 319 w 577"/>
                <a:gd name="T57" fmla="*/ 18 h 260"/>
                <a:gd name="T58" fmla="*/ 319 w 577"/>
                <a:gd name="T59" fmla="*/ 0 h 260"/>
                <a:gd name="T60" fmla="*/ 577 w 577"/>
                <a:gd name="T61" fmla="*/ 129 h 260"/>
                <a:gd name="T62" fmla="*/ 289 w 577"/>
                <a:gd name="T6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7" h="260">
                  <a:moveTo>
                    <a:pt x="373" y="129"/>
                  </a:moveTo>
                  <a:cubicBezTo>
                    <a:pt x="373" y="148"/>
                    <a:pt x="336" y="164"/>
                    <a:pt x="289" y="164"/>
                  </a:cubicBezTo>
                  <a:cubicBezTo>
                    <a:pt x="241" y="164"/>
                    <a:pt x="204" y="148"/>
                    <a:pt x="204" y="129"/>
                  </a:cubicBezTo>
                  <a:cubicBezTo>
                    <a:pt x="204" y="115"/>
                    <a:pt x="225" y="103"/>
                    <a:pt x="255" y="97"/>
                  </a:cubicBezTo>
                  <a:lnTo>
                    <a:pt x="255" y="126"/>
                  </a:lnTo>
                  <a:cubicBezTo>
                    <a:pt x="255" y="135"/>
                    <a:pt x="262" y="141"/>
                    <a:pt x="270" y="141"/>
                  </a:cubicBezTo>
                  <a:lnTo>
                    <a:pt x="305" y="141"/>
                  </a:lnTo>
                  <a:cubicBezTo>
                    <a:pt x="312" y="141"/>
                    <a:pt x="319" y="135"/>
                    <a:pt x="319" y="126"/>
                  </a:cubicBezTo>
                  <a:lnTo>
                    <a:pt x="319" y="97"/>
                  </a:lnTo>
                  <a:cubicBezTo>
                    <a:pt x="351" y="102"/>
                    <a:pt x="373" y="114"/>
                    <a:pt x="373" y="129"/>
                  </a:cubicBezTo>
                  <a:close/>
                  <a:moveTo>
                    <a:pt x="289" y="217"/>
                  </a:moveTo>
                  <a:cubicBezTo>
                    <a:pt x="170" y="217"/>
                    <a:pt x="73" y="177"/>
                    <a:pt x="73" y="129"/>
                  </a:cubicBezTo>
                  <a:cubicBezTo>
                    <a:pt x="73" y="86"/>
                    <a:pt x="152" y="49"/>
                    <a:pt x="254" y="42"/>
                  </a:cubicBezTo>
                  <a:lnTo>
                    <a:pt x="254" y="66"/>
                  </a:lnTo>
                  <a:cubicBezTo>
                    <a:pt x="184" y="73"/>
                    <a:pt x="130" y="98"/>
                    <a:pt x="130" y="129"/>
                  </a:cubicBezTo>
                  <a:cubicBezTo>
                    <a:pt x="130" y="165"/>
                    <a:pt x="201" y="194"/>
                    <a:pt x="289" y="194"/>
                  </a:cubicBezTo>
                  <a:cubicBezTo>
                    <a:pt x="376" y="194"/>
                    <a:pt x="447" y="165"/>
                    <a:pt x="447" y="129"/>
                  </a:cubicBezTo>
                  <a:cubicBezTo>
                    <a:pt x="447" y="98"/>
                    <a:pt x="392" y="72"/>
                    <a:pt x="319" y="66"/>
                  </a:cubicBezTo>
                  <a:lnTo>
                    <a:pt x="319" y="42"/>
                  </a:lnTo>
                  <a:cubicBezTo>
                    <a:pt x="423" y="48"/>
                    <a:pt x="504" y="85"/>
                    <a:pt x="504" y="129"/>
                  </a:cubicBezTo>
                  <a:cubicBezTo>
                    <a:pt x="504" y="177"/>
                    <a:pt x="406" y="217"/>
                    <a:pt x="289" y="217"/>
                  </a:cubicBezTo>
                  <a:close/>
                  <a:moveTo>
                    <a:pt x="289" y="260"/>
                  </a:moveTo>
                  <a:cubicBezTo>
                    <a:pt x="130" y="260"/>
                    <a:pt x="0" y="201"/>
                    <a:pt x="0" y="129"/>
                  </a:cubicBezTo>
                  <a:cubicBezTo>
                    <a:pt x="0" y="63"/>
                    <a:pt x="112" y="7"/>
                    <a:pt x="254" y="0"/>
                  </a:cubicBezTo>
                  <a:lnTo>
                    <a:pt x="254" y="19"/>
                  </a:lnTo>
                  <a:cubicBezTo>
                    <a:pt x="135" y="26"/>
                    <a:pt x="42" y="73"/>
                    <a:pt x="42" y="129"/>
                  </a:cubicBezTo>
                  <a:cubicBezTo>
                    <a:pt x="42" y="191"/>
                    <a:pt x="152" y="242"/>
                    <a:pt x="289" y="242"/>
                  </a:cubicBezTo>
                  <a:cubicBezTo>
                    <a:pt x="425" y="242"/>
                    <a:pt x="535" y="191"/>
                    <a:pt x="535" y="129"/>
                  </a:cubicBezTo>
                  <a:cubicBezTo>
                    <a:pt x="535" y="73"/>
                    <a:pt x="441" y="25"/>
                    <a:pt x="319" y="18"/>
                  </a:cubicBezTo>
                  <a:lnTo>
                    <a:pt x="319" y="0"/>
                  </a:lnTo>
                  <a:cubicBezTo>
                    <a:pt x="463" y="6"/>
                    <a:pt x="577" y="62"/>
                    <a:pt x="577" y="129"/>
                  </a:cubicBezTo>
                  <a:cubicBezTo>
                    <a:pt x="577" y="201"/>
                    <a:pt x="447" y="260"/>
                    <a:pt x="289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  <p:sp>
          <p:nvSpPr>
            <p:cNvPr id="67" name="Freeform 26"/>
            <p:cNvSpPr/>
            <p:nvPr/>
          </p:nvSpPr>
          <p:spPr bwMode="auto">
            <a:xfrm>
              <a:off x="5365750" y="1965326"/>
              <a:ext cx="477837" cy="438150"/>
            </a:xfrm>
            <a:custGeom>
              <a:avLst/>
              <a:gdLst>
                <a:gd name="T0" fmla="*/ 0 w 603"/>
                <a:gd name="T1" fmla="*/ 42 h 553"/>
                <a:gd name="T2" fmla="*/ 0 w 603"/>
                <a:gd name="T3" fmla="*/ 484 h 553"/>
                <a:gd name="T4" fmla="*/ 237 w 603"/>
                <a:gd name="T5" fmla="*/ 484 h 553"/>
                <a:gd name="T6" fmla="*/ 603 w 603"/>
                <a:gd name="T7" fmla="*/ 484 h 553"/>
                <a:gd name="T8" fmla="*/ 603 w 603"/>
                <a:gd name="T9" fmla="*/ 69 h 553"/>
                <a:gd name="T10" fmla="*/ 258 w 603"/>
                <a:gd name="T11" fmla="*/ 53 h 553"/>
                <a:gd name="T12" fmla="*/ 0 w 603"/>
                <a:gd name="T13" fmla="*/ 42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3" h="553">
                  <a:moveTo>
                    <a:pt x="0" y="42"/>
                  </a:moveTo>
                  <a:cubicBezTo>
                    <a:pt x="0" y="189"/>
                    <a:pt x="0" y="336"/>
                    <a:pt x="0" y="484"/>
                  </a:cubicBezTo>
                  <a:cubicBezTo>
                    <a:pt x="33" y="423"/>
                    <a:pt x="112" y="423"/>
                    <a:pt x="237" y="484"/>
                  </a:cubicBezTo>
                  <a:cubicBezTo>
                    <a:pt x="363" y="545"/>
                    <a:pt x="486" y="553"/>
                    <a:pt x="603" y="484"/>
                  </a:cubicBezTo>
                  <a:cubicBezTo>
                    <a:pt x="603" y="345"/>
                    <a:pt x="603" y="207"/>
                    <a:pt x="603" y="69"/>
                  </a:cubicBezTo>
                  <a:cubicBezTo>
                    <a:pt x="490" y="113"/>
                    <a:pt x="374" y="100"/>
                    <a:pt x="258" y="53"/>
                  </a:cubicBezTo>
                  <a:cubicBezTo>
                    <a:pt x="172" y="11"/>
                    <a:pt x="86" y="0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4" rIns="91428" bIns="45714" numCol="1" anchor="t" anchorCtr="0" compatLnSpc="1"/>
            <a:p>
              <a:endParaRPr lang="zh-CN" altLang="en-US"/>
            </a:p>
          </p:txBody>
        </p:sp>
      </p:grpSp>
      <p:sp>
        <p:nvSpPr>
          <p:cNvPr id="68" name="矩形 67"/>
          <p:cNvSpPr/>
          <p:nvPr/>
        </p:nvSpPr>
        <p:spPr>
          <a:xfrm>
            <a:off x="525780" y="1832610"/>
            <a:ext cx="953135" cy="206121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业务定位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2002043" y="5113397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en-US" altLang="zh-CN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endParaRPr lang="en-US" altLang="zh-CN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189318" y="4744837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b="1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专业化</a:t>
            </a:r>
            <a:endParaRPr lang="zh-CN" altLang="en-US" b="1" dirty="0">
              <a:solidFill>
                <a:schemeClr val="accent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778540" y="3803243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0070C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开放性</a:t>
            </a:r>
            <a:endParaRPr lang="zh-CN" altLang="en-US" b="1" dirty="0">
              <a:solidFill>
                <a:srgbClr val="0070C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750268" y="224812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自助性</a:t>
            </a:r>
            <a:endParaRPr lang="zh-CN" altLang="en-US" b="1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939401" y="5677538"/>
            <a:ext cx="49556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构建自有平台，主要采用</a:t>
            </a:r>
            <a:r>
              <a:rPr lang="en-US" altLang="zh-CN" sz="1600" dirty="0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B2C</a:t>
            </a:r>
            <a:r>
              <a:rPr lang="zh-CN" altLang="en-US" sz="1600" dirty="0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方式进行服务。</a:t>
            </a:r>
            <a:endParaRPr lang="zh-CN" altLang="en-US" sz="1600" dirty="0">
              <a:solidFill>
                <a:srgbClr val="3D3D3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870325" y="5072380"/>
            <a:ext cx="63392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1600" dirty="0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为客户提供专业化的销售、技术、售后服务，注重客户体验。</a:t>
            </a:r>
            <a:endParaRPr lang="zh-CN" altLang="zh-CN" sz="1600" dirty="0">
              <a:solidFill>
                <a:srgbClr val="3D3D3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754930" y="4081653"/>
            <a:ext cx="47392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1600" dirty="0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开放式管理模式，吸纳行业企业共同构建，共同分享、共同收获</a:t>
            </a:r>
            <a:endParaRPr lang="en-US" altLang="zh-CN" sz="1600" dirty="0">
              <a:solidFill>
                <a:srgbClr val="3D3D3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817519" y="2570520"/>
            <a:ext cx="3680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1600" dirty="0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服务自助性、客户可根据需求，自助选择技术服务和产品组合。</a:t>
            </a:r>
            <a:endParaRPr lang="en-US" altLang="zh-CN" sz="1600" dirty="0">
              <a:solidFill>
                <a:srgbClr val="3D3D3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2" name="Freeform 6"/>
          <p:cNvSpPr/>
          <p:nvPr/>
        </p:nvSpPr>
        <p:spPr bwMode="auto">
          <a:xfrm>
            <a:off x="1368223" y="2000401"/>
            <a:ext cx="1959767" cy="868791"/>
          </a:xfrm>
          <a:custGeom>
            <a:avLst/>
            <a:gdLst>
              <a:gd name="T0" fmla="*/ 541 w 3043"/>
              <a:gd name="T1" fmla="*/ 166 h 935"/>
              <a:gd name="T2" fmla="*/ 2502 w 3043"/>
              <a:gd name="T3" fmla="*/ 166 h 935"/>
              <a:gd name="T4" fmla="*/ 2502 w 3043"/>
              <a:gd name="T5" fmla="*/ 769 h 935"/>
              <a:gd name="T6" fmla="*/ 541 w 3043"/>
              <a:gd name="T7" fmla="*/ 769 h 935"/>
              <a:gd name="T8" fmla="*/ 541 w 3043"/>
              <a:gd name="T9" fmla="*/ 166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3" h="935">
                <a:moveTo>
                  <a:pt x="541" y="166"/>
                </a:moveTo>
                <a:cubicBezTo>
                  <a:pt x="1082" y="0"/>
                  <a:pt x="1960" y="0"/>
                  <a:pt x="2502" y="166"/>
                </a:cubicBezTo>
                <a:cubicBezTo>
                  <a:pt x="3043" y="333"/>
                  <a:pt x="3043" y="603"/>
                  <a:pt x="2502" y="769"/>
                </a:cubicBezTo>
                <a:cubicBezTo>
                  <a:pt x="1960" y="935"/>
                  <a:pt x="1082" y="935"/>
                  <a:pt x="541" y="769"/>
                </a:cubicBezTo>
                <a:cubicBezTo>
                  <a:pt x="0" y="603"/>
                  <a:pt x="0" y="333"/>
                  <a:pt x="541" y="166"/>
                </a:cubicBezTo>
                <a:close/>
              </a:path>
            </a:pathLst>
          </a:custGeom>
          <a:solidFill>
            <a:srgbClr val="3D3D3D">
              <a:lumMod val="20000"/>
              <a:lumOff val="80000"/>
              <a:alpha val="70000"/>
            </a:srgbClr>
          </a:solidFill>
          <a:ln w="17463" cap="flat">
            <a:noFill/>
            <a:prstDash val="solid"/>
            <a:miter lim="800000"/>
          </a:ln>
        </p:spPr>
        <p:txBody>
          <a:bodyPr vert="horz" wrap="square" lIns="91428" tIns="45714" rIns="91428" bIns="45714" numCol="1" anchor="t" anchorCtr="0" compatLnSpc="1"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TextBox 23"/>
          <p:cNvSpPr txBox="1"/>
          <p:nvPr/>
        </p:nvSpPr>
        <p:spPr>
          <a:xfrm>
            <a:off x="1069340" y="158750"/>
            <a:ext cx="358902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spAutoFit/>
          </a:bodyPr>
          <a:lstStyle>
            <a:lvl1pPr>
              <a:defRPr sz="2800" b="1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9pPr>
          </a:lstStyle>
          <a:p>
            <a:pPr defTabSz="913765" eaLnBrk="1" hangingPunct="1"/>
            <a:r>
              <a:rPr lang="zh-CN" altLang="en-US" dirty="0">
                <a:solidFill>
                  <a:srgbClr val="605958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团队文化建设</a:t>
            </a:r>
            <a:endParaRPr lang="zh-CN" altLang="en-US" dirty="0">
              <a:solidFill>
                <a:srgbClr val="605958"/>
              </a:solidFill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27305" y="158750"/>
            <a:ext cx="1042035" cy="423545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Freeform 10"/>
          <p:cNvSpPr/>
          <p:nvPr/>
        </p:nvSpPr>
        <p:spPr bwMode="auto">
          <a:xfrm>
            <a:off x="7925357" y="1633772"/>
            <a:ext cx="388886" cy="388886"/>
          </a:xfrm>
          <a:custGeom>
            <a:avLst/>
            <a:gdLst>
              <a:gd name="T0" fmla="*/ 388937 w 477"/>
              <a:gd name="T1" fmla="*/ 0 h 476"/>
              <a:gd name="T2" fmla="*/ 336753 w 477"/>
              <a:gd name="T3" fmla="*/ 194469 h 476"/>
              <a:gd name="T4" fmla="*/ 284568 w 477"/>
              <a:gd name="T5" fmla="*/ 388937 h 476"/>
              <a:gd name="T6" fmla="*/ 142692 w 477"/>
              <a:gd name="T7" fmla="*/ 246763 h 476"/>
              <a:gd name="T8" fmla="*/ 0 w 477"/>
              <a:gd name="T9" fmla="*/ 103771 h 476"/>
              <a:gd name="T10" fmla="*/ 194876 w 477"/>
              <a:gd name="T11" fmla="*/ 51477 h 476"/>
              <a:gd name="T12" fmla="*/ 388937 w 477"/>
              <a:gd name="T13" fmla="*/ 0 h 4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77" h="476">
                <a:moveTo>
                  <a:pt x="477" y="0"/>
                </a:moveTo>
                <a:lnTo>
                  <a:pt x="413" y="238"/>
                </a:lnTo>
                <a:lnTo>
                  <a:pt x="349" y="476"/>
                </a:lnTo>
                <a:lnTo>
                  <a:pt x="175" y="302"/>
                </a:lnTo>
                <a:lnTo>
                  <a:pt x="0" y="127"/>
                </a:lnTo>
                <a:lnTo>
                  <a:pt x="239" y="63"/>
                </a:lnTo>
                <a:lnTo>
                  <a:pt x="477" y="0"/>
                </a:lnTo>
                <a:close/>
              </a:path>
            </a:pathLst>
          </a:custGeom>
          <a:solidFill>
            <a:srgbClr val="3D3D3D"/>
          </a:solidFill>
          <a:ln>
            <a:noFill/>
          </a:ln>
        </p:spPr>
        <p:txBody>
          <a:bodyPr/>
          <a:lstStyle/>
          <a:p>
            <a:pPr defTabSz="913765"/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11"/>
          <p:cNvSpPr/>
          <p:nvPr/>
        </p:nvSpPr>
        <p:spPr bwMode="auto">
          <a:xfrm>
            <a:off x="4112678" y="1633772"/>
            <a:ext cx="388886" cy="388886"/>
          </a:xfrm>
          <a:custGeom>
            <a:avLst/>
            <a:gdLst>
              <a:gd name="T0" fmla="*/ 0 w 476"/>
              <a:gd name="T1" fmla="*/ 0 h 476"/>
              <a:gd name="T2" fmla="*/ 51477 w 476"/>
              <a:gd name="T3" fmla="*/ 194469 h 476"/>
              <a:gd name="T4" fmla="*/ 103771 w 476"/>
              <a:gd name="T5" fmla="*/ 388937 h 476"/>
              <a:gd name="T6" fmla="*/ 246763 w 476"/>
              <a:gd name="T7" fmla="*/ 246763 h 476"/>
              <a:gd name="T8" fmla="*/ 388937 w 476"/>
              <a:gd name="T9" fmla="*/ 103771 h 476"/>
              <a:gd name="T10" fmla="*/ 194469 w 476"/>
              <a:gd name="T11" fmla="*/ 51477 h 476"/>
              <a:gd name="T12" fmla="*/ 0 w 476"/>
              <a:gd name="T13" fmla="*/ 0 h 4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76" h="476">
                <a:moveTo>
                  <a:pt x="0" y="0"/>
                </a:moveTo>
                <a:lnTo>
                  <a:pt x="63" y="238"/>
                </a:lnTo>
                <a:lnTo>
                  <a:pt x="127" y="476"/>
                </a:lnTo>
                <a:lnTo>
                  <a:pt x="302" y="302"/>
                </a:lnTo>
                <a:lnTo>
                  <a:pt x="476" y="127"/>
                </a:lnTo>
                <a:lnTo>
                  <a:pt x="238" y="63"/>
                </a:lnTo>
                <a:lnTo>
                  <a:pt x="0" y="0"/>
                </a:lnTo>
                <a:close/>
              </a:path>
            </a:pathLst>
          </a:custGeom>
          <a:solidFill>
            <a:srgbClr val="3D3D3D"/>
          </a:solidFill>
          <a:ln>
            <a:noFill/>
          </a:ln>
        </p:spPr>
        <p:txBody>
          <a:bodyPr/>
          <a:lstStyle/>
          <a:p>
            <a:pPr defTabSz="913765"/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12"/>
          <p:cNvSpPr/>
          <p:nvPr/>
        </p:nvSpPr>
        <p:spPr bwMode="auto">
          <a:xfrm>
            <a:off x="4131726" y="5260736"/>
            <a:ext cx="388886" cy="387300"/>
          </a:xfrm>
          <a:custGeom>
            <a:avLst/>
            <a:gdLst>
              <a:gd name="T0" fmla="*/ 104369 w 477"/>
              <a:gd name="T1" fmla="*/ 0 h 476"/>
              <a:gd name="T2" fmla="*/ 52184 w 477"/>
              <a:gd name="T3" fmla="*/ 193675 h 476"/>
              <a:gd name="T4" fmla="*/ 0 w 477"/>
              <a:gd name="T5" fmla="*/ 387350 h 476"/>
              <a:gd name="T6" fmla="*/ 194061 w 477"/>
              <a:gd name="T7" fmla="*/ 336083 h 476"/>
              <a:gd name="T8" fmla="*/ 388937 w 477"/>
              <a:gd name="T9" fmla="*/ 284002 h 476"/>
              <a:gd name="T10" fmla="*/ 246245 w 477"/>
              <a:gd name="T11" fmla="*/ 141594 h 476"/>
              <a:gd name="T12" fmla="*/ 104369 w 477"/>
              <a:gd name="T13" fmla="*/ 0 h 4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77" h="476">
                <a:moveTo>
                  <a:pt x="128" y="0"/>
                </a:moveTo>
                <a:lnTo>
                  <a:pt x="64" y="238"/>
                </a:lnTo>
                <a:lnTo>
                  <a:pt x="0" y="476"/>
                </a:lnTo>
                <a:lnTo>
                  <a:pt x="238" y="413"/>
                </a:lnTo>
                <a:lnTo>
                  <a:pt x="477" y="349"/>
                </a:lnTo>
                <a:lnTo>
                  <a:pt x="302" y="174"/>
                </a:lnTo>
                <a:lnTo>
                  <a:pt x="128" y="0"/>
                </a:lnTo>
                <a:close/>
              </a:path>
            </a:pathLst>
          </a:custGeom>
          <a:solidFill>
            <a:srgbClr val="3D3D3D"/>
          </a:solidFill>
          <a:ln>
            <a:noFill/>
          </a:ln>
        </p:spPr>
        <p:txBody>
          <a:bodyPr/>
          <a:lstStyle/>
          <a:p>
            <a:pPr defTabSz="913765"/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13"/>
          <p:cNvSpPr/>
          <p:nvPr/>
        </p:nvSpPr>
        <p:spPr bwMode="auto">
          <a:xfrm>
            <a:off x="7907895" y="5260736"/>
            <a:ext cx="387300" cy="387300"/>
          </a:xfrm>
          <a:custGeom>
            <a:avLst/>
            <a:gdLst>
              <a:gd name="T0" fmla="*/ 283407 w 477"/>
              <a:gd name="T1" fmla="*/ 0 h 476"/>
              <a:gd name="T2" fmla="*/ 335379 w 477"/>
              <a:gd name="T3" fmla="*/ 193675 h 476"/>
              <a:gd name="T4" fmla="*/ 387350 w 477"/>
              <a:gd name="T5" fmla="*/ 387350 h 476"/>
              <a:gd name="T6" fmla="*/ 193269 w 477"/>
              <a:gd name="T7" fmla="*/ 336083 h 476"/>
              <a:gd name="T8" fmla="*/ 0 w 477"/>
              <a:gd name="T9" fmla="*/ 284002 h 476"/>
              <a:gd name="T10" fmla="*/ 142110 w 477"/>
              <a:gd name="T11" fmla="*/ 141594 h 476"/>
              <a:gd name="T12" fmla="*/ 283407 w 477"/>
              <a:gd name="T13" fmla="*/ 0 h 4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77" h="476">
                <a:moveTo>
                  <a:pt x="349" y="0"/>
                </a:moveTo>
                <a:lnTo>
                  <a:pt x="413" y="238"/>
                </a:lnTo>
                <a:lnTo>
                  <a:pt x="477" y="476"/>
                </a:lnTo>
                <a:lnTo>
                  <a:pt x="238" y="413"/>
                </a:lnTo>
                <a:lnTo>
                  <a:pt x="0" y="349"/>
                </a:lnTo>
                <a:lnTo>
                  <a:pt x="175" y="174"/>
                </a:lnTo>
                <a:lnTo>
                  <a:pt x="349" y="0"/>
                </a:lnTo>
                <a:close/>
              </a:path>
            </a:pathLst>
          </a:custGeom>
          <a:solidFill>
            <a:srgbClr val="3D3D3D"/>
          </a:solidFill>
          <a:ln>
            <a:noFill/>
          </a:ln>
        </p:spPr>
        <p:txBody>
          <a:bodyPr/>
          <a:lstStyle/>
          <a:p>
            <a:pPr defTabSz="913765"/>
            <a:endParaRPr lang="zh-CN" altLang="en-US">
              <a:solidFill>
                <a:srgbClr val="42455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5320608" y="3289319"/>
            <a:ext cx="1857133" cy="1076185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defTabSz="913765">
              <a:defRPr/>
            </a:pPr>
            <a:r>
              <a:rPr lang="zh-CN" altLang="en-US" sz="3200" b="1" dirty="0">
                <a:solidFill>
                  <a:srgbClr val="605958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团队文化建设</a:t>
            </a:r>
            <a:endParaRPr lang="en-US" altLang="zh-CN" sz="3200" b="1" dirty="0">
              <a:solidFill>
                <a:srgbClr val="605958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8604718" y="1229011"/>
            <a:ext cx="2398400" cy="399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sz="2000" b="1" dirty="0">
                <a:solidFill>
                  <a:srgbClr val="00B0F0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学习型团队</a:t>
            </a:r>
            <a:endParaRPr lang="zh-CN" altLang="en-US" sz="2000" b="1" dirty="0">
              <a:solidFill>
                <a:srgbClr val="00B0F0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8604718" y="1635359"/>
            <a:ext cx="3109507" cy="70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3765" eaLnBrk="1" hangingPunct="1"/>
            <a:r>
              <a:rPr lang="zh-CN" altLang="en-US" sz="2000">
                <a:solidFill>
                  <a:srgbClr val="605958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将学习纳入日常工作中，学以致用。</a:t>
            </a:r>
            <a:endParaRPr lang="zh-CN" altLang="en-US" sz="2000">
              <a:solidFill>
                <a:srgbClr val="605958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8604718" y="4572169"/>
            <a:ext cx="2398400" cy="399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3765">
              <a:defRPr/>
            </a:pPr>
            <a:r>
              <a:rPr lang="zh-CN" altLang="en-US" sz="2000" b="1" dirty="0">
                <a:solidFill>
                  <a:schemeClr val="accent4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创新型团队</a:t>
            </a:r>
            <a:endParaRPr lang="zh-CN" altLang="en-US" sz="2000" b="1" dirty="0">
              <a:solidFill>
                <a:schemeClr val="accent4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8604718" y="4982961"/>
            <a:ext cx="3109507" cy="70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3765" eaLnBrk="1" hangingPunct="1"/>
            <a:r>
              <a:rPr lang="zh-CN" altLang="en-US" sz="2000">
                <a:solidFill>
                  <a:srgbClr val="605958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产品创新，管理创新，营销创新。</a:t>
            </a:r>
            <a:endParaRPr lang="zh-CN" altLang="en-US" sz="2000">
              <a:solidFill>
                <a:srgbClr val="605958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2"/>
          <p:cNvSpPr txBox="1"/>
          <p:nvPr/>
        </p:nvSpPr>
        <p:spPr>
          <a:xfrm>
            <a:off x="1181251" y="4469669"/>
            <a:ext cx="2399988" cy="399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913765"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服务型团队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565055" y="4982697"/>
            <a:ext cx="3107920" cy="70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3765" eaLnBrk="1" hangingPunct="1"/>
            <a:r>
              <a:rPr lang="zh-CN" altLang="en-US" sz="2000">
                <a:solidFill>
                  <a:srgbClr val="605958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做营销就是做服务，做好了服务可赢得口碑。</a:t>
            </a:r>
            <a:endParaRPr lang="zh-CN" altLang="en-US" sz="2000">
              <a:solidFill>
                <a:srgbClr val="605958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842853" y="1229011"/>
            <a:ext cx="2830144" cy="399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913765">
              <a:defRPr/>
            </a:pPr>
            <a:r>
              <a:rPr lang="zh-CN" altLang="en-US" sz="2000" b="1" dirty="0">
                <a:solidFill>
                  <a:schemeClr val="accent5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竞争型团队</a:t>
            </a:r>
            <a:endParaRPr lang="zh-CN" altLang="en-US" sz="2000" b="1" dirty="0">
              <a:solidFill>
                <a:schemeClr val="accent5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731743" y="1635358"/>
            <a:ext cx="3107920" cy="1015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3765" eaLnBrk="1" hangingPunct="1"/>
            <a:r>
              <a:rPr lang="zh-CN" altLang="en-US" sz="2000">
                <a:solidFill>
                  <a:srgbClr val="605958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培养团队的竞争意识，打造一支能征善战的狼性团队。</a:t>
            </a:r>
            <a:endParaRPr lang="zh-CN" altLang="en-US" sz="2000">
              <a:solidFill>
                <a:srgbClr val="605958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6"/>
          <p:cNvSpPr/>
          <p:nvPr/>
        </p:nvSpPr>
        <p:spPr bwMode="auto">
          <a:xfrm>
            <a:off x="3865060" y="1268695"/>
            <a:ext cx="2311099" cy="2312686"/>
          </a:xfrm>
          <a:custGeom>
            <a:avLst/>
            <a:gdLst>
              <a:gd name="T0" fmla="*/ 0 w 2839"/>
              <a:gd name="T1" fmla="*/ 2312987 h 2839"/>
              <a:gd name="T2" fmla="*/ 2311400 w 2839"/>
              <a:gd name="T3" fmla="*/ 0 h 2839"/>
              <a:gd name="T4" fmla="*/ 2311400 w 2839"/>
              <a:gd name="T5" fmla="*/ 710435 h 2839"/>
              <a:gd name="T6" fmla="*/ 709947 w 2839"/>
              <a:gd name="T7" fmla="*/ 2312987 h 2839"/>
              <a:gd name="T8" fmla="*/ 0 w 2839"/>
              <a:gd name="T9" fmla="*/ 2312987 h 28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39" h="2839">
                <a:moveTo>
                  <a:pt x="0" y="2839"/>
                </a:moveTo>
                <a:cubicBezTo>
                  <a:pt x="37" y="1288"/>
                  <a:pt x="1288" y="37"/>
                  <a:pt x="2839" y="0"/>
                </a:cubicBezTo>
                <a:lnTo>
                  <a:pt x="2839" y="872"/>
                </a:lnTo>
                <a:cubicBezTo>
                  <a:pt x="1770" y="909"/>
                  <a:pt x="909" y="1770"/>
                  <a:pt x="872" y="2839"/>
                </a:cubicBezTo>
                <a:lnTo>
                  <a:pt x="0" y="2839"/>
                </a:lnTo>
                <a:close/>
              </a:path>
            </a:pathLst>
          </a:custGeom>
          <a:gradFill>
            <a:gsLst>
              <a:gs pos="61000">
                <a:srgbClr val="005D7F"/>
              </a:gs>
              <a:gs pos="0">
                <a:srgbClr val="0082B0"/>
              </a:gs>
              <a:gs pos="100000">
                <a:srgbClr val="005674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7"/>
          <p:cNvSpPr/>
          <p:nvPr/>
        </p:nvSpPr>
        <p:spPr bwMode="auto">
          <a:xfrm>
            <a:off x="3865060" y="3697254"/>
            <a:ext cx="2311099" cy="2312686"/>
          </a:xfrm>
          <a:custGeom>
            <a:avLst/>
            <a:gdLst>
              <a:gd name="T0" fmla="*/ 2311400 w 2839"/>
              <a:gd name="T1" fmla="*/ 2312987 h 2839"/>
              <a:gd name="T2" fmla="*/ 0 w 2839"/>
              <a:gd name="T3" fmla="*/ 0 h 2839"/>
              <a:gd name="T4" fmla="*/ 709947 w 2839"/>
              <a:gd name="T5" fmla="*/ 0 h 2839"/>
              <a:gd name="T6" fmla="*/ 2311400 w 2839"/>
              <a:gd name="T7" fmla="*/ 1602552 h 2839"/>
              <a:gd name="T8" fmla="*/ 2311400 w 2839"/>
              <a:gd name="T9" fmla="*/ 2312987 h 28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39" h="2839">
                <a:moveTo>
                  <a:pt x="2839" y="2839"/>
                </a:moveTo>
                <a:cubicBezTo>
                  <a:pt x="1288" y="2802"/>
                  <a:pt x="37" y="1551"/>
                  <a:pt x="0" y="0"/>
                </a:cubicBezTo>
                <a:lnTo>
                  <a:pt x="872" y="0"/>
                </a:lnTo>
                <a:cubicBezTo>
                  <a:pt x="909" y="1069"/>
                  <a:pt x="1770" y="1930"/>
                  <a:pt x="2839" y="1967"/>
                </a:cubicBezTo>
                <a:lnTo>
                  <a:pt x="2839" y="2839"/>
                </a:lnTo>
                <a:close/>
              </a:path>
            </a:pathLst>
          </a:custGeom>
          <a:gradFill>
            <a:gsLst>
              <a:gs pos="70000">
                <a:srgbClr val="FD7B3F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8"/>
          <p:cNvSpPr/>
          <p:nvPr/>
        </p:nvSpPr>
        <p:spPr bwMode="auto">
          <a:xfrm>
            <a:off x="6293619" y="3697254"/>
            <a:ext cx="2311099" cy="2312686"/>
          </a:xfrm>
          <a:custGeom>
            <a:avLst/>
            <a:gdLst>
              <a:gd name="T0" fmla="*/ 2311400 w 2839"/>
              <a:gd name="T1" fmla="*/ 0 h 2839"/>
              <a:gd name="T2" fmla="*/ 0 w 2839"/>
              <a:gd name="T3" fmla="*/ 2312987 h 2839"/>
              <a:gd name="T4" fmla="*/ 0 w 2839"/>
              <a:gd name="T5" fmla="*/ 1602552 h 2839"/>
              <a:gd name="T6" fmla="*/ 1601453 w 2839"/>
              <a:gd name="T7" fmla="*/ 0 h 2839"/>
              <a:gd name="T8" fmla="*/ 2311400 w 2839"/>
              <a:gd name="T9" fmla="*/ 0 h 28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39" h="2839">
                <a:moveTo>
                  <a:pt x="2839" y="0"/>
                </a:moveTo>
                <a:cubicBezTo>
                  <a:pt x="2802" y="1551"/>
                  <a:pt x="1551" y="2802"/>
                  <a:pt x="0" y="2839"/>
                </a:cubicBezTo>
                <a:lnTo>
                  <a:pt x="0" y="1967"/>
                </a:lnTo>
                <a:cubicBezTo>
                  <a:pt x="1069" y="1930"/>
                  <a:pt x="1930" y="1069"/>
                  <a:pt x="1967" y="0"/>
                </a:cubicBezTo>
                <a:lnTo>
                  <a:pt x="2839" y="0"/>
                </a:lnTo>
                <a:close/>
              </a:path>
            </a:pathLst>
          </a:custGeom>
          <a:gradFill>
            <a:gsLst>
              <a:gs pos="57000">
                <a:srgbClr val="FFB530"/>
              </a:gs>
              <a:gs pos="0">
                <a:srgbClr val="FFCB6D"/>
              </a:gs>
              <a:gs pos="100000">
                <a:srgbClr val="FAA100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9"/>
          <p:cNvSpPr/>
          <p:nvPr/>
        </p:nvSpPr>
        <p:spPr bwMode="auto">
          <a:xfrm>
            <a:off x="6293619" y="1268695"/>
            <a:ext cx="2311099" cy="2312686"/>
          </a:xfrm>
          <a:custGeom>
            <a:avLst/>
            <a:gdLst>
              <a:gd name="T0" fmla="*/ 0 w 2839"/>
              <a:gd name="T1" fmla="*/ 0 h 2839"/>
              <a:gd name="T2" fmla="*/ 2311400 w 2839"/>
              <a:gd name="T3" fmla="*/ 2312987 h 2839"/>
              <a:gd name="T4" fmla="*/ 1601453 w 2839"/>
              <a:gd name="T5" fmla="*/ 2312987 h 2839"/>
              <a:gd name="T6" fmla="*/ 0 w 2839"/>
              <a:gd name="T7" fmla="*/ 710435 h 2839"/>
              <a:gd name="T8" fmla="*/ 0 w 2839"/>
              <a:gd name="T9" fmla="*/ 0 h 28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39" h="2839">
                <a:moveTo>
                  <a:pt x="0" y="0"/>
                </a:moveTo>
                <a:cubicBezTo>
                  <a:pt x="1551" y="37"/>
                  <a:pt x="2802" y="1288"/>
                  <a:pt x="2839" y="2839"/>
                </a:cubicBezTo>
                <a:lnTo>
                  <a:pt x="1967" y="2839"/>
                </a:lnTo>
                <a:cubicBezTo>
                  <a:pt x="1930" y="1770"/>
                  <a:pt x="1069" y="909"/>
                  <a:pt x="0" y="87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60000">
                <a:srgbClr val="1DB5CD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20" grpId="0" animBg="1"/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31658PICpVC_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478155"/>
            <a:ext cx="3257550" cy="4526915"/>
          </a:xfrm>
          <a:prstGeom prst="rect">
            <a:avLst/>
          </a:prstGeom>
        </p:spPr>
      </p:pic>
      <p:sp>
        <p:nvSpPr>
          <p:cNvPr id="34" name="Rectangle 21"/>
          <p:cNvSpPr>
            <a:spLocks noChangeArrowheads="1"/>
          </p:cNvSpPr>
          <p:nvPr/>
        </p:nvSpPr>
        <p:spPr bwMode="auto">
          <a:xfrm>
            <a:off x="976226" y="5258045"/>
            <a:ext cx="325730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p>
            <a:pPr lvl="0"/>
            <a:r>
              <a:rPr lang="en-US" altLang="zh-CN" sz="28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THE WORK REPORT</a:t>
            </a:r>
            <a:endParaRPr kumimoji="0" lang="en-US" altLang="zh-CN" sz="2800" b="0" i="0" u="none" strike="noStrike" cap="none" normalizeH="0" baseline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10037445" y="22225"/>
            <a:ext cx="630555" cy="597535"/>
          </a:xfrm>
          <a:prstGeom prst="diamon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菱形 11"/>
          <p:cNvSpPr/>
          <p:nvPr/>
        </p:nvSpPr>
        <p:spPr>
          <a:xfrm>
            <a:off x="10775950" y="22225"/>
            <a:ext cx="629285" cy="597535"/>
          </a:xfrm>
          <a:prstGeom prst="diamond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菱形 12"/>
          <p:cNvSpPr/>
          <p:nvPr/>
        </p:nvSpPr>
        <p:spPr>
          <a:xfrm>
            <a:off x="11512550" y="22225"/>
            <a:ext cx="565150" cy="597535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7249160" y="312420"/>
            <a:ext cx="260223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786870" y="815340"/>
            <a:ext cx="21590" cy="5543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478780" y="2432050"/>
            <a:ext cx="4653280" cy="14452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8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谢谢观赏</a:t>
            </a:r>
            <a:endParaRPr lang="zh-CN" altLang="en-US" sz="8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176655" y="365125"/>
            <a:ext cx="2839720" cy="1325880"/>
          </a:xfrm>
        </p:spPr>
        <p:txBody>
          <a:bodyPr/>
          <a:p>
            <a:r>
              <a:rPr lang="en-US" altLang="zh-CN" sz="4800" dirty="0">
                <a:solidFill>
                  <a:srgbClr val="0070C0"/>
                </a:solidFill>
                <a:latin typeface="Impact" panose="020B0806030902050204" pitchFamily="34" charset="0"/>
                <a:ea typeface="华文中宋" panose="02010600040101010101" pitchFamily="2" charset="-122"/>
                <a:sym typeface="+mn-ea"/>
              </a:rPr>
              <a:t>CONTENTS</a:t>
            </a:r>
            <a:endParaRPr lang="en-US" altLang="zh-CN" sz="4800" dirty="0">
              <a:solidFill>
                <a:srgbClr val="0070C0"/>
              </a:solidFill>
              <a:latin typeface="Impact" panose="020B0806030902050204" pitchFamily="34" charset="0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40250" y="365125"/>
            <a:ext cx="1292225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  <a:sym typeface="+mn-ea"/>
              </a:rPr>
              <a:t>目录</a:t>
            </a:r>
            <a:endParaRPr lang="zh-CN" altLang="en-US" sz="4000" dirty="0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  <a:sym typeface="+mn-ea"/>
            </a:endParaRPr>
          </a:p>
        </p:txBody>
      </p:sp>
      <p:pic>
        <p:nvPicPr>
          <p:cNvPr id="9" name="内容占位符 8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85420" y="1313180"/>
            <a:ext cx="4989195" cy="4864100"/>
          </a:xfrm>
          <a:prstGeom prst="rect">
            <a:avLst/>
          </a:prstGeom>
        </p:spPr>
      </p:pic>
      <p:sp>
        <p:nvSpPr>
          <p:cNvPr id="74" name="椭圆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30294" y="1313330"/>
            <a:ext cx="633818" cy="633818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sz="2800" dirty="0">
                <a:solidFill>
                  <a:schemeClr val="accent2"/>
                </a:solidFill>
                <a:latin typeface="+mj-ea"/>
                <a:ea typeface="+mj-ea"/>
                <a:cs typeface="+mn-ea"/>
              </a:rPr>
              <a:t>1</a:t>
            </a:r>
            <a:endParaRPr lang="zh-CN" altLang="en-US" sz="2800" dirty="0">
              <a:solidFill>
                <a:schemeClr val="accent2"/>
              </a:solidFill>
              <a:latin typeface="+mj-ea"/>
              <a:ea typeface="+mj-ea"/>
              <a:cs typeface="+mn-ea"/>
            </a:endParaRPr>
          </a:p>
        </p:txBody>
      </p:sp>
      <p:sp>
        <p:nvSpPr>
          <p:cNvPr id="11" name="矩形: 圆角 2"/>
          <p:cNvSpPr/>
          <p:nvPr/>
        </p:nvSpPr>
        <p:spPr bwMode="auto">
          <a:xfrm>
            <a:off x="5588635" y="1313180"/>
            <a:ext cx="5105400" cy="633730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销售业绩回顾及分析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矩形: 圆角 2"/>
          <p:cNvSpPr/>
          <p:nvPr/>
        </p:nvSpPr>
        <p:spPr bwMode="auto">
          <a:xfrm>
            <a:off x="5574665" y="3136900"/>
            <a:ext cx="5106035" cy="701675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eaLnBrk="1" hangingPunct="1">
              <a:defRPr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费用投入回顾及分析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矩形: 圆角 2"/>
          <p:cNvSpPr/>
          <p:nvPr/>
        </p:nvSpPr>
        <p:spPr bwMode="auto">
          <a:xfrm>
            <a:off x="5602605" y="4182110"/>
            <a:ext cx="5132705" cy="634365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eaLnBrk="1" hangingPunct="1">
              <a:defRPr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营销团队建设情况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矩形: 圆角 2"/>
          <p:cNvSpPr/>
          <p:nvPr/>
        </p:nvSpPr>
        <p:spPr bwMode="auto">
          <a:xfrm>
            <a:off x="5615940" y="4967605"/>
            <a:ext cx="5105400" cy="634365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eaLnBrk="1" hangingPunct="1">
              <a:defRPr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存在的主要问题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矩形: 圆角 2"/>
          <p:cNvSpPr/>
          <p:nvPr/>
        </p:nvSpPr>
        <p:spPr bwMode="auto">
          <a:xfrm>
            <a:off x="5615940" y="5852795"/>
            <a:ext cx="5132705" cy="633730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eaLnBrk="1" hangingPunct="1">
              <a:defRPr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完善管理的建议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5" name="椭圆 1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730115" y="2172970"/>
            <a:ext cx="633730" cy="633095"/>
          </a:xfrm>
          <a:prstGeom prst="ellipse">
            <a:avLst/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ctr"/>
            <a:r>
              <a:rPr lang="en-US" sz="2800" dirty="0">
                <a:solidFill>
                  <a:schemeClr val="accent2"/>
                </a:solidFill>
                <a:latin typeface="+mj-ea"/>
                <a:ea typeface="+mj-ea"/>
                <a:cs typeface="+mn-ea"/>
              </a:rPr>
              <a:t>2</a:t>
            </a:r>
            <a:endParaRPr lang="zh-CN" altLang="en-US" sz="2800" dirty="0">
              <a:solidFill>
                <a:schemeClr val="accent2"/>
              </a:solidFill>
              <a:latin typeface="+mj-ea"/>
              <a:ea typeface="+mj-ea"/>
              <a:cs typeface="+mn-ea"/>
            </a:endParaRPr>
          </a:p>
        </p:txBody>
      </p:sp>
      <p:sp>
        <p:nvSpPr>
          <p:cNvPr id="77" name="椭圆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30115" y="3136900"/>
            <a:ext cx="633730" cy="70167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ctr"/>
            <a:r>
              <a:rPr lang="en-US" sz="2800" dirty="0">
                <a:solidFill>
                  <a:schemeClr val="accent2"/>
                </a:solidFill>
                <a:latin typeface="+mj-ea"/>
                <a:ea typeface="+mj-ea"/>
                <a:cs typeface="+mn-ea"/>
              </a:rPr>
              <a:t>3</a:t>
            </a:r>
            <a:endParaRPr lang="zh-CN" altLang="en-US" sz="2800" dirty="0">
              <a:solidFill>
                <a:schemeClr val="accent2"/>
              </a:solidFill>
              <a:latin typeface="+mj-ea"/>
              <a:ea typeface="+mj-ea"/>
              <a:cs typeface="+mn-ea"/>
            </a:endParaRPr>
          </a:p>
        </p:txBody>
      </p:sp>
      <p:sp>
        <p:nvSpPr>
          <p:cNvPr id="83" name="椭圆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30294" y="4072697"/>
            <a:ext cx="633818" cy="63381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ctr"/>
            <a:r>
              <a:rPr lang="en-US" sz="2800" dirty="0">
                <a:solidFill>
                  <a:schemeClr val="accent2"/>
                </a:solidFill>
                <a:latin typeface="+mj-ea"/>
                <a:ea typeface="+mj-ea"/>
                <a:cs typeface="+mn-ea"/>
              </a:rPr>
              <a:t>4</a:t>
            </a:r>
            <a:endParaRPr lang="zh-CN" altLang="en-US" sz="2800" dirty="0">
              <a:solidFill>
                <a:schemeClr val="accent2"/>
              </a:solidFill>
              <a:latin typeface="+mj-ea"/>
              <a:ea typeface="+mj-ea"/>
              <a:cs typeface="+mn-ea"/>
            </a:endParaRPr>
          </a:p>
        </p:txBody>
      </p:sp>
      <p:sp>
        <p:nvSpPr>
          <p:cNvPr id="85" name="椭圆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30294" y="4967655"/>
            <a:ext cx="633818" cy="63381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ctr"/>
            <a:r>
              <a:rPr lang="en-US" sz="2800" dirty="0">
                <a:solidFill>
                  <a:schemeClr val="accent2"/>
                </a:solidFill>
                <a:latin typeface="+mj-ea"/>
                <a:ea typeface="+mj-ea"/>
                <a:cs typeface="+mn-ea"/>
              </a:rPr>
              <a:t>5</a:t>
            </a:r>
            <a:endParaRPr lang="zh-CN" altLang="en-US" sz="2800" dirty="0">
              <a:solidFill>
                <a:schemeClr val="accent2"/>
              </a:solidFill>
              <a:latin typeface="+mj-ea"/>
              <a:ea typeface="+mj-ea"/>
              <a:cs typeface="+mn-ea"/>
            </a:endParaRPr>
          </a:p>
        </p:txBody>
      </p:sp>
      <p:sp>
        <p:nvSpPr>
          <p:cNvPr id="87" name="椭圆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730294" y="5853088"/>
            <a:ext cx="633818" cy="633818"/>
          </a:xfrm>
          <a:prstGeom prst="ellipse">
            <a:avLst/>
          </a:prstGeom>
          <a:solidFill>
            <a:srgbClr val="92D050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p>
            <a:pPr algn="ctr"/>
            <a:r>
              <a:rPr lang="en-US" sz="2800" dirty="0">
                <a:solidFill>
                  <a:schemeClr val="accent2"/>
                </a:solidFill>
                <a:latin typeface="+mj-ea"/>
                <a:ea typeface="+mj-ea"/>
                <a:cs typeface="+mn-ea"/>
              </a:rPr>
              <a:t>6</a:t>
            </a:r>
            <a:endParaRPr lang="zh-CN" altLang="en-US" sz="2800" dirty="0">
              <a:solidFill>
                <a:schemeClr val="accent2"/>
              </a:solidFill>
              <a:latin typeface="+mj-ea"/>
              <a:ea typeface="+mj-ea"/>
              <a:cs typeface="+mn-ea"/>
            </a:endParaRPr>
          </a:p>
        </p:txBody>
      </p:sp>
      <p:sp>
        <p:nvSpPr>
          <p:cNvPr id="17" name="矩形: 圆角 2"/>
          <p:cNvSpPr/>
          <p:nvPr/>
        </p:nvSpPr>
        <p:spPr bwMode="auto">
          <a:xfrm>
            <a:off x="5602605" y="2172970"/>
            <a:ext cx="5105400" cy="633730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p>
            <a:pPr eaLnBrk="1" hangingPunct="1">
              <a:defRPr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内部管理回顾及分析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2" name="矩形 51"/>
          <p:cNvSpPr/>
          <p:nvPr/>
        </p:nvSpPr>
        <p:spPr bwMode="auto">
          <a:xfrm>
            <a:off x="0" y="1463675"/>
            <a:ext cx="12197080" cy="17805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ctrTitle"/>
          </p:nvPr>
        </p:nvSpPr>
        <p:spPr>
          <a:xfrm>
            <a:off x="4684395" y="1909445"/>
            <a:ext cx="5983605" cy="1130935"/>
          </a:xfrm>
        </p:spPr>
        <p:txBody>
          <a:bodyPr>
            <a:normAutofit/>
          </a:bodyPr>
          <a:p>
            <a:r>
              <a:rPr lang="zh-CN" altLang="en-US" sz="4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销售业绩回顾及分析</a:t>
            </a:r>
            <a:endParaRPr lang="zh-CN" altLang="en-US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2" name="Freeform 21"/>
          <p:cNvSpPr>
            <a:spLocks noEditPoints="1"/>
          </p:cNvSpPr>
          <p:nvPr/>
        </p:nvSpPr>
        <p:spPr bwMode="auto">
          <a:xfrm>
            <a:off x="5376545" y="4288790"/>
            <a:ext cx="332105" cy="368300"/>
          </a:xfrm>
          <a:custGeom>
            <a:avLst/>
            <a:gdLst>
              <a:gd name="T0" fmla="*/ 133350 w 234"/>
              <a:gd name="T1" fmla="*/ 0 h 234"/>
              <a:gd name="T2" fmla="*/ 266700 w 234"/>
              <a:gd name="T3" fmla="*/ 134144 h 234"/>
              <a:gd name="T4" fmla="*/ 133350 w 234"/>
              <a:gd name="T5" fmla="*/ 268288 h 234"/>
              <a:gd name="T6" fmla="*/ 0 w 234"/>
              <a:gd name="T7" fmla="*/ 134144 h 234"/>
              <a:gd name="T8" fmla="*/ 133350 w 234"/>
              <a:gd name="T9" fmla="*/ 0 h 234"/>
              <a:gd name="T10" fmla="*/ 112835 w 234"/>
              <a:gd name="T11" fmla="*/ 228159 h 234"/>
              <a:gd name="T12" fmla="*/ 153865 w 234"/>
              <a:gd name="T13" fmla="*/ 228159 h 234"/>
              <a:gd name="T14" fmla="*/ 153865 w 234"/>
              <a:gd name="T15" fmla="*/ 155928 h 234"/>
              <a:gd name="T16" fmla="*/ 226809 w 234"/>
              <a:gd name="T17" fmla="*/ 155928 h 234"/>
              <a:gd name="T18" fmla="*/ 226809 w 234"/>
              <a:gd name="T19" fmla="*/ 113506 h 234"/>
              <a:gd name="T20" fmla="*/ 153865 w 234"/>
              <a:gd name="T21" fmla="*/ 113506 h 234"/>
              <a:gd name="T22" fmla="*/ 153865 w 234"/>
              <a:gd name="T23" fmla="*/ 40129 h 234"/>
              <a:gd name="T24" fmla="*/ 112835 w 234"/>
              <a:gd name="T25" fmla="*/ 40129 h 234"/>
              <a:gd name="T26" fmla="*/ 112835 w 234"/>
              <a:gd name="T27" fmla="*/ 113506 h 234"/>
              <a:gd name="T28" fmla="*/ 39891 w 234"/>
              <a:gd name="T29" fmla="*/ 113506 h 234"/>
              <a:gd name="T30" fmla="*/ 39891 w 234"/>
              <a:gd name="T31" fmla="*/ 155928 h 234"/>
              <a:gd name="T32" fmla="*/ 112835 w 234"/>
              <a:gd name="T33" fmla="*/ 155928 h 234"/>
              <a:gd name="T34" fmla="*/ 112835 w 234"/>
              <a:gd name="T35" fmla="*/ 228159 h 2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pPr defTabSz="913765"/>
            <a:endParaRPr lang="zh-CN" altLang="en-US" sz="2800">
              <a:solidFill>
                <a:srgbClr val="42455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08040" y="4288790"/>
            <a:ext cx="21507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项目完成情况</a:t>
            </a:r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Freeform 21"/>
          <p:cNvSpPr>
            <a:spLocks noEditPoints="1"/>
          </p:cNvSpPr>
          <p:nvPr/>
        </p:nvSpPr>
        <p:spPr bwMode="auto">
          <a:xfrm>
            <a:off x="8480425" y="4338320"/>
            <a:ext cx="343535" cy="361315"/>
          </a:xfrm>
          <a:custGeom>
            <a:avLst/>
            <a:gdLst>
              <a:gd name="T0" fmla="*/ 133350 w 234"/>
              <a:gd name="T1" fmla="*/ 0 h 234"/>
              <a:gd name="T2" fmla="*/ 266700 w 234"/>
              <a:gd name="T3" fmla="*/ 134144 h 234"/>
              <a:gd name="T4" fmla="*/ 133350 w 234"/>
              <a:gd name="T5" fmla="*/ 268288 h 234"/>
              <a:gd name="T6" fmla="*/ 0 w 234"/>
              <a:gd name="T7" fmla="*/ 134144 h 234"/>
              <a:gd name="T8" fmla="*/ 133350 w 234"/>
              <a:gd name="T9" fmla="*/ 0 h 234"/>
              <a:gd name="T10" fmla="*/ 112835 w 234"/>
              <a:gd name="T11" fmla="*/ 228159 h 234"/>
              <a:gd name="T12" fmla="*/ 153865 w 234"/>
              <a:gd name="T13" fmla="*/ 228159 h 234"/>
              <a:gd name="T14" fmla="*/ 153865 w 234"/>
              <a:gd name="T15" fmla="*/ 155928 h 234"/>
              <a:gd name="T16" fmla="*/ 226809 w 234"/>
              <a:gd name="T17" fmla="*/ 155928 h 234"/>
              <a:gd name="T18" fmla="*/ 226809 w 234"/>
              <a:gd name="T19" fmla="*/ 113506 h 234"/>
              <a:gd name="T20" fmla="*/ 153865 w 234"/>
              <a:gd name="T21" fmla="*/ 113506 h 234"/>
              <a:gd name="T22" fmla="*/ 153865 w 234"/>
              <a:gd name="T23" fmla="*/ 40129 h 234"/>
              <a:gd name="T24" fmla="*/ 112835 w 234"/>
              <a:gd name="T25" fmla="*/ 40129 h 234"/>
              <a:gd name="T26" fmla="*/ 112835 w 234"/>
              <a:gd name="T27" fmla="*/ 113506 h 234"/>
              <a:gd name="T28" fmla="*/ 39891 w 234"/>
              <a:gd name="T29" fmla="*/ 113506 h 234"/>
              <a:gd name="T30" fmla="*/ 39891 w 234"/>
              <a:gd name="T31" fmla="*/ 155928 h 234"/>
              <a:gd name="T32" fmla="*/ 112835 w 234"/>
              <a:gd name="T33" fmla="*/ 155928 h 234"/>
              <a:gd name="T34" fmla="*/ 112835 w 234"/>
              <a:gd name="T35" fmla="*/ 228159 h 2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pPr defTabSz="913765"/>
            <a:endParaRPr lang="zh-CN" altLang="en-US">
              <a:solidFill>
                <a:srgbClr val="42455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21"/>
          <p:cNvSpPr>
            <a:spLocks noEditPoints="1"/>
          </p:cNvSpPr>
          <p:nvPr/>
        </p:nvSpPr>
        <p:spPr bwMode="auto">
          <a:xfrm>
            <a:off x="5376545" y="5676900"/>
            <a:ext cx="332105" cy="318135"/>
          </a:xfrm>
          <a:custGeom>
            <a:avLst/>
            <a:gdLst>
              <a:gd name="T0" fmla="*/ 133350 w 234"/>
              <a:gd name="T1" fmla="*/ 0 h 234"/>
              <a:gd name="T2" fmla="*/ 266700 w 234"/>
              <a:gd name="T3" fmla="*/ 134144 h 234"/>
              <a:gd name="T4" fmla="*/ 133350 w 234"/>
              <a:gd name="T5" fmla="*/ 268288 h 234"/>
              <a:gd name="T6" fmla="*/ 0 w 234"/>
              <a:gd name="T7" fmla="*/ 134144 h 234"/>
              <a:gd name="T8" fmla="*/ 133350 w 234"/>
              <a:gd name="T9" fmla="*/ 0 h 234"/>
              <a:gd name="T10" fmla="*/ 112835 w 234"/>
              <a:gd name="T11" fmla="*/ 228159 h 234"/>
              <a:gd name="T12" fmla="*/ 153865 w 234"/>
              <a:gd name="T13" fmla="*/ 228159 h 234"/>
              <a:gd name="T14" fmla="*/ 153865 w 234"/>
              <a:gd name="T15" fmla="*/ 155928 h 234"/>
              <a:gd name="T16" fmla="*/ 226809 w 234"/>
              <a:gd name="T17" fmla="*/ 155928 h 234"/>
              <a:gd name="T18" fmla="*/ 226809 w 234"/>
              <a:gd name="T19" fmla="*/ 113506 h 234"/>
              <a:gd name="T20" fmla="*/ 153865 w 234"/>
              <a:gd name="T21" fmla="*/ 113506 h 234"/>
              <a:gd name="T22" fmla="*/ 153865 w 234"/>
              <a:gd name="T23" fmla="*/ 40129 h 234"/>
              <a:gd name="T24" fmla="*/ 112835 w 234"/>
              <a:gd name="T25" fmla="*/ 40129 h 234"/>
              <a:gd name="T26" fmla="*/ 112835 w 234"/>
              <a:gd name="T27" fmla="*/ 113506 h 234"/>
              <a:gd name="T28" fmla="*/ 39891 w 234"/>
              <a:gd name="T29" fmla="*/ 113506 h 234"/>
              <a:gd name="T30" fmla="*/ 39891 w 234"/>
              <a:gd name="T31" fmla="*/ 155928 h 234"/>
              <a:gd name="T32" fmla="*/ 112835 w 234"/>
              <a:gd name="T33" fmla="*/ 155928 h 234"/>
              <a:gd name="T34" fmla="*/ 112835 w 234"/>
              <a:gd name="T35" fmla="*/ 228159 h 2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pPr defTabSz="913765"/>
            <a:endParaRPr lang="zh-CN" altLang="en-US">
              <a:solidFill>
                <a:srgbClr val="42455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21"/>
          <p:cNvSpPr>
            <a:spLocks noEditPoints="1"/>
          </p:cNvSpPr>
          <p:nvPr/>
        </p:nvSpPr>
        <p:spPr bwMode="auto">
          <a:xfrm>
            <a:off x="8481060" y="5676900"/>
            <a:ext cx="342900" cy="293370"/>
          </a:xfrm>
          <a:custGeom>
            <a:avLst/>
            <a:gdLst>
              <a:gd name="T0" fmla="*/ 133350 w 234"/>
              <a:gd name="T1" fmla="*/ 0 h 234"/>
              <a:gd name="T2" fmla="*/ 266700 w 234"/>
              <a:gd name="T3" fmla="*/ 134144 h 234"/>
              <a:gd name="T4" fmla="*/ 133350 w 234"/>
              <a:gd name="T5" fmla="*/ 268288 h 234"/>
              <a:gd name="T6" fmla="*/ 0 w 234"/>
              <a:gd name="T7" fmla="*/ 134144 h 234"/>
              <a:gd name="T8" fmla="*/ 133350 w 234"/>
              <a:gd name="T9" fmla="*/ 0 h 234"/>
              <a:gd name="T10" fmla="*/ 112835 w 234"/>
              <a:gd name="T11" fmla="*/ 228159 h 234"/>
              <a:gd name="T12" fmla="*/ 153865 w 234"/>
              <a:gd name="T13" fmla="*/ 228159 h 234"/>
              <a:gd name="T14" fmla="*/ 153865 w 234"/>
              <a:gd name="T15" fmla="*/ 155928 h 234"/>
              <a:gd name="T16" fmla="*/ 226809 w 234"/>
              <a:gd name="T17" fmla="*/ 155928 h 234"/>
              <a:gd name="T18" fmla="*/ 226809 w 234"/>
              <a:gd name="T19" fmla="*/ 113506 h 234"/>
              <a:gd name="T20" fmla="*/ 153865 w 234"/>
              <a:gd name="T21" fmla="*/ 113506 h 234"/>
              <a:gd name="T22" fmla="*/ 153865 w 234"/>
              <a:gd name="T23" fmla="*/ 40129 h 234"/>
              <a:gd name="T24" fmla="*/ 112835 w 234"/>
              <a:gd name="T25" fmla="*/ 40129 h 234"/>
              <a:gd name="T26" fmla="*/ 112835 w 234"/>
              <a:gd name="T27" fmla="*/ 113506 h 234"/>
              <a:gd name="T28" fmla="*/ 39891 w 234"/>
              <a:gd name="T29" fmla="*/ 113506 h 234"/>
              <a:gd name="T30" fmla="*/ 39891 w 234"/>
              <a:gd name="T31" fmla="*/ 155928 h 234"/>
              <a:gd name="T32" fmla="*/ 112835 w 234"/>
              <a:gd name="T33" fmla="*/ 155928 h 234"/>
              <a:gd name="T34" fmla="*/ 112835 w 234"/>
              <a:gd name="T35" fmla="*/ 228159 h 2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pPr defTabSz="913765"/>
            <a:endParaRPr lang="zh-CN" altLang="en-US">
              <a:solidFill>
                <a:srgbClr val="42455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77585" y="5593715"/>
            <a:ext cx="19812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不足之处</a:t>
            </a:r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65565" y="4288790"/>
            <a:ext cx="27305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正面影响因素</a:t>
            </a:r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31605" y="5528310"/>
            <a:ext cx="26650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负面影响因素</a:t>
            </a:r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93610" y="880110"/>
            <a:ext cx="29965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dirty="0">
                <a:ln w="13462">
                  <a:noFill/>
                  <a:prstDash val="solid"/>
                </a:ln>
                <a:solidFill>
                  <a:schemeClr val="accent2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PART ONE</a:t>
            </a:r>
            <a:endParaRPr lang="en-US" altLang="zh-CN" sz="3200" dirty="0">
              <a:ln w="13462">
                <a:noFill/>
                <a:prstDash val="solid"/>
              </a:ln>
              <a:solidFill>
                <a:schemeClr val="accent2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7715" y="132715"/>
            <a:ext cx="3362960" cy="77241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9600" dirty="0">
                <a:solidFill>
                  <a:srgbClr val="0070C0"/>
                </a:solidFill>
                <a:latin typeface="Impact" panose="020B0806030902050204" pitchFamily="34" charset="0"/>
                <a:ea typeface="DFKai-SB" panose="03000509000000000000" pitchFamily="65" charset="-120"/>
                <a:sym typeface="+mn-ea"/>
              </a:rPr>
              <a:t>1</a:t>
            </a:r>
            <a:endParaRPr lang="en-US" altLang="zh-CN" sz="49600" dirty="0">
              <a:solidFill>
                <a:srgbClr val="0070C0"/>
              </a:solidFill>
              <a:latin typeface="Impact" panose="020B0806030902050204" pitchFamily="34" charset="0"/>
              <a:ea typeface="DFKai-SB" panose="03000509000000000000" pitchFamily="65" charset="-12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矩形 23"/>
          <p:cNvSpPr/>
          <p:nvPr/>
        </p:nvSpPr>
        <p:spPr bwMode="auto">
          <a:xfrm>
            <a:off x="8838311" y="1260035"/>
            <a:ext cx="1216649" cy="1216649"/>
          </a:xfrm>
          <a:prstGeom prst="rect">
            <a:avLst/>
          </a:prstGeom>
          <a:solidFill>
            <a:srgbClr val="005D7F">
              <a:lumMod val="60000"/>
              <a:lumOff val="40000"/>
            </a:srgbClr>
          </a:solidFill>
          <a:ln w="6350" cap="flat" cmpd="sng" algn="ctr">
            <a:solidFill>
              <a:srgbClr val="005D7F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isometricOffAxis1Top"/>
            <a:lightRig rig="threePt" dir="t"/>
          </a:scene3d>
          <a:sp3d extrusionH="3810000" contourW="12700">
            <a:extrusionClr>
              <a:srgbClr val="005D7F"/>
            </a:extrusionClr>
            <a:contourClr>
              <a:srgbClr val="FFFFFF"/>
            </a:contourClr>
          </a:sp3d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005D7F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7646312" y="2478589"/>
            <a:ext cx="1216649" cy="1216649"/>
          </a:xfrm>
          <a:prstGeom prst="rect">
            <a:avLst/>
          </a:prstGeom>
          <a:solidFill>
            <a:srgbClr val="1DB5CD"/>
          </a:solidFill>
          <a:ln w="6350" cap="flat" cmpd="sng" algn="ctr">
            <a:solidFill>
              <a:srgbClr val="005D7F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isometricOffAxis1Top"/>
            <a:lightRig rig="threePt" dir="t"/>
          </a:scene3d>
          <a:sp3d extrusionH="2667000" contourW="12700">
            <a:extrusionClr>
              <a:srgbClr val="1DB5CD"/>
            </a:extrusionClr>
            <a:contourClr>
              <a:srgbClr val="FFFFFF"/>
            </a:contourClr>
          </a:sp3d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005D7F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 bwMode="auto">
          <a:xfrm>
            <a:off x="9409811" y="2822135"/>
            <a:ext cx="1216649" cy="1216649"/>
          </a:xfrm>
          <a:prstGeom prst="rect">
            <a:avLst/>
          </a:prstGeom>
          <a:solidFill>
            <a:srgbClr val="FD7B3F"/>
          </a:solidFill>
          <a:ln w="6350" cap="flat" cmpd="sng" algn="ctr">
            <a:solidFill>
              <a:srgbClr val="005D7F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isometricOffAxis1Top"/>
            <a:lightRig rig="threePt" dir="t"/>
          </a:scene3d>
          <a:sp3d extrusionH="2540000" contourW="12700">
            <a:extrusionClr>
              <a:srgbClr val="FD7B3F"/>
            </a:extrusionClr>
            <a:contourClr>
              <a:srgbClr val="FFFFFF"/>
            </a:contourClr>
          </a:sp3d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005D7F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8229877" y="3943534"/>
            <a:ext cx="1216649" cy="1216649"/>
          </a:xfrm>
          <a:prstGeom prst="rect">
            <a:avLst/>
          </a:prstGeom>
          <a:solidFill>
            <a:srgbClr val="FFB530"/>
          </a:solidFill>
          <a:ln w="9525" cap="flat" cmpd="sng" algn="ctr">
            <a:solidFill>
              <a:srgbClr val="005D7F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isometricOffAxis1Top"/>
            <a:lightRig rig="threePt" dir="t"/>
          </a:scene3d>
          <a:sp3d extrusionH="1524000" contourW="12700">
            <a:extrusionClr>
              <a:srgbClr val="FFB530"/>
            </a:extrusionClr>
            <a:contourClr>
              <a:srgbClr val="FFFFFF"/>
            </a:contourClr>
          </a:sp3d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005D7F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635566" y="1426433"/>
            <a:ext cx="162056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70%</a:t>
            </a:r>
            <a:endParaRPr lang="zh-CN" altLang="en-US" sz="3600">
              <a:solidFill>
                <a:srgbClr val="3D3D3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155991" y="2983658"/>
            <a:ext cx="162056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50%</a:t>
            </a:r>
            <a:endParaRPr lang="zh-CN" altLang="en-US" sz="36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44265" y="2611682"/>
            <a:ext cx="162056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55%</a:t>
            </a:r>
            <a:endParaRPr lang="zh-CN" altLang="en-US" sz="3600" dirty="0">
              <a:solidFill>
                <a:srgbClr val="3D3D3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070290" y="4145708"/>
            <a:ext cx="162056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30%</a:t>
            </a:r>
            <a:endParaRPr lang="zh-CN" altLang="en-US" sz="36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66918" y="1175144"/>
            <a:ext cx="694316" cy="694316"/>
            <a:chOff x="1166918" y="1175144"/>
            <a:chExt cx="694316" cy="694316"/>
          </a:xfrm>
        </p:grpSpPr>
        <p:sp>
          <p:nvSpPr>
            <p:cNvPr id="33" name="椭圆 32"/>
            <p:cNvSpPr/>
            <p:nvPr/>
          </p:nvSpPr>
          <p:spPr bwMode="auto">
            <a:xfrm>
              <a:off x="1166918" y="1175144"/>
              <a:ext cx="694316" cy="694316"/>
            </a:xfrm>
            <a:prstGeom prst="ellipse">
              <a:avLst/>
            </a:prstGeom>
            <a:gradFill>
              <a:gsLst>
                <a:gs pos="61000">
                  <a:srgbClr val="005D7F"/>
                </a:gs>
                <a:gs pos="0">
                  <a:srgbClr val="0082B0"/>
                </a:gs>
                <a:gs pos="100000">
                  <a:srgbClr val="005674"/>
                </a:gs>
              </a:gsLst>
              <a:lin ang="5400000" scaled="1"/>
            </a:gra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200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endParaRPr>
            </a:p>
          </p:txBody>
        </p:sp>
        <p:sp>
          <p:nvSpPr>
            <p:cNvPr id="34" name="Freeform 36"/>
            <p:cNvSpPr>
              <a:spLocks noEditPoints="1"/>
            </p:cNvSpPr>
            <p:nvPr/>
          </p:nvSpPr>
          <p:spPr bwMode="auto">
            <a:xfrm>
              <a:off x="1287192" y="1326235"/>
              <a:ext cx="464957" cy="392132"/>
            </a:xfrm>
            <a:custGeom>
              <a:avLst/>
              <a:gdLst>
                <a:gd name="T0" fmla="*/ 563 w 803"/>
                <a:gd name="T1" fmla="*/ 421 h 678"/>
                <a:gd name="T2" fmla="*/ 445 w 803"/>
                <a:gd name="T3" fmla="*/ 421 h 678"/>
                <a:gd name="T4" fmla="*/ 445 w 803"/>
                <a:gd name="T5" fmla="*/ 540 h 678"/>
                <a:gd name="T6" fmla="*/ 358 w 803"/>
                <a:gd name="T7" fmla="*/ 540 h 678"/>
                <a:gd name="T8" fmla="*/ 358 w 803"/>
                <a:gd name="T9" fmla="*/ 421 h 678"/>
                <a:gd name="T10" fmla="*/ 240 w 803"/>
                <a:gd name="T11" fmla="*/ 421 h 678"/>
                <a:gd name="T12" fmla="*/ 240 w 803"/>
                <a:gd name="T13" fmla="*/ 334 h 678"/>
                <a:gd name="T14" fmla="*/ 358 w 803"/>
                <a:gd name="T15" fmla="*/ 334 h 678"/>
                <a:gd name="T16" fmla="*/ 358 w 803"/>
                <a:gd name="T17" fmla="*/ 215 h 678"/>
                <a:gd name="T18" fmla="*/ 445 w 803"/>
                <a:gd name="T19" fmla="*/ 215 h 678"/>
                <a:gd name="T20" fmla="*/ 445 w 803"/>
                <a:gd name="T21" fmla="*/ 334 h 678"/>
                <a:gd name="T22" fmla="*/ 563 w 803"/>
                <a:gd name="T23" fmla="*/ 334 h 678"/>
                <a:gd name="T24" fmla="*/ 563 w 803"/>
                <a:gd name="T25" fmla="*/ 421 h 678"/>
                <a:gd name="T26" fmla="*/ 737 w 803"/>
                <a:gd name="T27" fmla="*/ 218 h 678"/>
                <a:gd name="T28" fmla="*/ 401 w 803"/>
                <a:gd name="T29" fmla="*/ 161 h 678"/>
                <a:gd name="T30" fmla="*/ 66 w 803"/>
                <a:gd name="T31" fmla="*/ 218 h 678"/>
                <a:gd name="T32" fmla="*/ 402 w 803"/>
                <a:gd name="T33" fmla="*/ 678 h 678"/>
                <a:gd name="T34" fmla="*/ 737 w 803"/>
                <a:gd name="T35" fmla="*/ 21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3" h="678">
                  <a:moveTo>
                    <a:pt x="563" y="421"/>
                  </a:moveTo>
                  <a:lnTo>
                    <a:pt x="445" y="421"/>
                  </a:lnTo>
                  <a:lnTo>
                    <a:pt x="445" y="540"/>
                  </a:lnTo>
                  <a:lnTo>
                    <a:pt x="358" y="540"/>
                  </a:lnTo>
                  <a:lnTo>
                    <a:pt x="358" y="421"/>
                  </a:lnTo>
                  <a:lnTo>
                    <a:pt x="240" y="421"/>
                  </a:lnTo>
                  <a:lnTo>
                    <a:pt x="240" y="334"/>
                  </a:lnTo>
                  <a:lnTo>
                    <a:pt x="358" y="334"/>
                  </a:lnTo>
                  <a:lnTo>
                    <a:pt x="358" y="215"/>
                  </a:lnTo>
                  <a:lnTo>
                    <a:pt x="445" y="215"/>
                  </a:lnTo>
                  <a:lnTo>
                    <a:pt x="445" y="334"/>
                  </a:lnTo>
                  <a:lnTo>
                    <a:pt x="563" y="334"/>
                  </a:lnTo>
                  <a:lnTo>
                    <a:pt x="563" y="421"/>
                  </a:lnTo>
                  <a:close/>
                  <a:moveTo>
                    <a:pt x="737" y="218"/>
                  </a:moveTo>
                  <a:cubicBezTo>
                    <a:pt x="680" y="0"/>
                    <a:pt x="440" y="138"/>
                    <a:pt x="401" y="161"/>
                  </a:cubicBezTo>
                  <a:cubicBezTo>
                    <a:pt x="360" y="136"/>
                    <a:pt x="123" y="1"/>
                    <a:pt x="66" y="218"/>
                  </a:cubicBezTo>
                  <a:cubicBezTo>
                    <a:pt x="0" y="469"/>
                    <a:pt x="400" y="676"/>
                    <a:pt x="402" y="678"/>
                  </a:cubicBezTo>
                  <a:cubicBezTo>
                    <a:pt x="402" y="678"/>
                    <a:pt x="803" y="466"/>
                    <a:pt x="737" y="2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66918" y="2456430"/>
            <a:ext cx="694316" cy="694316"/>
            <a:chOff x="1166918" y="2456430"/>
            <a:chExt cx="694316" cy="694316"/>
          </a:xfrm>
        </p:grpSpPr>
        <p:sp>
          <p:nvSpPr>
            <p:cNvPr id="36" name="椭圆 35"/>
            <p:cNvSpPr/>
            <p:nvPr/>
          </p:nvSpPr>
          <p:spPr bwMode="auto">
            <a:xfrm>
              <a:off x="1166918" y="2456430"/>
              <a:ext cx="694316" cy="694316"/>
            </a:xfrm>
            <a:prstGeom prst="ellipse">
              <a:avLst/>
            </a:prstGeom>
            <a:gradFill>
              <a:gsLst>
                <a:gs pos="60000">
                  <a:srgbClr val="1DB5CD"/>
                </a:gs>
                <a:gs pos="0">
                  <a:srgbClr val="57D2E7"/>
                </a:gs>
                <a:gs pos="100000">
                  <a:srgbClr val="1BA8BF"/>
                </a:gs>
              </a:gsLst>
              <a:lin ang="5400000" scaled="1"/>
            </a:gra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endParaRPr>
            </a:p>
          </p:txBody>
        </p:sp>
        <p:sp>
          <p:nvSpPr>
            <p:cNvPr id="37" name="Freeform 13"/>
            <p:cNvSpPr>
              <a:spLocks noEditPoints="1"/>
            </p:cNvSpPr>
            <p:nvPr/>
          </p:nvSpPr>
          <p:spPr bwMode="auto">
            <a:xfrm>
              <a:off x="1280695" y="2636167"/>
              <a:ext cx="426286" cy="334842"/>
            </a:xfrm>
            <a:custGeom>
              <a:avLst/>
              <a:gdLst>
                <a:gd name="T0" fmla="*/ 282 w 766"/>
                <a:gd name="T1" fmla="*/ 304 h 600"/>
                <a:gd name="T2" fmla="*/ 391 w 766"/>
                <a:gd name="T3" fmla="*/ 248 h 600"/>
                <a:gd name="T4" fmla="*/ 596 w 766"/>
                <a:gd name="T5" fmla="*/ 213 h 600"/>
                <a:gd name="T6" fmla="*/ 652 w 766"/>
                <a:gd name="T7" fmla="*/ 129 h 600"/>
                <a:gd name="T8" fmla="*/ 570 w 766"/>
                <a:gd name="T9" fmla="*/ 186 h 600"/>
                <a:gd name="T10" fmla="*/ 391 w 766"/>
                <a:gd name="T11" fmla="*/ 195 h 600"/>
                <a:gd name="T12" fmla="*/ 766 w 766"/>
                <a:gd name="T13" fmla="*/ 80 h 600"/>
                <a:gd name="T14" fmla="*/ 465 w 766"/>
                <a:gd name="T15" fmla="*/ 32 h 600"/>
                <a:gd name="T16" fmla="*/ 437 w 766"/>
                <a:gd name="T17" fmla="*/ 0 h 600"/>
                <a:gd name="T18" fmla="*/ 154 w 766"/>
                <a:gd name="T19" fmla="*/ 32 h 600"/>
                <a:gd name="T20" fmla="*/ 175 w 766"/>
                <a:gd name="T21" fmla="*/ 80 h 600"/>
                <a:gd name="T22" fmla="*/ 216 w 766"/>
                <a:gd name="T23" fmla="*/ 135 h 600"/>
                <a:gd name="T24" fmla="*/ 706 w 766"/>
                <a:gd name="T25" fmla="*/ 80 h 600"/>
                <a:gd name="T26" fmla="*/ 355 w 766"/>
                <a:gd name="T27" fmla="*/ 394 h 600"/>
                <a:gd name="T28" fmla="*/ 706 w 766"/>
                <a:gd name="T29" fmla="*/ 410 h 600"/>
                <a:gd name="T30" fmla="*/ 361 w 766"/>
                <a:gd name="T31" fmla="*/ 427 h 600"/>
                <a:gd name="T32" fmla="*/ 362 w 766"/>
                <a:gd name="T33" fmla="*/ 478 h 600"/>
                <a:gd name="T34" fmla="*/ 437 w 766"/>
                <a:gd name="T35" fmla="*/ 595 h 600"/>
                <a:gd name="T36" fmla="*/ 465 w 766"/>
                <a:gd name="T37" fmla="*/ 478 h 600"/>
                <a:gd name="T38" fmla="*/ 603 w 766"/>
                <a:gd name="T39" fmla="*/ 592 h 600"/>
                <a:gd name="T40" fmla="*/ 591 w 766"/>
                <a:gd name="T41" fmla="*/ 478 h 600"/>
                <a:gd name="T42" fmla="*/ 766 w 766"/>
                <a:gd name="T43" fmla="*/ 427 h 600"/>
                <a:gd name="T44" fmla="*/ 747 w 766"/>
                <a:gd name="T45" fmla="*/ 80 h 600"/>
                <a:gd name="T46" fmla="*/ 161 w 766"/>
                <a:gd name="T47" fmla="*/ 310 h 600"/>
                <a:gd name="T48" fmla="*/ 235 w 766"/>
                <a:gd name="T49" fmla="*/ 236 h 600"/>
                <a:gd name="T50" fmla="*/ 86 w 766"/>
                <a:gd name="T51" fmla="*/ 236 h 600"/>
                <a:gd name="T52" fmla="*/ 208 w 766"/>
                <a:gd name="T53" fmla="*/ 325 h 600"/>
                <a:gd name="T54" fmla="*/ 181 w 766"/>
                <a:gd name="T55" fmla="*/ 325 h 600"/>
                <a:gd name="T56" fmla="*/ 188 w 766"/>
                <a:gd name="T57" fmla="*/ 339 h 600"/>
                <a:gd name="T58" fmla="*/ 196 w 766"/>
                <a:gd name="T59" fmla="*/ 510 h 600"/>
                <a:gd name="T60" fmla="*/ 129 w 766"/>
                <a:gd name="T61" fmla="*/ 510 h 600"/>
                <a:gd name="T62" fmla="*/ 137 w 766"/>
                <a:gd name="T63" fmla="*/ 339 h 600"/>
                <a:gd name="T64" fmla="*/ 145 w 766"/>
                <a:gd name="T65" fmla="*/ 325 h 600"/>
                <a:gd name="T66" fmla="*/ 0 w 766"/>
                <a:gd name="T67" fmla="*/ 438 h 600"/>
                <a:gd name="T68" fmla="*/ 66 w 766"/>
                <a:gd name="T69" fmla="*/ 600 h 600"/>
                <a:gd name="T70" fmla="*/ 89 w 766"/>
                <a:gd name="T71" fmla="*/ 432 h 600"/>
                <a:gd name="T72" fmla="*/ 230 w 766"/>
                <a:gd name="T73" fmla="*/ 600 h 600"/>
                <a:gd name="T74" fmla="*/ 253 w 766"/>
                <a:gd name="T75" fmla="*/ 432 h 600"/>
                <a:gd name="T76" fmla="*/ 321 w 766"/>
                <a:gd name="T77" fmla="*/ 600 h 600"/>
                <a:gd name="T78" fmla="*/ 208 w 766"/>
                <a:gd name="T79" fmla="*/ 32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600">
                  <a:moveTo>
                    <a:pt x="391" y="195"/>
                  </a:moveTo>
                  <a:lnTo>
                    <a:pt x="282" y="304"/>
                  </a:lnTo>
                  <a:cubicBezTo>
                    <a:pt x="293" y="310"/>
                    <a:pt x="303" y="317"/>
                    <a:pt x="312" y="326"/>
                  </a:cubicBezTo>
                  <a:lnTo>
                    <a:pt x="391" y="248"/>
                  </a:lnTo>
                  <a:lnTo>
                    <a:pt x="476" y="333"/>
                  </a:lnTo>
                  <a:lnTo>
                    <a:pt x="596" y="213"/>
                  </a:lnTo>
                  <a:lnTo>
                    <a:pt x="614" y="259"/>
                  </a:lnTo>
                  <a:lnTo>
                    <a:pt x="652" y="129"/>
                  </a:lnTo>
                  <a:lnTo>
                    <a:pt x="522" y="167"/>
                  </a:lnTo>
                  <a:lnTo>
                    <a:pt x="570" y="186"/>
                  </a:lnTo>
                  <a:lnTo>
                    <a:pt x="476" y="280"/>
                  </a:lnTo>
                  <a:lnTo>
                    <a:pt x="391" y="195"/>
                  </a:lnTo>
                  <a:close/>
                  <a:moveTo>
                    <a:pt x="766" y="80"/>
                  </a:moveTo>
                  <a:lnTo>
                    <a:pt x="766" y="80"/>
                  </a:lnTo>
                  <a:lnTo>
                    <a:pt x="766" y="32"/>
                  </a:lnTo>
                  <a:lnTo>
                    <a:pt x="465" y="32"/>
                  </a:lnTo>
                  <a:lnTo>
                    <a:pt x="465" y="0"/>
                  </a:lnTo>
                  <a:lnTo>
                    <a:pt x="437" y="0"/>
                  </a:lnTo>
                  <a:lnTo>
                    <a:pt x="437" y="32"/>
                  </a:lnTo>
                  <a:lnTo>
                    <a:pt x="154" y="32"/>
                  </a:lnTo>
                  <a:lnTo>
                    <a:pt x="154" y="80"/>
                  </a:lnTo>
                  <a:lnTo>
                    <a:pt x="175" y="80"/>
                  </a:lnTo>
                  <a:lnTo>
                    <a:pt x="175" y="122"/>
                  </a:lnTo>
                  <a:cubicBezTo>
                    <a:pt x="190" y="124"/>
                    <a:pt x="203" y="128"/>
                    <a:pt x="216" y="135"/>
                  </a:cubicBezTo>
                  <a:lnTo>
                    <a:pt x="216" y="80"/>
                  </a:lnTo>
                  <a:lnTo>
                    <a:pt x="706" y="80"/>
                  </a:lnTo>
                  <a:lnTo>
                    <a:pt x="706" y="394"/>
                  </a:lnTo>
                  <a:lnTo>
                    <a:pt x="355" y="394"/>
                  </a:lnTo>
                  <a:cubicBezTo>
                    <a:pt x="356" y="399"/>
                    <a:pt x="358" y="404"/>
                    <a:pt x="359" y="410"/>
                  </a:cubicBezTo>
                  <a:lnTo>
                    <a:pt x="706" y="410"/>
                  </a:lnTo>
                  <a:lnTo>
                    <a:pt x="706" y="427"/>
                  </a:lnTo>
                  <a:lnTo>
                    <a:pt x="361" y="427"/>
                  </a:lnTo>
                  <a:cubicBezTo>
                    <a:pt x="361" y="430"/>
                    <a:pt x="362" y="434"/>
                    <a:pt x="362" y="438"/>
                  </a:cubicBezTo>
                  <a:lnTo>
                    <a:pt x="362" y="478"/>
                  </a:lnTo>
                  <a:lnTo>
                    <a:pt x="437" y="478"/>
                  </a:lnTo>
                  <a:lnTo>
                    <a:pt x="437" y="595"/>
                  </a:lnTo>
                  <a:lnTo>
                    <a:pt x="465" y="595"/>
                  </a:lnTo>
                  <a:lnTo>
                    <a:pt x="465" y="478"/>
                  </a:lnTo>
                  <a:lnTo>
                    <a:pt x="560" y="478"/>
                  </a:lnTo>
                  <a:lnTo>
                    <a:pt x="603" y="592"/>
                  </a:lnTo>
                  <a:lnTo>
                    <a:pt x="631" y="585"/>
                  </a:lnTo>
                  <a:lnTo>
                    <a:pt x="591" y="478"/>
                  </a:lnTo>
                  <a:lnTo>
                    <a:pt x="766" y="478"/>
                  </a:lnTo>
                  <a:lnTo>
                    <a:pt x="766" y="427"/>
                  </a:lnTo>
                  <a:lnTo>
                    <a:pt x="747" y="427"/>
                  </a:lnTo>
                  <a:lnTo>
                    <a:pt x="747" y="80"/>
                  </a:lnTo>
                  <a:lnTo>
                    <a:pt x="766" y="80"/>
                  </a:lnTo>
                  <a:close/>
                  <a:moveTo>
                    <a:pt x="161" y="310"/>
                  </a:moveTo>
                  <a:lnTo>
                    <a:pt x="161" y="310"/>
                  </a:lnTo>
                  <a:cubicBezTo>
                    <a:pt x="202" y="310"/>
                    <a:pt x="235" y="277"/>
                    <a:pt x="235" y="236"/>
                  </a:cubicBezTo>
                  <a:cubicBezTo>
                    <a:pt x="235" y="194"/>
                    <a:pt x="202" y="161"/>
                    <a:pt x="161" y="161"/>
                  </a:cubicBezTo>
                  <a:cubicBezTo>
                    <a:pt x="119" y="161"/>
                    <a:pt x="86" y="194"/>
                    <a:pt x="86" y="236"/>
                  </a:cubicBezTo>
                  <a:cubicBezTo>
                    <a:pt x="86" y="277"/>
                    <a:pt x="119" y="310"/>
                    <a:pt x="161" y="310"/>
                  </a:cubicBezTo>
                  <a:close/>
                  <a:moveTo>
                    <a:pt x="208" y="325"/>
                  </a:moveTo>
                  <a:lnTo>
                    <a:pt x="208" y="325"/>
                  </a:lnTo>
                  <a:lnTo>
                    <a:pt x="181" y="325"/>
                  </a:lnTo>
                  <a:lnTo>
                    <a:pt x="185" y="328"/>
                  </a:lnTo>
                  <a:cubicBezTo>
                    <a:pt x="188" y="331"/>
                    <a:pt x="190" y="336"/>
                    <a:pt x="188" y="339"/>
                  </a:cubicBezTo>
                  <a:lnTo>
                    <a:pt x="178" y="365"/>
                  </a:lnTo>
                  <a:lnTo>
                    <a:pt x="196" y="510"/>
                  </a:lnTo>
                  <a:lnTo>
                    <a:pt x="163" y="540"/>
                  </a:lnTo>
                  <a:lnTo>
                    <a:pt x="129" y="510"/>
                  </a:lnTo>
                  <a:lnTo>
                    <a:pt x="147" y="365"/>
                  </a:lnTo>
                  <a:lnTo>
                    <a:pt x="137" y="339"/>
                  </a:lnTo>
                  <a:cubicBezTo>
                    <a:pt x="135" y="336"/>
                    <a:pt x="137" y="331"/>
                    <a:pt x="140" y="328"/>
                  </a:cubicBezTo>
                  <a:lnTo>
                    <a:pt x="145" y="325"/>
                  </a:lnTo>
                  <a:lnTo>
                    <a:pt x="112" y="325"/>
                  </a:lnTo>
                  <a:cubicBezTo>
                    <a:pt x="50" y="325"/>
                    <a:pt x="0" y="376"/>
                    <a:pt x="0" y="438"/>
                  </a:cubicBezTo>
                  <a:lnTo>
                    <a:pt x="0" y="600"/>
                  </a:lnTo>
                  <a:lnTo>
                    <a:pt x="66" y="600"/>
                  </a:lnTo>
                  <a:lnTo>
                    <a:pt x="66" y="432"/>
                  </a:lnTo>
                  <a:lnTo>
                    <a:pt x="89" y="432"/>
                  </a:lnTo>
                  <a:lnTo>
                    <a:pt x="89" y="600"/>
                  </a:lnTo>
                  <a:lnTo>
                    <a:pt x="230" y="600"/>
                  </a:lnTo>
                  <a:lnTo>
                    <a:pt x="230" y="432"/>
                  </a:lnTo>
                  <a:lnTo>
                    <a:pt x="253" y="432"/>
                  </a:lnTo>
                  <a:lnTo>
                    <a:pt x="253" y="600"/>
                  </a:lnTo>
                  <a:lnTo>
                    <a:pt x="321" y="600"/>
                  </a:lnTo>
                  <a:lnTo>
                    <a:pt x="321" y="438"/>
                  </a:lnTo>
                  <a:cubicBezTo>
                    <a:pt x="321" y="376"/>
                    <a:pt x="271" y="325"/>
                    <a:pt x="208" y="3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166918" y="5190301"/>
            <a:ext cx="694316" cy="694316"/>
            <a:chOff x="1166918" y="5190301"/>
            <a:chExt cx="694316" cy="694316"/>
          </a:xfrm>
        </p:grpSpPr>
        <p:sp>
          <p:nvSpPr>
            <p:cNvPr id="39" name="椭圆 38"/>
            <p:cNvSpPr/>
            <p:nvPr/>
          </p:nvSpPr>
          <p:spPr bwMode="auto">
            <a:xfrm>
              <a:off x="1166918" y="5190301"/>
              <a:ext cx="694316" cy="694316"/>
            </a:xfrm>
            <a:prstGeom prst="ellipse">
              <a:avLst/>
            </a:prstGeom>
            <a:gradFill>
              <a:gsLst>
                <a:gs pos="70000">
                  <a:srgbClr val="FD7B3F"/>
                </a:gs>
                <a:gs pos="0">
                  <a:srgbClr val="FEA67E"/>
                </a:gs>
                <a:gs pos="100000">
                  <a:srgbClr val="FD6F2F"/>
                </a:gs>
              </a:gsLst>
              <a:lin ang="5400000" scaled="1"/>
            </a:gra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endParaRPr>
            </a:p>
          </p:txBody>
        </p:sp>
        <p:sp>
          <p:nvSpPr>
            <p:cNvPr id="40" name="Freeform 41"/>
            <p:cNvSpPr>
              <a:spLocks noEditPoints="1"/>
            </p:cNvSpPr>
            <p:nvPr/>
          </p:nvSpPr>
          <p:spPr bwMode="auto">
            <a:xfrm>
              <a:off x="1319609" y="5319584"/>
              <a:ext cx="377263" cy="362697"/>
            </a:xfrm>
            <a:custGeom>
              <a:avLst/>
              <a:gdLst>
                <a:gd name="T0" fmla="*/ 419 w 628"/>
                <a:gd name="T1" fmla="*/ 232 h 600"/>
                <a:gd name="T2" fmla="*/ 411 w 628"/>
                <a:gd name="T3" fmla="*/ 249 h 600"/>
                <a:gd name="T4" fmla="*/ 408 w 628"/>
                <a:gd name="T5" fmla="*/ 261 h 600"/>
                <a:gd name="T6" fmla="*/ 409 w 628"/>
                <a:gd name="T7" fmla="*/ 283 h 600"/>
                <a:gd name="T8" fmla="*/ 417 w 628"/>
                <a:gd name="T9" fmla="*/ 305 h 600"/>
                <a:gd name="T10" fmla="*/ 424 w 628"/>
                <a:gd name="T11" fmla="*/ 315 h 600"/>
                <a:gd name="T12" fmla="*/ 441 w 628"/>
                <a:gd name="T13" fmla="*/ 330 h 600"/>
                <a:gd name="T14" fmla="*/ 453 w 628"/>
                <a:gd name="T15" fmla="*/ 335 h 600"/>
                <a:gd name="T16" fmla="*/ 478 w 628"/>
                <a:gd name="T17" fmla="*/ 200 h 600"/>
                <a:gd name="T18" fmla="*/ 449 w 628"/>
                <a:gd name="T19" fmla="*/ 207 h 600"/>
                <a:gd name="T20" fmla="*/ 433 w 628"/>
                <a:gd name="T21" fmla="*/ 216 h 600"/>
                <a:gd name="T22" fmla="*/ 425 w 628"/>
                <a:gd name="T23" fmla="*/ 224 h 600"/>
                <a:gd name="T24" fmla="*/ 384 w 628"/>
                <a:gd name="T25" fmla="*/ 70 h 600"/>
                <a:gd name="T26" fmla="*/ 314 w 628"/>
                <a:gd name="T27" fmla="*/ 140 h 600"/>
                <a:gd name="T28" fmla="*/ 379 w 628"/>
                <a:gd name="T29" fmla="*/ 283 h 600"/>
                <a:gd name="T30" fmla="*/ 379 w 628"/>
                <a:gd name="T31" fmla="*/ 254 h 600"/>
                <a:gd name="T32" fmla="*/ 359 w 628"/>
                <a:gd name="T33" fmla="*/ 154 h 600"/>
                <a:gd name="T34" fmla="*/ 249 w 628"/>
                <a:gd name="T35" fmla="*/ 270 h 600"/>
                <a:gd name="T36" fmla="*/ 314 w 628"/>
                <a:gd name="T37" fmla="*/ 396 h 600"/>
                <a:gd name="T38" fmla="*/ 282 w 628"/>
                <a:gd name="T39" fmla="*/ 400 h 600"/>
                <a:gd name="T40" fmla="*/ 267 w 628"/>
                <a:gd name="T41" fmla="*/ 382 h 600"/>
                <a:gd name="T42" fmla="*/ 257 w 628"/>
                <a:gd name="T43" fmla="*/ 374 h 600"/>
                <a:gd name="T44" fmla="*/ 214 w 628"/>
                <a:gd name="T45" fmla="*/ 356 h 600"/>
                <a:gd name="T46" fmla="*/ 195 w 628"/>
                <a:gd name="T47" fmla="*/ 354 h 600"/>
                <a:gd name="T48" fmla="*/ 0 w 628"/>
                <a:gd name="T49" fmla="*/ 600 h 600"/>
                <a:gd name="T50" fmla="*/ 83 w 628"/>
                <a:gd name="T51" fmla="*/ 454 h 600"/>
                <a:gd name="T52" fmla="*/ 216 w 628"/>
                <a:gd name="T53" fmla="*/ 454 h 600"/>
                <a:gd name="T54" fmla="*/ 301 w 628"/>
                <a:gd name="T55" fmla="*/ 600 h 600"/>
                <a:gd name="T56" fmla="*/ 282 w 628"/>
                <a:gd name="T57" fmla="*/ 400 h 600"/>
                <a:gd name="T58" fmla="*/ 433 w 628"/>
                <a:gd name="T59" fmla="*/ 354 h 600"/>
                <a:gd name="T60" fmla="*/ 413 w 628"/>
                <a:gd name="T61" fmla="*/ 356 h 600"/>
                <a:gd name="T62" fmla="*/ 361 w 628"/>
                <a:gd name="T63" fmla="*/ 382 h 600"/>
                <a:gd name="T64" fmla="*/ 353 w 628"/>
                <a:gd name="T65" fmla="*/ 391 h 600"/>
                <a:gd name="T66" fmla="*/ 389 w 628"/>
                <a:gd name="T67" fmla="*/ 600 h 600"/>
                <a:gd name="T68" fmla="*/ 410 w 628"/>
                <a:gd name="T69" fmla="*/ 600 h 600"/>
                <a:gd name="T70" fmla="*/ 564 w 628"/>
                <a:gd name="T71" fmla="*/ 454 h 600"/>
                <a:gd name="T72" fmla="*/ 628 w 628"/>
                <a:gd name="T73" fmla="*/ 460 h 600"/>
                <a:gd name="T74" fmla="*/ 150 w 628"/>
                <a:gd name="T75" fmla="*/ 340 h 600"/>
                <a:gd name="T76" fmla="*/ 186 w 628"/>
                <a:gd name="T77" fmla="*/ 330 h 600"/>
                <a:gd name="T78" fmla="*/ 196 w 628"/>
                <a:gd name="T79" fmla="*/ 323 h 600"/>
                <a:gd name="T80" fmla="*/ 216 w 628"/>
                <a:gd name="T81" fmla="*/ 295 h 600"/>
                <a:gd name="T82" fmla="*/ 219 w 628"/>
                <a:gd name="T83" fmla="*/ 282 h 600"/>
                <a:gd name="T84" fmla="*/ 219 w 628"/>
                <a:gd name="T85" fmla="*/ 258 h 600"/>
                <a:gd name="T86" fmla="*/ 214 w 628"/>
                <a:gd name="T87" fmla="*/ 241 h 600"/>
                <a:gd name="T88" fmla="*/ 208 w 628"/>
                <a:gd name="T89" fmla="*/ 231 h 600"/>
                <a:gd name="T90" fmla="*/ 195 w 628"/>
                <a:gd name="T91" fmla="*/ 217 h 600"/>
                <a:gd name="T92" fmla="*/ 186 w 628"/>
                <a:gd name="T93" fmla="*/ 210 h 600"/>
                <a:gd name="T94" fmla="*/ 150 w 628"/>
                <a:gd name="T95" fmla="*/ 2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8" h="600">
                  <a:moveTo>
                    <a:pt x="425" y="224"/>
                  </a:moveTo>
                  <a:cubicBezTo>
                    <a:pt x="423" y="227"/>
                    <a:pt x="421" y="229"/>
                    <a:pt x="419" y="231"/>
                  </a:cubicBezTo>
                  <a:cubicBezTo>
                    <a:pt x="419" y="231"/>
                    <a:pt x="419" y="232"/>
                    <a:pt x="419" y="232"/>
                  </a:cubicBezTo>
                  <a:cubicBezTo>
                    <a:pt x="418" y="234"/>
                    <a:pt x="416" y="237"/>
                    <a:pt x="415" y="239"/>
                  </a:cubicBezTo>
                  <a:cubicBezTo>
                    <a:pt x="415" y="240"/>
                    <a:pt x="414" y="240"/>
                    <a:pt x="414" y="241"/>
                  </a:cubicBezTo>
                  <a:cubicBezTo>
                    <a:pt x="413" y="244"/>
                    <a:pt x="412" y="247"/>
                    <a:pt x="411" y="249"/>
                  </a:cubicBezTo>
                  <a:cubicBezTo>
                    <a:pt x="411" y="250"/>
                    <a:pt x="411" y="250"/>
                    <a:pt x="411" y="250"/>
                  </a:cubicBezTo>
                  <a:cubicBezTo>
                    <a:pt x="410" y="253"/>
                    <a:pt x="409" y="255"/>
                    <a:pt x="409" y="258"/>
                  </a:cubicBezTo>
                  <a:cubicBezTo>
                    <a:pt x="409" y="259"/>
                    <a:pt x="409" y="260"/>
                    <a:pt x="408" y="261"/>
                  </a:cubicBezTo>
                  <a:cubicBezTo>
                    <a:pt x="408" y="264"/>
                    <a:pt x="408" y="267"/>
                    <a:pt x="408" y="270"/>
                  </a:cubicBezTo>
                  <a:cubicBezTo>
                    <a:pt x="408" y="274"/>
                    <a:pt x="408" y="278"/>
                    <a:pt x="409" y="281"/>
                  </a:cubicBezTo>
                  <a:cubicBezTo>
                    <a:pt x="409" y="282"/>
                    <a:pt x="409" y="283"/>
                    <a:pt x="409" y="283"/>
                  </a:cubicBezTo>
                  <a:cubicBezTo>
                    <a:pt x="410" y="287"/>
                    <a:pt x="411" y="290"/>
                    <a:pt x="412" y="293"/>
                  </a:cubicBezTo>
                  <a:cubicBezTo>
                    <a:pt x="412" y="294"/>
                    <a:pt x="412" y="295"/>
                    <a:pt x="412" y="295"/>
                  </a:cubicBezTo>
                  <a:cubicBezTo>
                    <a:pt x="414" y="298"/>
                    <a:pt x="415" y="301"/>
                    <a:pt x="417" y="305"/>
                  </a:cubicBezTo>
                  <a:cubicBezTo>
                    <a:pt x="417" y="305"/>
                    <a:pt x="417" y="305"/>
                    <a:pt x="418" y="306"/>
                  </a:cubicBezTo>
                  <a:cubicBezTo>
                    <a:pt x="420" y="309"/>
                    <a:pt x="422" y="312"/>
                    <a:pt x="424" y="315"/>
                  </a:cubicBezTo>
                  <a:cubicBezTo>
                    <a:pt x="424" y="315"/>
                    <a:pt x="424" y="315"/>
                    <a:pt x="424" y="315"/>
                  </a:cubicBezTo>
                  <a:cubicBezTo>
                    <a:pt x="427" y="318"/>
                    <a:pt x="429" y="320"/>
                    <a:pt x="432" y="323"/>
                  </a:cubicBezTo>
                  <a:cubicBezTo>
                    <a:pt x="432" y="323"/>
                    <a:pt x="432" y="323"/>
                    <a:pt x="432" y="323"/>
                  </a:cubicBezTo>
                  <a:cubicBezTo>
                    <a:pt x="435" y="326"/>
                    <a:pt x="438" y="328"/>
                    <a:pt x="441" y="330"/>
                  </a:cubicBezTo>
                  <a:cubicBezTo>
                    <a:pt x="442" y="330"/>
                    <a:pt x="442" y="330"/>
                    <a:pt x="442" y="330"/>
                  </a:cubicBezTo>
                  <a:cubicBezTo>
                    <a:pt x="446" y="332"/>
                    <a:pt x="449" y="334"/>
                    <a:pt x="452" y="335"/>
                  </a:cubicBezTo>
                  <a:cubicBezTo>
                    <a:pt x="453" y="335"/>
                    <a:pt x="453" y="335"/>
                    <a:pt x="453" y="335"/>
                  </a:cubicBezTo>
                  <a:cubicBezTo>
                    <a:pt x="461" y="338"/>
                    <a:pt x="469" y="340"/>
                    <a:pt x="478" y="340"/>
                  </a:cubicBezTo>
                  <a:cubicBezTo>
                    <a:pt x="516" y="340"/>
                    <a:pt x="547" y="309"/>
                    <a:pt x="547" y="270"/>
                  </a:cubicBezTo>
                  <a:cubicBezTo>
                    <a:pt x="547" y="232"/>
                    <a:pt x="516" y="200"/>
                    <a:pt x="478" y="200"/>
                  </a:cubicBezTo>
                  <a:cubicBezTo>
                    <a:pt x="468" y="200"/>
                    <a:pt x="458" y="202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49" y="206"/>
                    <a:pt x="449" y="206"/>
                    <a:pt x="449" y="207"/>
                  </a:cubicBezTo>
                  <a:cubicBezTo>
                    <a:pt x="446" y="208"/>
                    <a:pt x="444" y="209"/>
                    <a:pt x="442" y="210"/>
                  </a:cubicBezTo>
                  <a:cubicBezTo>
                    <a:pt x="441" y="211"/>
                    <a:pt x="441" y="211"/>
                    <a:pt x="440" y="211"/>
                  </a:cubicBezTo>
                  <a:cubicBezTo>
                    <a:pt x="438" y="213"/>
                    <a:pt x="435" y="215"/>
                    <a:pt x="433" y="216"/>
                  </a:cubicBezTo>
                  <a:cubicBezTo>
                    <a:pt x="433" y="217"/>
                    <a:pt x="432" y="217"/>
                    <a:pt x="432" y="217"/>
                  </a:cubicBezTo>
                  <a:cubicBezTo>
                    <a:pt x="430" y="219"/>
                    <a:pt x="428" y="221"/>
                    <a:pt x="426" y="223"/>
                  </a:cubicBezTo>
                  <a:cubicBezTo>
                    <a:pt x="426" y="223"/>
                    <a:pt x="425" y="224"/>
                    <a:pt x="425" y="224"/>
                  </a:cubicBezTo>
                  <a:close/>
                  <a:moveTo>
                    <a:pt x="314" y="140"/>
                  </a:moveTo>
                  <a:lnTo>
                    <a:pt x="314" y="140"/>
                  </a:lnTo>
                  <a:cubicBezTo>
                    <a:pt x="353" y="140"/>
                    <a:pt x="384" y="108"/>
                    <a:pt x="384" y="70"/>
                  </a:cubicBezTo>
                  <a:cubicBezTo>
                    <a:pt x="384" y="31"/>
                    <a:pt x="353" y="0"/>
                    <a:pt x="314" y="0"/>
                  </a:cubicBezTo>
                  <a:cubicBezTo>
                    <a:pt x="275" y="0"/>
                    <a:pt x="244" y="31"/>
                    <a:pt x="244" y="70"/>
                  </a:cubicBezTo>
                  <a:cubicBezTo>
                    <a:pt x="244" y="108"/>
                    <a:pt x="275" y="140"/>
                    <a:pt x="314" y="140"/>
                  </a:cubicBezTo>
                  <a:close/>
                  <a:moveTo>
                    <a:pt x="379" y="336"/>
                  </a:moveTo>
                  <a:lnTo>
                    <a:pt x="379" y="336"/>
                  </a:lnTo>
                  <a:lnTo>
                    <a:pt x="379" y="283"/>
                  </a:lnTo>
                  <a:cubicBezTo>
                    <a:pt x="379" y="279"/>
                    <a:pt x="378" y="274"/>
                    <a:pt x="378" y="270"/>
                  </a:cubicBezTo>
                  <a:cubicBezTo>
                    <a:pt x="378" y="266"/>
                    <a:pt x="379" y="262"/>
                    <a:pt x="379" y="257"/>
                  </a:cubicBezTo>
                  <a:lnTo>
                    <a:pt x="379" y="254"/>
                  </a:lnTo>
                  <a:lnTo>
                    <a:pt x="380" y="254"/>
                  </a:lnTo>
                  <a:cubicBezTo>
                    <a:pt x="385" y="223"/>
                    <a:pt x="404" y="197"/>
                    <a:pt x="431" y="183"/>
                  </a:cubicBezTo>
                  <a:cubicBezTo>
                    <a:pt x="412" y="165"/>
                    <a:pt x="387" y="154"/>
                    <a:pt x="359" y="154"/>
                  </a:cubicBezTo>
                  <a:lnTo>
                    <a:pt x="269" y="154"/>
                  </a:lnTo>
                  <a:cubicBezTo>
                    <a:pt x="241" y="154"/>
                    <a:pt x="216" y="165"/>
                    <a:pt x="197" y="183"/>
                  </a:cubicBezTo>
                  <a:cubicBezTo>
                    <a:pt x="228" y="199"/>
                    <a:pt x="249" y="232"/>
                    <a:pt x="249" y="270"/>
                  </a:cubicBezTo>
                  <a:cubicBezTo>
                    <a:pt x="249" y="278"/>
                    <a:pt x="249" y="286"/>
                    <a:pt x="247" y="293"/>
                  </a:cubicBezTo>
                  <a:lnTo>
                    <a:pt x="247" y="335"/>
                  </a:lnTo>
                  <a:cubicBezTo>
                    <a:pt x="276" y="347"/>
                    <a:pt x="299" y="369"/>
                    <a:pt x="314" y="396"/>
                  </a:cubicBezTo>
                  <a:cubicBezTo>
                    <a:pt x="328" y="369"/>
                    <a:pt x="351" y="348"/>
                    <a:pt x="379" y="336"/>
                  </a:cubicBezTo>
                  <a:close/>
                  <a:moveTo>
                    <a:pt x="282" y="400"/>
                  </a:moveTo>
                  <a:lnTo>
                    <a:pt x="282" y="400"/>
                  </a:lnTo>
                  <a:cubicBezTo>
                    <a:pt x="280" y="397"/>
                    <a:pt x="278" y="394"/>
                    <a:pt x="275" y="391"/>
                  </a:cubicBezTo>
                  <a:cubicBezTo>
                    <a:pt x="275" y="390"/>
                    <a:pt x="274" y="390"/>
                    <a:pt x="274" y="390"/>
                  </a:cubicBezTo>
                  <a:cubicBezTo>
                    <a:pt x="272" y="387"/>
                    <a:pt x="270" y="385"/>
                    <a:pt x="267" y="382"/>
                  </a:cubicBezTo>
                  <a:cubicBezTo>
                    <a:pt x="267" y="382"/>
                    <a:pt x="266" y="382"/>
                    <a:pt x="266" y="381"/>
                  </a:cubicBezTo>
                  <a:cubicBezTo>
                    <a:pt x="263" y="379"/>
                    <a:pt x="261" y="377"/>
                    <a:pt x="258" y="37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47" y="367"/>
                    <a:pt x="237" y="362"/>
                    <a:pt x="225" y="359"/>
                  </a:cubicBezTo>
                  <a:cubicBezTo>
                    <a:pt x="223" y="358"/>
                    <a:pt x="220" y="357"/>
                    <a:pt x="218" y="357"/>
                  </a:cubicBezTo>
                  <a:cubicBezTo>
                    <a:pt x="217" y="356"/>
                    <a:pt x="215" y="356"/>
                    <a:pt x="214" y="356"/>
                  </a:cubicBezTo>
                  <a:cubicBezTo>
                    <a:pt x="212" y="356"/>
                    <a:pt x="210" y="355"/>
                    <a:pt x="208" y="355"/>
                  </a:cubicBezTo>
                  <a:cubicBezTo>
                    <a:pt x="207" y="355"/>
                    <a:pt x="206" y="355"/>
                    <a:pt x="205" y="355"/>
                  </a:cubicBezTo>
                  <a:cubicBezTo>
                    <a:pt x="202" y="354"/>
                    <a:pt x="199" y="354"/>
                    <a:pt x="195" y="354"/>
                  </a:cubicBezTo>
                  <a:lnTo>
                    <a:pt x="105" y="354"/>
                  </a:lnTo>
                  <a:cubicBezTo>
                    <a:pt x="47" y="354"/>
                    <a:pt x="0" y="401"/>
                    <a:pt x="0" y="460"/>
                  </a:cubicBezTo>
                  <a:lnTo>
                    <a:pt x="0" y="600"/>
                  </a:lnTo>
                  <a:lnTo>
                    <a:pt x="62" y="600"/>
                  </a:lnTo>
                  <a:lnTo>
                    <a:pt x="62" y="454"/>
                  </a:lnTo>
                  <a:lnTo>
                    <a:pt x="83" y="454"/>
                  </a:lnTo>
                  <a:lnTo>
                    <a:pt x="83" y="600"/>
                  </a:lnTo>
                  <a:lnTo>
                    <a:pt x="216" y="600"/>
                  </a:lnTo>
                  <a:lnTo>
                    <a:pt x="216" y="454"/>
                  </a:lnTo>
                  <a:lnTo>
                    <a:pt x="237" y="454"/>
                  </a:lnTo>
                  <a:lnTo>
                    <a:pt x="237" y="600"/>
                  </a:lnTo>
                  <a:lnTo>
                    <a:pt x="301" y="600"/>
                  </a:lnTo>
                  <a:lnTo>
                    <a:pt x="301" y="460"/>
                  </a:lnTo>
                  <a:cubicBezTo>
                    <a:pt x="301" y="438"/>
                    <a:pt x="294" y="417"/>
                    <a:pt x="282" y="400"/>
                  </a:cubicBezTo>
                  <a:cubicBezTo>
                    <a:pt x="282" y="400"/>
                    <a:pt x="282" y="400"/>
                    <a:pt x="282" y="400"/>
                  </a:cubicBezTo>
                  <a:close/>
                  <a:moveTo>
                    <a:pt x="523" y="354"/>
                  </a:moveTo>
                  <a:lnTo>
                    <a:pt x="523" y="354"/>
                  </a:lnTo>
                  <a:lnTo>
                    <a:pt x="433" y="354"/>
                  </a:lnTo>
                  <a:cubicBezTo>
                    <a:pt x="429" y="354"/>
                    <a:pt x="426" y="354"/>
                    <a:pt x="423" y="355"/>
                  </a:cubicBezTo>
                  <a:cubicBezTo>
                    <a:pt x="422" y="355"/>
                    <a:pt x="421" y="355"/>
                    <a:pt x="420" y="355"/>
                  </a:cubicBezTo>
                  <a:cubicBezTo>
                    <a:pt x="418" y="355"/>
                    <a:pt x="415" y="356"/>
                    <a:pt x="413" y="356"/>
                  </a:cubicBezTo>
                  <a:cubicBezTo>
                    <a:pt x="412" y="356"/>
                    <a:pt x="411" y="356"/>
                    <a:pt x="410" y="357"/>
                  </a:cubicBezTo>
                  <a:cubicBezTo>
                    <a:pt x="408" y="357"/>
                    <a:pt x="405" y="358"/>
                    <a:pt x="403" y="358"/>
                  </a:cubicBezTo>
                  <a:cubicBezTo>
                    <a:pt x="387" y="363"/>
                    <a:pt x="373" y="371"/>
                    <a:pt x="361" y="382"/>
                  </a:cubicBezTo>
                  <a:cubicBezTo>
                    <a:pt x="361" y="382"/>
                    <a:pt x="361" y="383"/>
                    <a:pt x="361" y="383"/>
                  </a:cubicBezTo>
                  <a:cubicBezTo>
                    <a:pt x="358" y="385"/>
                    <a:pt x="356" y="388"/>
                    <a:pt x="353" y="390"/>
                  </a:cubicBezTo>
                  <a:cubicBezTo>
                    <a:pt x="353" y="391"/>
                    <a:pt x="353" y="391"/>
                    <a:pt x="353" y="391"/>
                  </a:cubicBezTo>
                  <a:cubicBezTo>
                    <a:pt x="337" y="410"/>
                    <a:pt x="327" y="433"/>
                    <a:pt x="327" y="460"/>
                  </a:cubicBezTo>
                  <a:lnTo>
                    <a:pt x="327" y="600"/>
                  </a:lnTo>
                  <a:lnTo>
                    <a:pt x="389" y="600"/>
                  </a:lnTo>
                  <a:lnTo>
                    <a:pt x="389" y="454"/>
                  </a:lnTo>
                  <a:lnTo>
                    <a:pt x="410" y="454"/>
                  </a:lnTo>
                  <a:lnTo>
                    <a:pt x="410" y="600"/>
                  </a:lnTo>
                  <a:lnTo>
                    <a:pt x="543" y="600"/>
                  </a:lnTo>
                  <a:lnTo>
                    <a:pt x="543" y="454"/>
                  </a:lnTo>
                  <a:lnTo>
                    <a:pt x="564" y="454"/>
                  </a:lnTo>
                  <a:lnTo>
                    <a:pt x="564" y="600"/>
                  </a:lnTo>
                  <a:lnTo>
                    <a:pt x="628" y="600"/>
                  </a:lnTo>
                  <a:lnTo>
                    <a:pt x="628" y="460"/>
                  </a:lnTo>
                  <a:cubicBezTo>
                    <a:pt x="628" y="401"/>
                    <a:pt x="581" y="354"/>
                    <a:pt x="523" y="354"/>
                  </a:cubicBezTo>
                  <a:close/>
                  <a:moveTo>
                    <a:pt x="150" y="340"/>
                  </a:moveTo>
                  <a:lnTo>
                    <a:pt x="150" y="340"/>
                  </a:lnTo>
                  <a:cubicBezTo>
                    <a:pt x="159" y="340"/>
                    <a:pt x="167" y="338"/>
                    <a:pt x="175" y="335"/>
                  </a:cubicBezTo>
                  <a:cubicBezTo>
                    <a:pt x="175" y="335"/>
                    <a:pt x="175" y="335"/>
                    <a:pt x="176" y="335"/>
                  </a:cubicBezTo>
                  <a:cubicBezTo>
                    <a:pt x="179" y="334"/>
                    <a:pt x="183" y="332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90" y="328"/>
                    <a:pt x="193" y="326"/>
                    <a:pt x="196" y="323"/>
                  </a:cubicBezTo>
                  <a:cubicBezTo>
                    <a:pt x="196" y="323"/>
                    <a:pt x="196" y="323"/>
                    <a:pt x="196" y="323"/>
                  </a:cubicBezTo>
                  <a:cubicBezTo>
                    <a:pt x="202" y="318"/>
                    <a:pt x="206" y="312"/>
                    <a:pt x="210" y="306"/>
                  </a:cubicBezTo>
                  <a:cubicBezTo>
                    <a:pt x="211" y="305"/>
                    <a:pt x="211" y="305"/>
                    <a:pt x="211" y="305"/>
                  </a:cubicBezTo>
                  <a:cubicBezTo>
                    <a:pt x="213" y="302"/>
                    <a:pt x="214" y="298"/>
                    <a:pt x="216" y="295"/>
                  </a:cubicBezTo>
                  <a:cubicBezTo>
                    <a:pt x="216" y="295"/>
                    <a:pt x="216" y="294"/>
                    <a:pt x="216" y="293"/>
                  </a:cubicBezTo>
                  <a:cubicBezTo>
                    <a:pt x="217" y="290"/>
                    <a:pt x="218" y="287"/>
                    <a:pt x="219" y="283"/>
                  </a:cubicBezTo>
                  <a:cubicBezTo>
                    <a:pt x="219" y="283"/>
                    <a:pt x="219" y="282"/>
                    <a:pt x="219" y="282"/>
                  </a:cubicBezTo>
                  <a:cubicBezTo>
                    <a:pt x="220" y="278"/>
                    <a:pt x="220" y="274"/>
                    <a:pt x="220" y="270"/>
                  </a:cubicBezTo>
                  <a:cubicBezTo>
                    <a:pt x="220" y="267"/>
                    <a:pt x="220" y="264"/>
                    <a:pt x="220" y="261"/>
                  </a:cubicBezTo>
                  <a:cubicBezTo>
                    <a:pt x="219" y="260"/>
                    <a:pt x="219" y="259"/>
                    <a:pt x="219" y="258"/>
                  </a:cubicBezTo>
                  <a:cubicBezTo>
                    <a:pt x="219" y="255"/>
                    <a:pt x="218" y="253"/>
                    <a:pt x="217" y="250"/>
                  </a:cubicBezTo>
                  <a:cubicBezTo>
                    <a:pt x="217" y="250"/>
                    <a:pt x="217" y="250"/>
                    <a:pt x="217" y="249"/>
                  </a:cubicBezTo>
                  <a:cubicBezTo>
                    <a:pt x="216" y="247"/>
                    <a:pt x="215" y="244"/>
                    <a:pt x="214" y="241"/>
                  </a:cubicBezTo>
                  <a:cubicBezTo>
                    <a:pt x="214" y="240"/>
                    <a:pt x="213" y="240"/>
                    <a:pt x="213" y="239"/>
                  </a:cubicBezTo>
                  <a:cubicBezTo>
                    <a:pt x="212" y="237"/>
                    <a:pt x="210" y="234"/>
                    <a:pt x="209" y="231"/>
                  </a:cubicBezTo>
                  <a:lnTo>
                    <a:pt x="208" y="231"/>
                  </a:lnTo>
                  <a:cubicBezTo>
                    <a:pt x="207" y="229"/>
                    <a:pt x="205" y="226"/>
                    <a:pt x="203" y="224"/>
                  </a:cubicBezTo>
                  <a:cubicBezTo>
                    <a:pt x="203" y="224"/>
                    <a:pt x="202" y="223"/>
                    <a:pt x="202" y="223"/>
                  </a:cubicBezTo>
                  <a:cubicBezTo>
                    <a:pt x="200" y="221"/>
                    <a:pt x="198" y="219"/>
                    <a:pt x="195" y="217"/>
                  </a:cubicBezTo>
                  <a:cubicBezTo>
                    <a:pt x="195" y="217"/>
                    <a:pt x="195" y="217"/>
                    <a:pt x="195" y="217"/>
                  </a:cubicBezTo>
                  <a:cubicBezTo>
                    <a:pt x="193" y="215"/>
                    <a:pt x="190" y="213"/>
                    <a:pt x="188" y="211"/>
                  </a:cubicBezTo>
                  <a:cubicBezTo>
                    <a:pt x="187" y="211"/>
                    <a:pt x="187" y="211"/>
                    <a:pt x="186" y="210"/>
                  </a:cubicBezTo>
                  <a:cubicBezTo>
                    <a:pt x="184" y="209"/>
                    <a:pt x="181" y="208"/>
                    <a:pt x="179" y="206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0" y="202"/>
                    <a:pt x="160" y="200"/>
                    <a:pt x="150" y="200"/>
                  </a:cubicBezTo>
                  <a:cubicBezTo>
                    <a:pt x="112" y="200"/>
                    <a:pt x="81" y="232"/>
                    <a:pt x="81" y="270"/>
                  </a:cubicBezTo>
                  <a:cubicBezTo>
                    <a:pt x="81" y="309"/>
                    <a:pt x="112" y="340"/>
                    <a:pt x="150" y="3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166918" y="3800061"/>
            <a:ext cx="694316" cy="694316"/>
            <a:chOff x="1166918" y="3800061"/>
            <a:chExt cx="694316" cy="694316"/>
          </a:xfrm>
        </p:grpSpPr>
        <p:sp>
          <p:nvSpPr>
            <p:cNvPr id="42" name="椭圆 41"/>
            <p:cNvSpPr/>
            <p:nvPr/>
          </p:nvSpPr>
          <p:spPr bwMode="auto">
            <a:xfrm>
              <a:off x="1166918" y="3800061"/>
              <a:ext cx="694316" cy="694316"/>
            </a:xfrm>
            <a:prstGeom prst="ellipse">
              <a:avLst/>
            </a:prstGeom>
            <a:gradFill>
              <a:gsLst>
                <a:gs pos="57000">
                  <a:srgbClr val="FFB530"/>
                </a:gs>
                <a:gs pos="0">
                  <a:srgbClr val="FFCB6D"/>
                </a:gs>
                <a:gs pos="100000">
                  <a:srgbClr val="FAA100"/>
                </a:gs>
              </a:gsLst>
              <a:lin ang="5400000" scaled="1"/>
            </a:gra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1309821" y="3970620"/>
              <a:ext cx="379071" cy="371366"/>
            </a:xfrm>
            <a:custGeom>
              <a:avLst/>
              <a:gdLst>
                <a:gd name="T0" fmla="*/ 25 w 596"/>
                <a:gd name="T1" fmla="*/ 345 h 583"/>
                <a:gd name="T2" fmla="*/ 25 w 596"/>
                <a:gd name="T3" fmla="*/ 62 h 583"/>
                <a:gd name="T4" fmla="*/ 61 w 596"/>
                <a:gd name="T5" fmla="*/ 26 h 583"/>
                <a:gd name="T6" fmla="*/ 534 w 596"/>
                <a:gd name="T7" fmla="*/ 26 h 583"/>
                <a:gd name="T8" fmla="*/ 570 w 596"/>
                <a:gd name="T9" fmla="*/ 62 h 583"/>
                <a:gd name="T10" fmla="*/ 570 w 596"/>
                <a:gd name="T11" fmla="*/ 345 h 583"/>
                <a:gd name="T12" fmla="*/ 534 w 596"/>
                <a:gd name="T13" fmla="*/ 381 h 583"/>
                <a:gd name="T14" fmla="*/ 61 w 596"/>
                <a:gd name="T15" fmla="*/ 381 h 583"/>
                <a:gd name="T16" fmla="*/ 25 w 596"/>
                <a:gd name="T17" fmla="*/ 345 h 583"/>
                <a:gd name="T18" fmla="*/ 534 w 596"/>
                <a:gd name="T19" fmla="*/ 406 h 583"/>
                <a:gd name="T20" fmla="*/ 596 w 596"/>
                <a:gd name="T21" fmla="*/ 345 h 583"/>
                <a:gd name="T22" fmla="*/ 596 w 596"/>
                <a:gd name="T23" fmla="*/ 62 h 583"/>
                <a:gd name="T24" fmla="*/ 534 w 596"/>
                <a:gd name="T25" fmla="*/ 0 h 583"/>
                <a:gd name="T26" fmla="*/ 61 w 596"/>
                <a:gd name="T27" fmla="*/ 0 h 583"/>
                <a:gd name="T28" fmla="*/ 0 w 596"/>
                <a:gd name="T29" fmla="*/ 62 h 583"/>
                <a:gd name="T30" fmla="*/ 0 w 596"/>
                <a:gd name="T31" fmla="*/ 345 h 583"/>
                <a:gd name="T32" fmla="*/ 61 w 596"/>
                <a:gd name="T33" fmla="*/ 406 h 583"/>
                <a:gd name="T34" fmla="*/ 245 w 596"/>
                <a:gd name="T35" fmla="*/ 406 h 583"/>
                <a:gd name="T36" fmla="*/ 245 w 596"/>
                <a:gd name="T37" fmla="*/ 462 h 583"/>
                <a:gd name="T38" fmla="*/ 61 w 596"/>
                <a:gd name="T39" fmla="*/ 462 h 583"/>
                <a:gd name="T40" fmla="*/ 0 w 596"/>
                <a:gd name="T41" fmla="*/ 524 h 583"/>
                <a:gd name="T42" fmla="*/ 0 w 596"/>
                <a:gd name="T43" fmla="*/ 570 h 583"/>
                <a:gd name="T44" fmla="*/ 12 w 596"/>
                <a:gd name="T45" fmla="*/ 583 h 583"/>
                <a:gd name="T46" fmla="*/ 583 w 596"/>
                <a:gd name="T47" fmla="*/ 583 h 583"/>
                <a:gd name="T48" fmla="*/ 596 w 596"/>
                <a:gd name="T49" fmla="*/ 570 h 583"/>
                <a:gd name="T50" fmla="*/ 596 w 596"/>
                <a:gd name="T51" fmla="*/ 524 h 583"/>
                <a:gd name="T52" fmla="*/ 534 w 596"/>
                <a:gd name="T53" fmla="*/ 462 h 583"/>
                <a:gd name="T54" fmla="*/ 351 w 596"/>
                <a:gd name="T55" fmla="*/ 462 h 583"/>
                <a:gd name="T56" fmla="*/ 351 w 596"/>
                <a:gd name="T57" fmla="*/ 406 h 583"/>
                <a:gd name="T58" fmla="*/ 534 w 596"/>
                <a:gd name="T59" fmla="*/ 406 h 583"/>
                <a:gd name="T60" fmla="*/ 544 w 596"/>
                <a:gd name="T61" fmla="*/ 345 h 583"/>
                <a:gd name="T62" fmla="*/ 544 w 596"/>
                <a:gd name="T63" fmla="*/ 62 h 583"/>
                <a:gd name="T64" fmla="*/ 534 w 596"/>
                <a:gd name="T65" fmla="*/ 52 h 583"/>
                <a:gd name="T66" fmla="*/ 61 w 596"/>
                <a:gd name="T67" fmla="*/ 52 h 583"/>
                <a:gd name="T68" fmla="*/ 51 w 596"/>
                <a:gd name="T69" fmla="*/ 62 h 583"/>
                <a:gd name="T70" fmla="*/ 51 w 596"/>
                <a:gd name="T71" fmla="*/ 345 h 583"/>
                <a:gd name="T72" fmla="*/ 61 w 596"/>
                <a:gd name="T73" fmla="*/ 355 h 583"/>
                <a:gd name="T74" fmla="*/ 534 w 596"/>
                <a:gd name="T75" fmla="*/ 355 h 583"/>
                <a:gd name="T76" fmla="*/ 544 w 596"/>
                <a:gd name="T77" fmla="*/ 345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6" h="583">
                  <a:moveTo>
                    <a:pt x="25" y="345"/>
                  </a:moveTo>
                  <a:lnTo>
                    <a:pt x="25" y="62"/>
                  </a:lnTo>
                  <a:cubicBezTo>
                    <a:pt x="25" y="42"/>
                    <a:pt x="41" y="26"/>
                    <a:pt x="61" y="26"/>
                  </a:cubicBezTo>
                  <a:lnTo>
                    <a:pt x="534" y="26"/>
                  </a:lnTo>
                  <a:cubicBezTo>
                    <a:pt x="554" y="26"/>
                    <a:pt x="570" y="42"/>
                    <a:pt x="570" y="62"/>
                  </a:cubicBezTo>
                  <a:lnTo>
                    <a:pt x="570" y="345"/>
                  </a:lnTo>
                  <a:cubicBezTo>
                    <a:pt x="570" y="365"/>
                    <a:pt x="554" y="381"/>
                    <a:pt x="534" y="381"/>
                  </a:cubicBezTo>
                  <a:lnTo>
                    <a:pt x="61" y="381"/>
                  </a:lnTo>
                  <a:cubicBezTo>
                    <a:pt x="41" y="381"/>
                    <a:pt x="25" y="365"/>
                    <a:pt x="25" y="345"/>
                  </a:cubicBezTo>
                  <a:close/>
                  <a:moveTo>
                    <a:pt x="534" y="406"/>
                  </a:moveTo>
                  <a:cubicBezTo>
                    <a:pt x="568" y="406"/>
                    <a:pt x="596" y="379"/>
                    <a:pt x="596" y="345"/>
                  </a:cubicBezTo>
                  <a:lnTo>
                    <a:pt x="596" y="62"/>
                  </a:lnTo>
                  <a:cubicBezTo>
                    <a:pt x="596" y="28"/>
                    <a:pt x="568" y="0"/>
                    <a:pt x="534" y="0"/>
                  </a:cubicBezTo>
                  <a:lnTo>
                    <a:pt x="61" y="0"/>
                  </a:lnTo>
                  <a:cubicBezTo>
                    <a:pt x="27" y="0"/>
                    <a:pt x="0" y="28"/>
                    <a:pt x="0" y="62"/>
                  </a:cubicBezTo>
                  <a:lnTo>
                    <a:pt x="0" y="345"/>
                  </a:lnTo>
                  <a:cubicBezTo>
                    <a:pt x="0" y="379"/>
                    <a:pt x="27" y="406"/>
                    <a:pt x="61" y="406"/>
                  </a:cubicBezTo>
                  <a:lnTo>
                    <a:pt x="245" y="406"/>
                  </a:lnTo>
                  <a:lnTo>
                    <a:pt x="245" y="462"/>
                  </a:lnTo>
                  <a:lnTo>
                    <a:pt x="61" y="462"/>
                  </a:lnTo>
                  <a:cubicBezTo>
                    <a:pt x="27" y="462"/>
                    <a:pt x="0" y="490"/>
                    <a:pt x="0" y="524"/>
                  </a:cubicBezTo>
                  <a:lnTo>
                    <a:pt x="0" y="570"/>
                  </a:lnTo>
                  <a:cubicBezTo>
                    <a:pt x="0" y="577"/>
                    <a:pt x="5" y="583"/>
                    <a:pt x="12" y="583"/>
                  </a:cubicBezTo>
                  <a:lnTo>
                    <a:pt x="583" y="583"/>
                  </a:lnTo>
                  <a:cubicBezTo>
                    <a:pt x="590" y="583"/>
                    <a:pt x="596" y="577"/>
                    <a:pt x="596" y="570"/>
                  </a:cubicBezTo>
                  <a:lnTo>
                    <a:pt x="596" y="524"/>
                  </a:lnTo>
                  <a:cubicBezTo>
                    <a:pt x="596" y="490"/>
                    <a:pt x="568" y="462"/>
                    <a:pt x="534" y="462"/>
                  </a:cubicBezTo>
                  <a:lnTo>
                    <a:pt x="351" y="462"/>
                  </a:lnTo>
                  <a:lnTo>
                    <a:pt x="351" y="406"/>
                  </a:lnTo>
                  <a:lnTo>
                    <a:pt x="534" y="406"/>
                  </a:lnTo>
                  <a:close/>
                  <a:moveTo>
                    <a:pt x="544" y="345"/>
                  </a:moveTo>
                  <a:lnTo>
                    <a:pt x="544" y="62"/>
                  </a:lnTo>
                  <a:cubicBezTo>
                    <a:pt x="544" y="56"/>
                    <a:pt x="540" y="52"/>
                    <a:pt x="534" y="52"/>
                  </a:cubicBezTo>
                  <a:lnTo>
                    <a:pt x="61" y="52"/>
                  </a:lnTo>
                  <a:cubicBezTo>
                    <a:pt x="56" y="52"/>
                    <a:pt x="51" y="56"/>
                    <a:pt x="51" y="62"/>
                  </a:cubicBezTo>
                  <a:lnTo>
                    <a:pt x="51" y="345"/>
                  </a:lnTo>
                  <a:cubicBezTo>
                    <a:pt x="51" y="350"/>
                    <a:pt x="56" y="355"/>
                    <a:pt x="61" y="355"/>
                  </a:cubicBezTo>
                  <a:lnTo>
                    <a:pt x="534" y="355"/>
                  </a:lnTo>
                  <a:cubicBezTo>
                    <a:pt x="540" y="355"/>
                    <a:pt x="544" y="350"/>
                    <a:pt x="544" y="3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1888949" y="1060636"/>
            <a:ext cx="10310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2400" b="1" dirty="0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</a:t>
            </a:r>
            <a:endParaRPr lang="zh-CN" altLang="en-US" sz="2400" b="1" dirty="0">
              <a:solidFill>
                <a:srgbClr val="3D3D3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888949" y="2436900"/>
            <a:ext cx="9813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>
                <a:solidFill>
                  <a:srgbClr val="3D3D3D"/>
                </a:solidFill>
              </a:rPr>
              <a:t>B</a:t>
            </a:r>
            <a:r>
              <a:rPr lang="zh-CN" altLang="en-US">
                <a:solidFill>
                  <a:srgbClr val="3D3D3D"/>
                </a:solidFill>
              </a:rPr>
              <a:t>项目</a:t>
            </a:r>
            <a:endParaRPr lang="zh-CN" altLang="en-US">
              <a:solidFill>
                <a:srgbClr val="3D3D3D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888949" y="3789300"/>
            <a:ext cx="10310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>
                <a:solidFill>
                  <a:srgbClr val="3D3D3D"/>
                </a:solidFill>
              </a:rPr>
              <a:t>C</a:t>
            </a:r>
            <a:r>
              <a:rPr lang="zh-CN" altLang="en-US">
                <a:solidFill>
                  <a:srgbClr val="3D3D3D"/>
                </a:solidFill>
              </a:rPr>
              <a:t>项目</a:t>
            </a:r>
            <a:endParaRPr lang="zh-CN" altLang="en-US">
              <a:solidFill>
                <a:srgbClr val="3D3D3D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888949" y="5075794"/>
            <a:ext cx="1043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>
                <a:solidFill>
                  <a:srgbClr val="3D3D3D"/>
                </a:solidFill>
              </a:rPr>
              <a:t>D</a:t>
            </a:r>
            <a:r>
              <a:rPr lang="zh-CN" altLang="en-US">
                <a:solidFill>
                  <a:srgbClr val="3D3D3D"/>
                </a:solidFill>
              </a:rPr>
              <a:t>项目</a:t>
            </a:r>
            <a:endParaRPr lang="zh-CN" altLang="en-US">
              <a:solidFill>
                <a:srgbClr val="3D3D3D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969056" y="1176843"/>
            <a:ext cx="819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b="1" dirty="0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</a:t>
            </a:r>
            <a:endParaRPr lang="zh-CN" altLang="en-US" b="1" dirty="0">
              <a:solidFill>
                <a:srgbClr val="3D3D3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734238" y="2368269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b="1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</a:t>
            </a:r>
            <a:endParaRPr lang="zh-CN" altLang="en-US" b="1">
              <a:solidFill>
                <a:srgbClr val="3D3D3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410395" y="3920343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b="1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</a:t>
            </a:r>
            <a:endParaRPr lang="zh-CN" altLang="en-US" b="1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469844" y="2717185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r>
              <a:rPr lang="zh-CN" altLang="en-US" b="1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</a:t>
            </a:r>
            <a:endParaRPr lang="zh-CN" altLang="en-US" b="1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861234" y="1442181"/>
            <a:ext cx="486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rgbClr val="3D3D3D"/>
                </a:solidFill>
              </a:rPr>
              <a:t>左边的柱形可以自由调整高度，在“设置形状格式”</a:t>
            </a:r>
            <a:r>
              <a:rPr lang="en-US" altLang="zh-CN" dirty="0">
                <a:solidFill>
                  <a:srgbClr val="3D3D3D"/>
                </a:solidFill>
              </a:rPr>
              <a:t>—〉”</a:t>
            </a:r>
            <a:r>
              <a:rPr lang="zh-CN" altLang="en-US" dirty="0">
                <a:solidFill>
                  <a:srgbClr val="3D3D3D"/>
                </a:solidFill>
              </a:rPr>
              <a:t>三维格式</a:t>
            </a:r>
            <a:r>
              <a:rPr lang="en-US" altLang="zh-CN" dirty="0">
                <a:solidFill>
                  <a:srgbClr val="3D3D3D"/>
                </a:solidFill>
              </a:rPr>
              <a:t>”</a:t>
            </a:r>
            <a:r>
              <a:rPr lang="zh-CN" altLang="en-US" dirty="0">
                <a:solidFill>
                  <a:srgbClr val="3D3D3D"/>
                </a:solidFill>
              </a:rPr>
              <a:t>里调整深度和颜色。</a:t>
            </a:r>
            <a:endParaRPr lang="zh-CN" altLang="en-US" dirty="0">
              <a:solidFill>
                <a:srgbClr val="3D3D3D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888949" y="2763351"/>
            <a:ext cx="4836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>
                <a:solidFill>
                  <a:srgbClr val="3D3D3D"/>
                </a:solidFill>
              </a:rPr>
              <a:t>左边的柱形可以自由调整高度，在“设置形状格式”</a:t>
            </a:r>
            <a:r>
              <a:rPr lang="en-US" altLang="zh-CN">
                <a:solidFill>
                  <a:srgbClr val="3D3D3D"/>
                </a:solidFill>
              </a:rPr>
              <a:t>—〉”</a:t>
            </a:r>
            <a:r>
              <a:rPr lang="zh-CN" altLang="en-US">
                <a:solidFill>
                  <a:srgbClr val="3D3D3D"/>
                </a:solidFill>
              </a:rPr>
              <a:t>三维格式</a:t>
            </a:r>
            <a:r>
              <a:rPr lang="en-US" altLang="zh-CN">
                <a:solidFill>
                  <a:srgbClr val="3D3D3D"/>
                </a:solidFill>
              </a:rPr>
              <a:t>”</a:t>
            </a:r>
            <a:r>
              <a:rPr lang="zh-CN" altLang="en-US">
                <a:solidFill>
                  <a:srgbClr val="3D3D3D"/>
                </a:solidFill>
              </a:rPr>
              <a:t>里调整深度和颜色。</a:t>
            </a:r>
            <a:endParaRPr lang="zh-CN" altLang="en-US">
              <a:solidFill>
                <a:srgbClr val="3D3D3D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888949" y="4145708"/>
            <a:ext cx="4836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>
                <a:solidFill>
                  <a:srgbClr val="3D3D3D"/>
                </a:solidFill>
              </a:rPr>
              <a:t>左边的柱形可以自由调整高度，在“设置形状格式”</a:t>
            </a:r>
            <a:r>
              <a:rPr lang="en-US" altLang="zh-CN">
                <a:solidFill>
                  <a:srgbClr val="3D3D3D"/>
                </a:solidFill>
              </a:rPr>
              <a:t>—〉”</a:t>
            </a:r>
            <a:r>
              <a:rPr lang="zh-CN" altLang="en-US">
                <a:solidFill>
                  <a:srgbClr val="3D3D3D"/>
                </a:solidFill>
              </a:rPr>
              <a:t>三维格式</a:t>
            </a:r>
            <a:r>
              <a:rPr lang="en-US" altLang="zh-CN">
                <a:solidFill>
                  <a:srgbClr val="3D3D3D"/>
                </a:solidFill>
              </a:rPr>
              <a:t>”</a:t>
            </a:r>
            <a:r>
              <a:rPr lang="zh-CN" altLang="en-US">
                <a:solidFill>
                  <a:srgbClr val="3D3D3D"/>
                </a:solidFill>
              </a:rPr>
              <a:t>里调整深度和颜色。</a:t>
            </a:r>
            <a:endParaRPr lang="zh-CN" altLang="en-US">
              <a:solidFill>
                <a:srgbClr val="3D3D3D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888949" y="5426075"/>
            <a:ext cx="4836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>
                <a:solidFill>
                  <a:srgbClr val="3D3D3D"/>
                </a:solidFill>
              </a:rPr>
              <a:t>左边的柱形可以自由调整高度，在“设置形状格式”</a:t>
            </a:r>
            <a:r>
              <a:rPr lang="en-US" altLang="zh-CN">
                <a:solidFill>
                  <a:srgbClr val="3D3D3D"/>
                </a:solidFill>
              </a:rPr>
              <a:t>—〉”</a:t>
            </a:r>
            <a:r>
              <a:rPr lang="zh-CN" altLang="en-US">
                <a:solidFill>
                  <a:srgbClr val="3D3D3D"/>
                </a:solidFill>
              </a:rPr>
              <a:t>三维格式</a:t>
            </a:r>
            <a:r>
              <a:rPr lang="en-US" altLang="zh-CN">
                <a:solidFill>
                  <a:srgbClr val="3D3D3D"/>
                </a:solidFill>
              </a:rPr>
              <a:t>”</a:t>
            </a:r>
            <a:r>
              <a:rPr lang="zh-CN" altLang="en-US">
                <a:solidFill>
                  <a:srgbClr val="3D3D3D"/>
                </a:solidFill>
              </a:rPr>
              <a:t>里调整深度和颜色。</a:t>
            </a:r>
            <a:endParaRPr lang="zh-CN" altLang="en-US">
              <a:solidFill>
                <a:srgbClr val="3D3D3D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67130" y="198120"/>
            <a:ext cx="23202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6059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项目完成情况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21590" y="198120"/>
            <a:ext cx="979170" cy="485775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TextBox 23"/>
          <p:cNvSpPr txBox="1"/>
          <p:nvPr/>
        </p:nvSpPr>
        <p:spPr>
          <a:xfrm>
            <a:off x="1294765" y="158750"/>
            <a:ext cx="21316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spAutoFit/>
          </a:bodyPr>
          <a:lstStyle>
            <a:lvl1pPr>
              <a:defRPr sz="2800" b="1">
                <a:solidFill>
                  <a:schemeClr val="accent1"/>
                </a:solidFill>
                <a:latin typeface="+mn-ea"/>
                <a:ea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pPr defTabSz="913765" eaLnBrk="1" hangingPunct="1"/>
            <a:r>
              <a:rPr lang="zh-CN" altLang="en-US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/>
                <a:cs typeface="+mn-ea"/>
                <a:sym typeface="+mn-lt"/>
              </a:rPr>
              <a:t>不足之处</a:t>
            </a:r>
            <a:endParaRPr lang="zh-CN" altLang="en-US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6" name="左箭头 5"/>
          <p:cNvSpPr/>
          <p:nvPr/>
        </p:nvSpPr>
        <p:spPr>
          <a:xfrm>
            <a:off x="3959860" y="1231265"/>
            <a:ext cx="2160016" cy="1440011"/>
          </a:xfrm>
          <a:prstGeom prst="left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区域市场表现不均衡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6120130" y="2328545"/>
            <a:ext cx="2160016" cy="1440011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货款回笼较慢</a:t>
            </a:r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左箭头 8"/>
          <p:cNvSpPr/>
          <p:nvPr/>
        </p:nvSpPr>
        <p:spPr>
          <a:xfrm>
            <a:off x="3959860" y="3634740"/>
            <a:ext cx="2160016" cy="1440011"/>
          </a:xfrm>
          <a:prstGeom prst="lef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913765" eaLnBrk="1" hangingPunct="1"/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经销商投诉率升高</a:t>
            </a:r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6120130" y="4914265"/>
            <a:ext cx="2160016" cy="1440011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新品表现不力</a:t>
            </a:r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32510" y="1231265"/>
            <a:ext cx="224028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913765" eaLnBrk="1" hangingPunct="1"/>
            <a:r>
              <a:rPr lang="zh-CN" altLang="en-US">
                <a:solidFill>
                  <a:srgbClr val="424554"/>
                </a:solidFill>
                <a:cs typeface="+mn-ea"/>
                <a:sym typeface="+mn-lt"/>
              </a:rPr>
              <a:t>销量占据了某市的一半以上，区域市场表现极不均衡。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553450" y="2671445"/>
            <a:ext cx="256159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913765" eaLnBrk="1" hangingPunct="1"/>
            <a:r>
              <a:rPr lang="zh-CN" altLang="en-US">
                <a:solidFill>
                  <a:srgbClr val="424554"/>
                </a:solidFill>
                <a:cs typeface="+mn-ea"/>
                <a:sym typeface="+mn-lt"/>
              </a:rPr>
              <a:t>回款问题一直是困扰着我们的大问题，本季度在新政策剌激下依然没有大的改观。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032510" y="3870325"/>
            <a:ext cx="195326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913765" eaLnBrk="1" hangingPunct="1"/>
            <a:r>
              <a:rPr lang="zh-CN" altLang="en-US">
                <a:solidFill>
                  <a:srgbClr val="424554"/>
                </a:solidFill>
                <a:cs typeface="+mn-ea"/>
                <a:sym typeface="+mn-lt"/>
              </a:rPr>
              <a:t>本季度投诉率同比增加了</a:t>
            </a:r>
            <a:r>
              <a:rPr lang="en-US" altLang="zh-CN">
                <a:solidFill>
                  <a:srgbClr val="424554"/>
                </a:solidFill>
                <a:cs typeface="+mn-ea"/>
                <a:sym typeface="+mn-lt"/>
              </a:rPr>
              <a:t>2</a:t>
            </a:r>
            <a:r>
              <a:rPr lang="zh-CN" altLang="en-US">
                <a:solidFill>
                  <a:srgbClr val="424554"/>
                </a:solidFill>
                <a:cs typeface="+mn-ea"/>
                <a:sym typeface="+mn-lt"/>
              </a:rPr>
              <a:t>个百分点。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669020" y="5074920"/>
            <a:ext cx="25355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424554"/>
                </a:solidFill>
                <a:cs typeface="+mn-ea"/>
                <a:sym typeface="+mn-lt"/>
              </a:rPr>
              <a:t>上市的新品表现平淡，影响了整体业绩的增长。</a:t>
            </a:r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27940" y="158750"/>
            <a:ext cx="1078865" cy="485775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TextBox 23"/>
          <p:cNvSpPr txBox="1"/>
          <p:nvPr/>
        </p:nvSpPr>
        <p:spPr>
          <a:xfrm>
            <a:off x="1228725" y="159068"/>
            <a:ext cx="27654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spAutoFit/>
          </a:bodyPr>
          <a:lstStyle>
            <a:lvl1pPr>
              <a:defRPr sz="2800" b="1">
                <a:solidFill>
                  <a:srgbClr val="3D3D3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B530"/>
                </a:solidFill>
                <a:ea typeface="微软雅黑" panose="020B0503020204020204" pitchFamily="34" charset="-122"/>
              </a:defRPr>
            </a:lvl9pPr>
          </a:lstStyle>
          <a:p>
            <a:pPr defTabSz="913765" eaLnBrk="1" hangingPunct="1"/>
            <a:r>
              <a:rPr lang="zh-CN" altLang="en-US" dirty="0">
                <a:solidFill>
                  <a:srgbClr val="605958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正面影响因素</a:t>
            </a:r>
            <a:endParaRPr lang="zh-CN" altLang="en-US" dirty="0">
              <a:solidFill>
                <a:srgbClr val="605958"/>
              </a:solidFill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10160" y="159385"/>
            <a:ext cx="1130300" cy="485775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17270" y="1264285"/>
            <a:ext cx="29768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解决前期的一些遗留问题</a:t>
            </a:r>
            <a:endParaRPr lang="zh-CN" altLang="en-US" sz="2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7270" y="1968500"/>
            <a:ext cx="540385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913765"/>
            <a:r>
              <a:rPr lang="zh-CN" altLang="en-US">
                <a:solidFill>
                  <a:srgbClr val="4245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pitchFamily="34" charset="-122"/>
                <a:sym typeface="+mn-ea"/>
              </a:rPr>
              <a:t>依据“轻重缓急”程序，采用“坚持公司利益原则，以有效依据处理”的指导思路，解决了前期的一些问题，促进了业绩的增长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16635" y="3229610"/>
            <a:ext cx="30829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提高了激励额度</a:t>
            </a:r>
            <a:endParaRPr lang="zh-CN" altLang="en-US" sz="2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17270" y="3868420"/>
            <a:ext cx="512889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4245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pitchFamily="34" charset="-122"/>
                <a:sym typeface="+mn-ea"/>
              </a:rPr>
              <a:t>用提高提成比例和开发新客户给予额外奖励的“经济激励”手法，形成了“重奖之下必有勇夫”的积极心态，也是促成业绩的重要因素之一。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17270" y="5032375"/>
            <a:ext cx="196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营销思路的调整</a:t>
            </a:r>
            <a:endParaRPr lang="zh-CN" altLang="en-US" sz="2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16635" y="5680710"/>
            <a:ext cx="410845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913765"/>
            <a:r>
              <a:rPr lang="zh-CN" altLang="en-US">
                <a:solidFill>
                  <a:srgbClr val="4245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对市场费用进行承包，降低新客户的合作资金门槛。是促进业绩上升的主要因素。</a:t>
            </a: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272020" y="1275080"/>
            <a:ext cx="1612900" cy="100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809355" y="1375410"/>
            <a:ext cx="75565" cy="11791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809355" y="2554605"/>
            <a:ext cx="1812925" cy="111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535285" y="2666365"/>
            <a:ext cx="86995" cy="1379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0535285" y="4045585"/>
            <a:ext cx="1569085" cy="100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2004040" y="4145915"/>
            <a:ext cx="100330" cy="2326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7" name="直接箭头连接符 26"/>
          <p:cNvCxnSpPr/>
          <p:nvPr/>
        </p:nvCxnSpPr>
        <p:spPr>
          <a:xfrm>
            <a:off x="6551295" y="2249170"/>
            <a:ext cx="48958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6573520" y="4329430"/>
            <a:ext cx="183578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6517640" y="6020435"/>
            <a:ext cx="3248660" cy="33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6"/>
          <p:cNvSpPr>
            <a:spLocks noChangeAspect="1" noChangeArrowheads="1"/>
          </p:cNvSpPr>
          <p:nvPr/>
        </p:nvSpPr>
        <p:spPr bwMode="auto">
          <a:xfrm>
            <a:off x="10074288" y="5032429"/>
            <a:ext cx="1436316" cy="1440000"/>
          </a:xfrm>
          <a:prstGeom prst="ellipse">
            <a:avLst/>
          </a:prstGeom>
          <a:gradFill>
            <a:gsLst>
              <a:gs pos="61000">
                <a:srgbClr val="005D7F"/>
              </a:gs>
              <a:gs pos="0">
                <a:srgbClr val="0082B0"/>
              </a:gs>
              <a:gs pos="100000">
                <a:srgbClr val="005674"/>
              </a:gs>
            </a:gsLst>
            <a:lin ang="5400000" scaled="1"/>
          </a:gradFill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r>
              <a:rPr lang="en-US" altLang="zh-CN" sz="6600">
                <a:solidFill>
                  <a:schemeClr val="accent2"/>
                </a:solidFill>
                <a:latin typeface="+mj-ea"/>
                <a:ea typeface="+mj-ea"/>
                <a:cs typeface="+mn-ea"/>
              </a:rPr>
              <a:t>1</a:t>
            </a:r>
            <a:endParaRPr lang="en-US" altLang="zh-CN" sz="600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41" name="Oval 7"/>
          <p:cNvSpPr>
            <a:spLocks noChangeAspect="1" noChangeArrowheads="1"/>
          </p:cNvSpPr>
          <p:nvPr/>
        </p:nvSpPr>
        <p:spPr bwMode="auto">
          <a:xfrm>
            <a:off x="8809670" y="3375380"/>
            <a:ext cx="1438159" cy="1440000"/>
          </a:xfrm>
          <a:prstGeom prst="ellipse">
            <a:avLst/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ctr"/>
            <a:r>
              <a:rPr lang="en-US" altLang="zh-CN" sz="6600">
                <a:solidFill>
                  <a:schemeClr val="accent2"/>
                </a:solidFill>
                <a:latin typeface="+mj-ea"/>
                <a:ea typeface="+mj-ea"/>
                <a:cs typeface="+mn-ea"/>
              </a:rPr>
              <a:t>2</a:t>
            </a:r>
            <a:endParaRPr lang="en-US" altLang="zh-CN" sz="6600">
              <a:solidFill>
                <a:schemeClr val="accent2"/>
              </a:solidFill>
              <a:latin typeface="+mj-ea"/>
              <a:ea typeface="+mj-ea"/>
              <a:cs typeface="+mn-ea"/>
            </a:endParaRPr>
          </a:p>
        </p:txBody>
      </p:sp>
      <p:sp>
        <p:nvSpPr>
          <p:cNvPr id="42" name="Oval 8"/>
          <p:cNvSpPr>
            <a:spLocks noChangeAspect="1" noChangeArrowheads="1"/>
          </p:cNvSpPr>
          <p:nvPr/>
        </p:nvSpPr>
        <p:spPr bwMode="auto">
          <a:xfrm>
            <a:off x="7196439" y="1529016"/>
            <a:ext cx="1438159" cy="1440000"/>
          </a:xfrm>
          <a:prstGeom prst="ellipse">
            <a:avLst/>
          </a:prstGeom>
          <a:gradFill>
            <a:gsLst>
              <a:gs pos="70000">
                <a:schemeClr val="bg2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ctr"/>
            <a:r>
              <a:rPr lang="en-US" altLang="zh-CN" sz="6600">
                <a:solidFill>
                  <a:schemeClr val="accent2"/>
                </a:solidFill>
                <a:latin typeface="+mj-ea"/>
                <a:ea typeface="+mj-ea"/>
                <a:cs typeface="+mn-ea"/>
              </a:rPr>
              <a:t>3</a:t>
            </a:r>
            <a:endParaRPr lang="en-US" altLang="zh-CN" sz="6600">
              <a:solidFill>
                <a:schemeClr val="accent2"/>
              </a:solidFill>
              <a:latin typeface="+mj-ea"/>
              <a:ea typeface="+mj-ea"/>
              <a:cs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1309370" y="163195"/>
            <a:ext cx="36220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60595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负面影响因素</a:t>
            </a:r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-21590" y="199390"/>
            <a:ext cx="1222375" cy="485775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836670" y="1064260"/>
            <a:ext cx="53962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chemeClr val="accent1"/>
                </a:solidFill>
                <a:latin typeface="+mn-ea"/>
                <a:sym typeface="+mn-ea"/>
              </a:rPr>
              <a:t>有四个方面因素影响了业务发展</a:t>
            </a:r>
            <a:endParaRPr lang="zh-CN" altLang="en-US" sz="2800" b="1">
              <a:solidFill>
                <a:schemeClr val="accent1"/>
              </a:solidFill>
              <a:latin typeface="+mn-ea"/>
              <a:sym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824605" y="2527300"/>
            <a:ext cx="2268855" cy="1178560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  <a:cs typeface="+mn-ea"/>
                <a:sym typeface="+mn-ea"/>
              </a:rPr>
              <a:t>对公司政策的理解不够</a:t>
            </a:r>
            <a:endParaRPr lang="zh-CN" altLang="en-US">
              <a:solidFill>
                <a:schemeClr val="bg1"/>
              </a:solidFill>
              <a:latin typeface="+mj-ea"/>
              <a:ea typeface="+mj-ea"/>
              <a:cs typeface="+mn-ea"/>
              <a:sym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516370" y="2527300"/>
            <a:ext cx="2268855" cy="117856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  <a:cs typeface="+mn-ea"/>
                <a:sym typeface="+mn-ea"/>
              </a:rPr>
              <a:t>存在急功近利的心态</a:t>
            </a:r>
            <a:endParaRPr lang="zh-CN" altLang="en-US">
              <a:solidFill>
                <a:schemeClr val="bg1"/>
              </a:solidFill>
              <a:latin typeface="+mj-ea"/>
              <a:ea typeface="+mj-ea"/>
              <a:cs typeface="+mn-ea"/>
              <a:sym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836670" y="4262120"/>
            <a:ext cx="2269490" cy="11785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  <a:cs typeface="+mn-ea"/>
                <a:sym typeface="+mn-ea"/>
              </a:rPr>
              <a:t>包装缺乏优势</a:t>
            </a:r>
            <a:endParaRPr lang="zh-CN" altLang="en-US">
              <a:solidFill>
                <a:schemeClr val="bg1"/>
              </a:solidFill>
              <a:latin typeface="+mj-ea"/>
              <a:ea typeface="+mj-ea"/>
              <a:cs typeface="+mn-ea"/>
              <a:sym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516370" y="4262120"/>
            <a:ext cx="2268855" cy="117856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  <a:cs typeface="+mn-ea"/>
                <a:sym typeface="+mn-ea"/>
              </a:rPr>
              <a:t>销售人员培训学习不够</a:t>
            </a:r>
            <a:endParaRPr lang="zh-CN" altLang="en-US">
              <a:solidFill>
                <a:schemeClr val="bg1"/>
              </a:solidFill>
              <a:latin typeface="+mj-ea"/>
              <a:ea typeface="+mj-ea"/>
              <a:cs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0240" y="2146300"/>
            <a:ext cx="2858135" cy="1476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>
                <a:solidFill>
                  <a:schemeClr val="tx1"/>
                </a:solidFill>
                <a:effectLst/>
                <a:latin typeface="+mn-ea"/>
                <a:sym typeface="+mn-ea"/>
              </a:rPr>
              <a:t>销售人员对公司的指示精神理解不够，客户定位不够稳定，没有严格按照终端思路开拓客户，部分客户选择方面存在一定失误！</a:t>
            </a:r>
            <a:endParaRPr lang="zh-CN" altLang="en-US">
              <a:solidFill>
                <a:schemeClr val="tx1"/>
              </a:solidFill>
              <a:effectLst/>
              <a:latin typeface="+mn-ea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0240" y="4190365"/>
            <a:ext cx="2830195" cy="147637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>
                <a:solidFill>
                  <a:schemeClr val="tx1"/>
                </a:solidFill>
                <a:effectLst/>
                <a:latin typeface="+mn-ea"/>
                <a:sym typeface="+mn-ea"/>
              </a:rPr>
              <a:t>公司的品牌定位终端，但包装缺乏优势，宣传促销赠品不够新颖丰富，对产品的宣传、销售的拉动力不大。</a:t>
            </a:r>
            <a:endParaRPr lang="zh-CN" altLang="en-US">
              <a:solidFill>
                <a:schemeClr val="tx1"/>
              </a:solidFill>
              <a:effectLst/>
              <a:latin typeface="+mn-ea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232900" y="2423795"/>
            <a:ext cx="293433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just"/>
            <a:r>
              <a:rPr lang="zh-CN" altLang="en-US">
                <a:solidFill>
                  <a:schemeClr val="tx1"/>
                </a:solidFill>
                <a:effectLst/>
                <a:latin typeface="+mn-ea"/>
                <a:sym typeface="+mn-ea"/>
              </a:rPr>
              <a:t>销售人员更多的只想有钱回到公司帐上，却没有更多的考虑客户是否适合公司的合作定位以及长久发展。</a:t>
            </a:r>
            <a:endParaRPr lang="zh-CN" altLang="en-US">
              <a:solidFill>
                <a:schemeClr val="tx1"/>
              </a:solidFill>
              <a:effectLst/>
              <a:latin typeface="+mn-ea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32900" y="4190365"/>
            <a:ext cx="2723515" cy="147637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just"/>
            <a:r>
              <a:rPr lang="zh-CN" altLang="en-US">
                <a:solidFill>
                  <a:schemeClr val="tx1"/>
                </a:solidFill>
                <a:effectLst/>
                <a:latin typeface="+mn-ea"/>
                <a:sym typeface="+mn-ea"/>
              </a:rPr>
              <a:t>销售人员缺乏统一的营销培训，观念、思路、方法和工作执行力无统一和协调，往往擅长市场开拓而不擅长市场维护和提升。</a:t>
            </a:r>
            <a:endParaRPr lang="zh-CN" altLang="en-US">
              <a:solidFill>
                <a:schemeClr val="tx1"/>
              </a:solidFill>
              <a:effectLst/>
              <a:latin typeface="+mn-ea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2" name="矩形 51"/>
          <p:cNvSpPr/>
          <p:nvPr/>
        </p:nvSpPr>
        <p:spPr bwMode="auto">
          <a:xfrm>
            <a:off x="0" y="1463675"/>
            <a:ext cx="12197080" cy="17805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ctrTitle"/>
          </p:nvPr>
        </p:nvSpPr>
        <p:spPr>
          <a:xfrm>
            <a:off x="4684395" y="1909445"/>
            <a:ext cx="5983605" cy="1130935"/>
          </a:xfrm>
        </p:spPr>
        <p:txBody>
          <a:bodyPr>
            <a:normAutofit/>
          </a:bodyPr>
          <a:p>
            <a:r>
              <a:rPr lang="zh-CN" altLang="en-US" sz="4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成本投入回顾及分析</a:t>
            </a:r>
            <a:endParaRPr lang="zh-CN" altLang="en-US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2" name="Freeform 21"/>
          <p:cNvSpPr>
            <a:spLocks noEditPoints="1"/>
          </p:cNvSpPr>
          <p:nvPr/>
        </p:nvSpPr>
        <p:spPr bwMode="auto">
          <a:xfrm>
            <a:off x="5708650" y="4442460"/>
            <a:ext cx="332105" cy="368300"/>
          </a:xfrm>
          <a:custGeom>
            <a:avLst/>
            <a:gdLst>
              <a:gd name="T0" fmla="*/ 133350 w 234"/>
              <a:gd name="T1" fmla="*/ 0 h 234"/>
              <a:gd name="T2" fmla="*/ 266700 w 234"/>
              <a:gd name="T3" fmla="*/ 134144 h 234"/>
              <a:gd name="T4" fmla="*/ 133350 w 234"/>
              <a:gd name="T5" fmla="*/ 268288 h 234"/>
              <a:gd name="T6" fmla="*/ 0 w 234"/>
              <a:gd name="T7" fmla="*/ 134144 h 234"/>
              <a:gd name="T8" fmla="*/ 133350 w 234"/>
              <a:gd name="T9" fmla="*/ 0 h 234"/>
              <a:gd name="T10" fmla="*/ 112835 w 234"/>
              <a:gd name="T11" fmla="*/ 228159 h 234"/>
              <a:gd name="T12" fmla="*/ 153865 w 234"/>
              <a:gd name="T13" fmla="*/ 228159 h 234"/>
              <a:gd name="T14" fmla="*/ 153865 w 234"/>
              <a:gd name="T15" fmla="*/ 155928 h 234"/>
              <a:gd name="T16" fmla="*/ 226809 w 234"/>
              <a:gd name="T17" fmla="*/ 155928 h 234"/>
              <a:gd name="T18" fmla="*/ 226809 w 234"/>
              <a:gd name="T19" fmla="*/ 113506 h 234"/>
              <a:gd name="T20" fmla="*/ 153865 w 234"/>
              <a:gd name="T21" fmla="*/ 113506 h 234"/>
              <a:gd name="T22" fmla="*/ 153865 w 234"/>
              <a:gd name="T23" fmla="*/ 40129 h 234"/>
              <a:gd name="T24" fmla="*/ 112835 w 234"/>
              <a:gd name="T25" fmla="*/ 40129 h 234"/>
              <a:gd name="T26" fmla="*/ 112835 w 234"/>
              <a:gd name="T27" fmla="*/ 113506 h 234"/>
              <a:gd name="T28" fmla="*/ 39891 w 234"/>
              <a:gd name="T29" fmla="*/ 113506 h 234"/>
              <a:gd name="T30" fmla="*/ 39891 w 234"/>
              <a:gd name="T31" fmla="*/ 155928 h 234"/>
              <a:gd name="T32" fmla="*/ 112835 w 234"/>
              <a:gd name="T33" fmla="*/ 155928 h 234"/>
              <a:gd name="T34" fmla="*/ 112835 w 234"/>
              <a:gd name="T35" fmla="*/ 228159 h 2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pPr defTabSz="913765"/>
            <a:endParaRPr lang="zh-CN" altLang="en-US" sz="2800">
              <a:solidFill>
                <a:srgbClr val="42455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21"/>
          <p:cNvSpPr>
            <a:spLocks noEditPoints="1"/>
          </p:cNvSpPr>
          <p:nvPr/>
        </p:nvSpPr>
        <p:spPr bwMode="auto">
          <a:xfrm>
            <a:off x="5708650" y="5728335"/>
            <a:ext cx="332105" cy="318135"/>
          </a:xfrm>
          <a:custGeom>
            <a:avLst/>
            <a:gdLst>
              <a:gd name="T0" fmla="*/ 133350 w 234"/>
              <a:gd name="T1" fmla="*/ 0 h 234"/>
              <a:gd name="T2" fmla="*/ 266700 w 234"/>
              <a:gd name="T3" fmla="*/ 134144 h 234"/>
              <a:gd name="T4" fmla="*/ 133350 w 234"/>
              <a:gd name="T5" fmla="*/ 268288 h 234"/>
              <a:gd name="T6" fmla="*/ 0 w 234"/>
              <a:gd name="T7" fmla="*/ 134144 h 234"/>
              <a:gd name="T8" fmla="*/ 133350 w 234"/>
              <a:gd name="T9" fmla="*/ 0 h 234"/>
              <a:gd name="T10" fmla="*/ 112835 w 234"/>
              <a:gd name="T11" fmla="*/ 228159 h 234"/>
              <a:gd name="T12" fmla="*/ 153865 w 234"/>
              <a:gd name="T13" fmla="*/ 228159 h 234"/>
              <a:gd name="T14" fmla="*/ 153865 w 234"/>
              <a:gd name="T15" fmla="*/ 155928 h 234"/>
              <a:gd name="T16" fmla="*/ 226809 w 234"/>
              <a:gd name="T17" fmla="*/ 155928 h 234"/>
              <a:gd name="T18" fmla="*/ 226809 w 234"/>
              <a:gd name="T19" fmla="*/ 113506 h 234"/>
              <a:gd name="T20" fmla="*/ 153865 w 234"/>
              <a:gd name="T21" fmla="*/ 113506 h 234"/>
              <a:gd name="T22" fmla="*/ 153865 w 234"/>
              <a:gd name="T23" fmla="*/ 40129 h 234"/>
              <a:gd name="T24" fmla="*/ 112835 w 234"/>
              <a:gd name="T25" fmla="*/ 40129 h 234"/>
              <a:gd name="T26" fmla="*/ 112835 w 234"/>
              <a:gd name="T27" fmla="*/ 113506 h 234"/>
              <a:gd name="T28" fmla="*/ 39891 w 234"/>
              <a:gd name="T29" fmla="*/ 113506 h 234"/>
              <a:gd name="T30" fmla="*/ 39891 w 234"/>
              <a:gd name="T31" fmla="*/ 155928 h 234"/>
              <a:gd name="T32" fmla="*/ 112835 w 234"/>
              <a:gd name="T33" fmla="*/ 155928 h 234"/>
              <a:gd name="T34" fmla="*/ 112835 w 234"/>
              <a:gd name="T35" fmla="*/ 228159 h 2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pPr defTabSz="913765"/>
            <a:endParaRPr lang="zh-CN" altLang="en-US">
              <a:solidFill>
                <a:srgbClr val="42455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93610" y="880110"/>
            <a:ext cx="29965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dirty="0">
                <a:ln w="13462">
                  <a:noFill/>
                  <a:prstDash val="solid"/>
                </a:ln>
                <a:solidFill>
                  <a:schemeClr val="accent2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PART ONE</a:t>
            </a:r>
            <a:endParaRPr lang="en-US" altLang="zh-CN" sz="3200" dirty="0">
              <a:ln w="13462">
                <a:noFill/>
                <a:prstDash val="solid"/>
              </a:ln>
              <a:solidFill>
                <a:schemeClr val="accent2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7715" y="132715"/>
            <a:ext cx="3362960" cy="77241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9600" dirty="0">
                <a:solidFill>
                  <a:srgbClr val="0070C0"/>
                </a:solidFill>
                <a:latin typeface="Impact" panose="020B0806030902050204" pitchFamily="34" charset="0"/>
                <a:ea typeface="DFKai-SB" panose="03000509000000000000" pitchFamily="65" charset="-120"/>
                <a:sym typeface="+mn-ea"/>
              </a:rPr>
              <a:t>2</a:t>
            </a:r>
            <a:endParaRPr lang="en-US" altLang="zh-CN" sz="49600" dirty="0">
              <a:solidFill>
                <a:srgbClr val="0070C0"/>
              </a:solidFill>
              <a:latin typeface="Impact" panose="020B0806030902050204" pitchFamily="34" charset="0"/>
              <a:ea typeface="DFKai-SB" panose="03000509000000000000" pitchFamily="65" charset="-120"/>
              <a:sym typeface="+mn-ea"/>
            </a:endParaRPr>
          </a:p>
        </p:txBody>
      </p:sp>
      <p:sp>
        <p:nvSpPr>
          <p:cNvPr id="14" name="TextBox 26"/>
          <p:cNvSpPr txBox="1">
            <a:spLocks noChangeArrowheads="1"/>
          </p:cNvSpPr>
          <p:nvPr/>
        </p:nvSpPr>
        <p:spPr bwMode="auto">
          <a:xfrm>
            <a:off x="6480810" y="4365625"/>
            <a:ext cx="33655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5D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/>
            <a:r>
              <a:rPr lang="zh-CN" altLang="en-US" sz="2800">
                <a:solidFill>
                  <a:schemeClr val="tx1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人力分配情况</a:t>
            </a:r>
            <a:endParaRPr lang="zh-CN" altLang="en-US" sz="2800">
              <a:solidFill>
                <a:schemeClr val="tx1"/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80810" y="5626735"/>
            <a:ext cx="27393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913765" eaLnBrk="1" hangingPunct="1"/>
            <a:r>
              <a:rPr lang="zh-CN" altLang="en-US" sz="2800">
                <a:solidFill>
                  <a:schemeClr val="tx1"/>
                </a:solidFill>
                <a:cs typeface="+mn-ea"/>
                <a:sym typeface="+mn-lt"/>
              </a:rPr>
              <a:t>成本投入分析</a:t>
            </a:r>
            <a:endParaRPr lang="zh-CN" altLang="en-US" sz="280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ransition>
    <p:push dir="r"/>
  </p:transition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MH" val="20170109233147"/>
  <p:tag name="MH_LIBRARY" val="GRAPHIC"/>
  <p:tag name="MH_ORDER" val="椭圆 12"/>
</p:tagLst>
</file>

<file path=ppt/tags/tag11.xml><?xml version="1.0" encoding="utf-8"?>
<p:tagLst xmlns:p="http://schemas.openxmlformats.org/presentationml/2006/main">
  <p:tag name="MH" val="20170109233147"/>
  <p:tag name="MH_LIBRARY" val="GRAPHIC"/>
  <p:tag name="MH_ORDER" val="椭圆 12"/>
</p:tagLst>
</file>

<file path=ppt/tags/tag12.xml><?xml version="1.0" encoding="utf-8"?>
<p:tagLst xmlns:p="http://schemas.openxmlformats.org/presentationml/2006/main">
  <p:tag name="MH" val="20170109233147"/>
  <p:tag name="MH_LIBRARY" val="GRAPHIC"/>
  <p:tag name="MH_ORDER" val="椭圆 12"/>
</p:tagLst>
</file>

<file path=ppt/tags/tag13.xml><?xml version="1.0" encoding="utf-8"?>
<p:tagLst xmlns:p="http://schemas.openxmlformats.org/presentationml/2006/main">
  <p:tag name="MH" val="20170109233147"/>
  <p:tag name="MH_LIBRARY" val="GRAPHIC"/>
  <p:tag name="MH_ORDER" val="椭圆 12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6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MH" val="20170109233147"/>
  <p:tag name="MH_LIBRARY" val="GRAPHIC"/>
  <p:tag name="MH_ORDER" val="椭圆 7"/>
</p:tagLst>
</file>

<file path=ppt/tags/tag9.xml><?xml version="1.0" encoding="utf-8"?>
<p:tagLst xmlns:p="http://schemas.openxmlformats.org/presentationml/2006/main">
  <p:tag name="MH" val="20170109233147"/>
  <p:tag name="MH_LIBRARY" val="GRAPHIC"/>
  <p:tag name="MH_ORDER" val="椭圆 1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3830</Words>
  <Application>WPS 演示</Application>
  <PresentationFormat>宽屏</PresentationFormat>
  <Paragraphs>531</Paragraphs>
  <Slides>29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Arial</vt:lpstr>
      <vt:lpstr>宋体</vt:lpstr>
      <vt:lpstr>Wingdings</vt:lpstr>
      <vt:lpstr>黑体</vt:lpstr>
      <vt:lpstr>微软雅黑</vt:lpstr>
      <vt:lpstr>Calibri</vt:lpstr>
      <vt:lpstr>Impact</vt:lpstr>
      <vt:lpstr>华文中宋</vt:lpstr>
      <vt:lpstr>微软雅黑 Light</vt:lpstr>
      <vt:lpstr>DFKai-SB</vt:lpstr>
      <vt:lpstr>Arial Unicode MS</vt:lpstr>
      <vt:lpstr>Office 主题</vt:lpstr>
      <vt:lpstr>内容详实，适合销售、市场部门作工作报告</vt:lpstr>
      <vt:lpstr>     本模板有完整的逻辑框架，全面反映了部门的工作情况。细节方面比较丰富，每一个页面都用图形或动画表达出一个方面的内容，如：成本投入分析、内务管理情况等。具有较高的参考和实用价值。</vt:lpstr>
      <vt:lpstr>CONTENTS</vt:lpstr>
      <vt:lpstr>销售业绩回顾及分析</vt:lpstr>
      <vt:lpstr>PowerPoint 演示文稿</vt:lpstr>
      <vt:lpstr>PowerPoint 演示文稿</vt:lpstr>
      <vt:lpstr>PowerPoint 演示文稿</vt:lpstr>
      <vt:lpstr>PowerPoint 演示文稿</vt:lpstr>
      <vt:lpstr>成本投入回顾及分析</vt:lpstr>
      <vt:lpstr>PowerPoint 演示文稿</vt:lpstr>
      <vt:lpstr>PowerPoint 演示文稿</vt:lpstr>
      <vt:lpstr>营销团队建设情况</vt:lpstr>
      <vt:lpstr>PowerPoint 演示文稿</vt:lpstr>
      <vt:lpstr>PowerPoint 演示文稿</vt:lpstr>
      <vt:lpstr>PowerPoint 演示文稿</vt:lpstr>
      <vt:lpstr>PowerPoint 演示文稿</vt:lpstr>
      <vt:lpstr>内部管理回顾及分析</vt:lpstr>
      <vt:lpstr>PowerPoint 演示文稿</vt:lpstr>
      <vt:lpstr>PowerPoint 演示文稿</vt:lpstr>
      <vt:lpstr>PowerPoint 演示文稿</vt:lpstr>
      <vt:lpstr>存在的主要问题</vt:lpstr>
      <vt:lpstr>PowerPoint 演示文稿</vt:lpstr>
      <vt:lpstr>PowerPoint 演示文稿</vt:lpstr>
      <vt:lpstr>PowerPoint 演示文稿</vt:lpstr>
      <vt:lpstr>存在的主要问题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wzh</cp:lastModifiedBy>
  <cp:revision>5</cp:revision>
  <dcterms:created xsi:type="dcterms:W3CDTF">2018-03-01T02:03:00Z</dcterms:created>
  <dcterms:modified xsi:type="dcterms:W3CDTF">2018-12-11T01:42:51Z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